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ink/ink1.xml" ContentType="application/inkml+xml"/>
  <Override PartName="/ppt/notesSlides/notesSlide11.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ink/ink2.xml" ContentType="application/inkml+xml"/>
  <Override PartName="/ppt/notesSlides/notesSlide12.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ink/ink3.xml" ContentType="application/inkml+xml"/>
  <Override PartName="/ppt/notesSlides/notesSlide13.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5.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26.xml" ContentType="application/vnd.openxmlformats-officedocument.presentationml.notesSlide+xml"/>
  <Override PartName="/ppt/charts/chart23.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4.xml" ContentType="application/vnd.openxmlformats-officedocument.themeOverride+xml"/>
  <Override PartName="/ppt/notesSlides/notesSlide27.xml" ContentType="application/vnd.openxmlformats-officedocument.presentationml.notesSlide+xml"/>
  <Override PartName="/ppt/charts/chart24.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8.xml" ContentType="application/vnd.openxmlformats-officedocument.presentationml.notesSlide+xml"/>
  <Override PartName="/ppt/charts/chart25.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9.xml" ContentType="application/vnd.openxmlformats-officedocument.presentationml.notesSlide+xml"/>
  <Override PartName="/ppt/charts/chart26.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7.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8.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9.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0.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1.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4.xml" ContentType="application/vnd.openxmlformats-officedocument.presentationml.notesSlide+xml"/>
  <Override PartName="/ppt/charts/chart32.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3.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4.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7.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8.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9.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40.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41.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5.xml" ContentType="application/vnd.openxmlformats-officedocument.presentationml.notesSlide+xml"/>
  <Override PartName="/ppt/charts/chart42.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3.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4.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6.xml" ContentType="application/vnd.openxmlformats-officedocument.presentationml.notesSlide+xml"/>
  <Override PartName="/ppt/charts/chart45.xml" ContentType="application/vnd.openxmlformats-officedocument.drawingml.chart+xml"/>
  <Override PartName="/ppt/charts/style41.xml" ContentType="application/vnd.ms-office.chartstyle+xml"/>
  <Override PartName="/ppt/charts/colors41.xml" ContentType="application/vnd.ms-office.chartcolorstyle+xml"/>
  <Override PartName="/ppt/drawings/drawing3.xml" ContentType="application/vnd.openxmlformats-officedocument.drawingml.chartshapes+xml"/>
  <Override PartName="/ppt/charts/chart46.xml" ContentType="application/vnd.openxmlformats-officedocument.drawingml.chart+xml"/>
  <Override PartName="/ppt/charts/style42.xml" ContentType="application/vnd.ms-office.chartstyle+xml"/>
  <Override PartName="/ppt/charts/colors42.xml" ContentType="application/vnd.ms-office.chartcolorstyle+xml"/>
  <Override PartName="/ppt/drawings/drawing4.xml" ContentType="application/vnd.openxmlformats-officedocument.drawingml.chartshape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47.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5.xml" ContentType="application/vnd.openxmlformats-officedocument.themeOverride+xml"/>
  <Override PartName="/ppt/charts/chart48.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6.xml" ContentType="application/vnd.openxmlformats-officedocument.themeOverride+xml"/>
  <Override PartName="/ppt/charts/chart49.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7.xml" ContentType="application/vnd.openxmlformats-officedocument.themeOverride+xml"/>
  <Override PartName="/ppt/notesSlides/notesSlide39.xml" ContentType="application/vnd.openxmlformats-officedocument.presentationml.notesSlide+xml"/>
  <Override PartName="/ppt/charts/chart50.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8.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51.xml" ContentType="application/vnd.openxmlformats-officedocument.drawingml.chart+xml"/>
  <Override PartName="/ppt/charts/style47.xml" ContentType="application/vnd.ms-office.chartstyle+xml"/>
  <Override PartName="/ppt/charts/colors47.xml" ContentType="application/vnd.ms-office.chartcolorstyle+xml"/>
  <Override PartName="/ppt/drawings/drawing5.xml" ContentType="application/vnd.openxmlformats-officedocument.drawingml.chartshape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52.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53.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9.xml" ContentType="application/vnd.openxmlformats-officedocument.themeOverr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54.xml" ContentType="application/vnd.openxmlformats-officedocument.drawingml.chart+xml"/>
  <Override PartName="/ppt/charts/style50.xml" ContentType="application/vnd.ms-office.chartstyle+xml"/>
  <Override PartName="/ppt/charts/colors50.xml" ContentType="application/vnd.ms-office.chartcolorstyle+xml"/>
  <Override PartName="/ppt/drawings/drawing6.xml" ContentType="application/vnd.openxmlformats-officedocument.drawingml.chartshapes+xml"/>
  <Override PartName="/ppt/notesSlides/notesSlide46.xml" ContentType="application/vnd.openxmlformats-officedocument.presentationml.notesSlide+xml"/>
  <Override PartName="/ppt/charts/chart55.xml" ContentType="application/vnd.openxmlformats-officedocument.drawingml.chart+xml"/>
  <Override PartName="/ppt/charts/style51.xml" ContentType="application/vnd.ms-office.chartstyle+xml"/>
  <Override PartName="/ppt/charts/colors51.xml" ContentType="application/vnd.ms-office.chartcolorstyle+xml"/>
  <Override PartName="/ppt/drawings/drawing7.xml" ContentType="application/vnd.openxmlformats-officedocument.drawingml.chartshapes+xml"/>
  <Override PartName="/ppt/notesSlides/notesSlide47.xml" ContentType="application/vnd.openxmlformats-officedocument.presentationml.notesSlide+xml"/>
  <Override PartName="/ppt/charts/chart56.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7.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10.xml" ContentType="application/vnd.openxmlformats-officedocument.themeOverride+xml"/>
  <Override PartName="/ppt/charts/chart58.xml" ContentType="application/vnd.openxmlformats-officedocument.drawingml.chart+xml"/>
  <Override PartName="/ppt/charts/style54.xml" ContentType="application/vnd.ms-office.chartstyle+xml"/>
  <Override PartName="/ppt/charts/colors54.xml" ContentType="application/vnd.ms-office.chartcolorstyle+xml"/>
  <Override PartName="/ppt/theme/themeOverride11.xml" ContentType="application/vnd.openxmlformats-officedocument.themeOverride+xml"/>
  <Override PartName="/ppt/charts/chart59.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12.xml" ContentType="application/vnd.openxmlformats-officedocument.themeOverride+xml"/>
  <Override PartName="/ppt/charts/chart60.xml" ContentType="application/vnd.openxmlformats-officedocument.drawingml.chart+xml"/>
  <Override PartName="/ppt/charts/style56.xml" ContentType="application/vnd.ms-office.chartstyle+xml"/>
  <Override PartName="/ppt/charts/colors56.xml" ContentType="application/vnd.ms-office.chartcolorstyle+xml"/>
  <Override PartName="/ppt/theme/themeOverride13.xml" ContentType="application/vnd.openxmlformats-officedocument.themeOverride+xml"/>
  <Override PartName="/ppt/charts/chart61.xml" ContentType="application/vnd.openxmlformats-officedocument.drawingml.chart+xml"/>
  <Override PartName="/ppt/charts/style57.xml" ContentType="application/vnd.ms-office.chartstyle+xml"/>
  <Override PartName="/ppt/charts/colors57.xml" ContentType="application/vnd.ms-office.chartcolorstyle+xml"/>
  <Override PartName="/ppt/theme/themeOverride14.xml" ContentType="application/vnd.openxmlformats-officedocument.themeOverride+xml"/>
  <Override PartName="/ppt/charts/chart62.xml" ContentType="application/vnd.openxmlformats-officedocument.drawingml.chart+xml"/>
  <Override PartName="/ppt/charts/style58.xml" ContentType="application/vnd.ms-office.chartstyle+xml"/>
  <Override PartName="/ppt/charts/colors58.xml" ContentType="application/vnd.ms-office.chartcolorstyle+xml"/>
  <Override PartName="/ppt/theme/themeOverride15.xml" ContentType="application/vnd.openxmlformats-officedocument.themeOverride+xml"/>
  <Override PartName="/ppt/notesSlides/notesSlide48.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49.xml" ContentType="application/vnd.openxmlformats-officedocument.presentationml.notesSlide+xml"/>
  <Override PartName="/ppt/charts/chart65.xml" ContentType="application/vnd.openxmlformats-officedocument.drawingml.chart+xml"/>
  <Override PartName="/ppt/charts/style59.xml" ContentType="application/vnd.ms-office.chartstyle+xml"/>
  <Override PartName="/ppt/charts/colors59.xml" ContentType="application/vnd.ms-office.chartcolorstyle+xml"/>
  <Override PartName="/ppt/drawings/drawing8.xml" ContentType="application/vnd.openxmlformats-officedocument.drawingml.chartshape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66.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2.xml" ContentType="application/vnd.openxmlformats-officedocument.presentationml.notesSlide+xml"/>
  <Override PartName="/ppt/charts/chart67.xml" ContentType="application/vnd.openxmlformats-officedocument.drawingml.chart+xml"/>
  <Override PartName="/ppt/notesSlides/notesSlide53.xml" ContentType="application/vnd.openxmlformats-officedocument.presentationml.notesSlide+xml"/>
  <Override PartName="/ppt/charts/chart68.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54.xml" ContentType="application/vnd.openxmlformats-officedocument.presentationml.notesSlide+xml"/>
  <Override PartName="/ppt/charts/chart69.xml" ContentType="application/vnd.openxmlformats-officedocument.drawingml.chart+xml"/>
  <Override PartName="/ppt/notesSlides/notesSlide55.xml" ContentType="application/vnd.openxmlformats-officedocument.presentationml.notesSlide+xml"/>
  <Override PartName="/ppt/charts/chart70.xml" ContentType="application/vnd.openxmlformats-officedocument.drawingml.chart+xml"/>
  <Override PartName="/ppt/charts/style62.xml" ContentType="application/vnd.ms-office.chartstyle+xml"/>
  <Override PartName="/ppt/charts/colors62.xml" ContentType="application/vnd.ms-office.chartcolorstyle+xml"/>
  <Override PartName="/ppt/theme/themeOverride16.xml" ContentType="application/vnd.openxmlformats-officedocument.themeOverr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0" r:id="rId1"/>
  </p:sldMasterIdLst>
  <p:notesMasterIdLst>
    <p:notesMasterId r:id="rId94"/>
  </p:notesMasterIdLst>
  <p:handoutMasterIdLst>
    <p:handoutMasterId r:id="rId95"/>
  </p:handoutMasterIdLst>
  <p:sldIdLst>
    <p:sldId id="1379" r:id="rId2"/>
    <p:sldId id="1317" r:id="rId3"/>
    <p:sldId id="1318" r:id="rId4"/>
    <p:sldId id="1381" r:id="rId5"/>
    <p:sldId id="1576" r:id="rId6"/>
    <p:sldId id="1577" r:id="rId7"/>
    <p:sldId id="1580" r:id="rId8"/>
    <p:sldId id="1579" r:id="rId9"/>
    <p:sldId id="1413" r:id="rId10"/>
    <p:sldId id="1572" r:id="rId11"/>
    <p:sldId id="1573" r:id="rId12"/>
    <p:sldId id="1481" r:id="rId13"/>
    <p:sldId id="1448" r:id="rId14"/>
    <p:sldId id="1415" r:id="rId15"/>
    <p:sldId id="1487" r:id="rId16"/>
    <p:sldId id="1488" r:id="rId17"/>
    <p:sldId id="1416" r:id="rId18"/>
    <p:sldId id="1449" r:id="rId19"/>
    <p:sldId id="1489" r:id="rId20"/>
    <p:sldId id="1450" r:id="rId21"/>
    <p:sldId id="1490" r:id="rId22"/>
    <p:sldId id="1451" r:id="rId23"/>
    <p:sldId id="1491" r:id="rId24"/>
    <p:sldId id="1452" r:id="rId25"/>
    <p:sldId id="1492" r:id="rId26"/>
    <p:sldId id="1453" r:id="rId27"/>
    <p:sldId id="1532" r:id="rId28"/>
    <p:sldId id="1454" r:id="rId29"/>
    <p:sldId id="1455" r:id="rId30"/>
    <p:sldId id="1456" r:id="rId31"/>
    <p:sldId id="1522" r:id="rId32"/>
    <p:sldId id="1493" r:id="rId33"/>
    <p:sldId id="1484" r:id="rId34"/>
    <p:sldId id="1523" r:id="rId35"/>
    <p:sldId id="1537" r:id="rId36"/>
    <p:sldId id="1539" r:id="rId37"/>
    <p:sldId id="1525" r:id="rId38"/>
    <p:sldId id="1524" r:id="rId39"/>
    <p:sldId id="1592" r:id="rId40"/>
    <p:sldId id="1593" r:id="rId41"/>
    <p:sldId id="1594" r:id="rId42"/>
    <p:sldId id="1541" r:id="rId43"/>
    <p:sldId id="1564" r:id="rId44"/>
    <p:sldId id="1565" r:id="rId45"/>
    <p:sldId id="1566" r:id="rId46"/>
    <p:sldId id="1563" r:id="rId47"/>
    <p:sldId id="1567" r:id="rId48"/>
    <p:sldId id="1509" r:id="rId49"/>
    <p:sldId id="1420" r:id="rId50"/>
    <p:sldId id="1590" r:id="rId51"/>
    <p:sldId id="1591" r:id="rId52"/>
    <p:sldId id="1464" r:id="rId53"/>
    <p:sldId id="1485" r:id="rId54"/>
    <p:sldId id="1574" r:id="rId55"/>
    <p:sldId id="1494" r:id="rId56"/>
    <p:sldId id="1431" r:id="rId57"/>
    <p:sldId id="1495" r:id="rId58"/>
    <p:sldId id="1586" r:id="rId59"/>
    <p:sldId id="1587" r:id="rId60"/>
    <p:sldId id="1432" r:id="rId61"/>
    <p:sldId id="1433" r:id="rId62"/>
    <p:sldId id="1496" r:id="rId63"/>
    <p:sldId id="1419" r:id="rId64"/>
    <p:sldId id="1544" r:id="rId65"/>
    <p:sldId id="1545" r:id="rId66"/>
    <p:sldId id="1467" r:id="rId67"/>
    <p:sldId id="1498" r:id="rId68"/>
    <p:sldId id="1437" r:id="rId69"/>
    <p:sldId id="1475" r:id="rId70"/>
    <p:sldId id="1550" r:id="rId71"/>
    <p:sldId id="1551" r:id="rId72"/>
    <p:sldId id="1560" r:id="rId73"/>
    <p:sldId id="1476" r:id="rId74"/>
    <p:sldId id="1568" r:id="rId75"/>
    <p:sldId id="1506" r:id="rId76"/>
    <p:sldId id="1548" r:id="rId77"/>
    <p:sldId id="1549" r:id="rId78"/>
    <p:sldId id="1552" r:id="rId79"/>
    <p:sldId id="1553" r:id="rId80"/>
    <p:sldId id="1554" r:id="rId81"/>
    <p:sldId id="1555" r:id="rId82"/>
    <p:sldId id="1589" r:id="rId83"/>
    <p:sldId id="1557" r:id="rId84"/>
    <p:sldId id="1558" r:id="rId85"/>
    <p:sldId id="1559" r:id="rId86"/>
    <p:sldId id="1442" r:id="rId87"/>
    <p:sldId id="1443" r:id="rId88"/>
    <p:sldId id="1582" r:id="rId89"/>
    <p:sldId id="1446" r:id="rId90"/>
    <p:sldId id="1584" r:id="rId91"/>
    <p:sldId id="1588" r:id="rId92"/>
    <p:sldId id="1561" r:id="rId93"/>
  </p:sldIdLst>
  <p:sldSz cx="12192000" cy="6858000"/>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03B"/>
    <a:srgbClr val="CC6600"/>
    <a:srgbClr val="FFFF00"/>
    <a:srgbClr val="009999"/>
    <a:srgbClr val="FFCC66"/>
    <a:srgbClr val="993300"/>
    <a:srgbClr val="9900CC"/>
    <a:srgbClr val="FF3300"/>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9" autoAdjust="0"/>
    <p:restoredTop sz="95455" autoAdjust="0"/>
  </p:normalViewPr>
  <p:slideViewPr>
    <p:cSldViewPr snapToGrid="0">
      <p:cViewPr varScale="1">
        <p:scale>
          <a:sx n="115" d="100"/>
          <a:sy n="115" d="100"/>
        </p:scale>
        <p:origin x="600" y="114"/>
      </p:cViewPr>
      <p:guideLst/>
    </p:cSldViewPr>
  </p:slideViewPr>
  <p:notesTextViewPr>
    <p:cViewPr>
      <p:scale>
        <a:sx n="20" d="100"/>
        <a:sy n="20" d="100"/>
      </p:scale>
      <p:origin x="0" y="0"/>
    </p:cViewPr>
  </p:notesTextViewPr>
  <p:sorterViewPr>
    <p:cViewPr varScale="1">
      <p:scale>
        <a:sx n="1" d="1"/>
        <a:sy n="1" d="1"/>
      </p:scale>
      <p:origin x="0" y="-7536"/>
    </p:cViewPr>
  </p:sorterViewPr>
  <p:notesViewPr>
    <p:cSldViewPr snapToGrid="0">
      <p:cViewPr varScale="1">
        <p:scale>
          <a:sx n="62" d="100"/>
          <a:sy n="62" d="100"/>
        </p:scale>
        <p:origin x="1998" y="6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0.xml"/><Relationship Id="rId1" Type="http://schemas.microsoft.com/office/2011/relationships/chartStyle" Target="style20.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1.xml"/><Relationship Id="rId1" Type="http://schemas.microsoft.com/office/2011/relationships/chartStyle" Target="style21.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2.xml"/><Relationship Id="rId1" Type="http://schemas.microsoft.com/office/2011/relationships/chartStyle" Target="style22.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3.xml"/><Relationship Id="rId1" Type="http://schemas.microsoft.com/office/2011/relationships/chartStyle" Target="style23.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4.xml"/><Relationship Id="rId1" Type="http://schemas.microsoft.com/office/2011/relationships/chartStyle" Target="style24.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6.xml"/><Relationship Id="rId1" Type="http://schemas.microsoft.com/office/2011/relationships/chartStyle" Target="style26.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7.xml"/><Relationship Id="rId1" Type="http://schemas.microsoft.com/office/2011/relationships/chartStyle" Target="style27.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8.xml"/><Relationship Id="rId1" Type="http://schemas.microsoft.com/office/2011/relationships/chartStyle" Target="style28.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9.xml"/><Relationship Id="rId1" Type="http://schemas.microsoft.com/office/2011/relationships/chartStyle" Target="style29.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0.xml"/><Relationship Id="rId1" Type="http://schemas.microsoft.com/office/2011/relationships/chartStyle" Target="style30.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1.xml"/><Relationship Id="rId1" Type="http://schemas.microsoft.com/office/2011/relationships/chartStyle" Target="style31.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2.xml"/><Relationship Id="rId1" Type="http://schemas.microsoft.com/office/2011/relationships/chartStyle" Target="style32.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3.xml"/><Relationship Id="rId1" Type="http://schemas.microsoft.com/office/2011/relationships/chartStyle" Target="style33.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4.xml"/><Relationship Id="rId1" Type="http://schemas.microsoft.com/office/2011/relationships/chartStyle" Target="style34.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5.xml"/><Relationship Id="rId1" Type="http://schemas.microsoft.com/office/2011/relationships/chartStyle" Target="style35.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6.xml"/><Relationship Id="rId1" Type="http://schemas.microsoft.com/office/2011/relationships/chartStyle" Target="style3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7.xml"/><Relationship Id="rId1" Type="http://schemas.microsoft.com/office/2011/relationships/chartStyle" Target="style3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38.xml"/><Relationship Id="rId1" Type="http://schemas.microsoft.com/office/2011/relationships/chartStyle" Target="style38.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39.xml"/><Relationship Id="rId1" Type="http://schemas.microsoft.com/office/2011/relationships/chartStyle" Target="style39.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0.xml"/><Relationship Id="rId1" Type="http://schemas.microsoft.com/office/2011/relationships/chartStyle" Target="style40.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chartUserShapes" Target="../drawings/drawing3.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chartUserShapes" Target="../drawings/drawing4.xm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chartUserShapes" Target="../drawings/drawing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48.xml"/><Relationship Id="rId1" Type="http://schemas.microsoft.com/office/2011/relationships/chartStyle" Target="style48.xml"/></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chartUserShapes" Target="../drawings/drawing6.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chartUserShapes" Target="../drawings/drawing7.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2.xml"/><Relationship Id="rId1" Type="http://schemas.microsoft.com/office/2011/relationships/chartStyle" Target="style52.xml"/></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58.xml"/><Relationship Id="rId1" Type="http://schemas.microsoft.com/office/2011/relationships/chartStyle" Target="style58.xml"/><Relationship Id="rId4"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chartUserShapes" Target="../drawings/drawing8.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0.xml"/><Relationship Id="rId1" Type="http://schemas.microsoft.com/office/2011/relationships/chartStyle" Target="style60.xml"/></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1.xml"/><Relationship Id="rId1" Type="http://schemas.microsoft.com/office/2011/relationships/chartStyle" Target="style61.xml"/></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70.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62.xml"/><Relationship Id="rId1" Type="http://schemas.microsoft.com/office/2011/relationships/chartStyle" Target="style62.xml"/><Relationship Id="rId4" Type="http://schemas.openxmlformats.org/officeDocument/2006/relationships/package" Target="../embeddings/Microsoft_Excel_Worksheet69.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1580093990227506E-2"/>
          <c:w val="1"/>
          <c:h val="0.75449101796407381"/>
        </c:manualLayout>
      </c:layout>
      <c:barChart>
        <c:barDir val="col"/>
        <c:grouping val="clustered"/>
        <c:varyColors val="0"/>
        <c:ser>
          <c:idx val="1"/>
          <c:order val="0"/>
          <c:tx>
            <c:strRef>
              <c:f>Sheet1!$B$1</c:f>
              <c:strCache>
                <c:ptCount val="1"/>
                <c:pt idx="0">
                  <c:v>ΣΕΠΤΕΜΒΡΙΟΣ 2022 N=1000</c:v>
                </c:pt>
              </c:strCache>
            </c:strRef>
          </c:tx>
          <c:spPr>
            <a:solidFill>
              <a:schemeClr val="tx2">
                <a:lumMod val="60000"/>
                <a:lumOff val="40000"/>
              </a:schemeClr>
            </a:solidFill>
            <a:ln>
              <a:noFill/>
            </a:ln>
            <a:effectLst>
              <a:outerShdw blurRad="76200" dir="18900000" sy="23000" kx="-1200000" algn="bl" rotWithShape="0">
                <a:prstClr val="black">
                  <a:alpha val="20000"/>
                </a:prstClr>
              </a:outerShdw>
            </a:effectLst>
          </c:spPr>
          <c:invertIfNegative val="0"/>
          <c:dLbls>
            <c:dLbl>
              <c:idx val="6"/>
              <c:layout>
                <c:manualLayout>
                  <c:x val="-3.1837811336817888E-3"/>
                  <c:y val="2.119373813451184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F7D-45A2-A890-0733093760C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ΝΕΑ ΔΗΜΟΚΡΑΤΙΑ</c:v>
                </c:pt>
                <c:pt idx="1">
                  <c:v>ΣΥΡΙΖΑ - ΠΡΟΟΔΕΥΤΙΚΗ ΣΥΜΜΑΧΙΑ</c:v>
                </c:pt>
                <c:pt idx="2">
                  <c:v>ΚΙΝΗΜΑ ΑΛΛΑΓΗΣ</c:v>
                </c:pt>
                <c:pt idx="3">
                  <c:v>ΚΚΕ</c:v>
                </c:pt>
                <c:pt idx="4">
                  <c:v>ΕΛΛΗΝΙΚΗ ΛΥΣΗ</c:v>
                </c:pt>
                <c:pt idx="5">
                  <c:v>ΜΕΡΑ 25</c:v>
                </c:pt>
                <c:pt idx="6">
                  <c:v>ΕΛΛΗΝΕΣ ΓΙΑ ΤΗΝ ΠΑΤΡΙΔΑ - ΚΟΜΜΑ ΗΛΙΑ ΚΑΣΙΔΙΑΡΗ</c:v>
                </c:pt>
                <c:pt idx="7">
                  <c:v>ΑΛΛΟ ΚΟΜΜΑ</c:v>
                </c:pt>
                <c:pt idx="8">
                  <c:v>ΛΕΥΚΟ/ΑΚΥΡΟ/ΔΕΝ ΘΑ ΠΑΩ</c:v>
                </c:pt>
                <c:pt idx="9">
                  <c:v>ΔΕΝ ΑΠΟΦΑΣΙΣΑ/ΔΑ</c:v>
                </c:pt>
              </c:strCache>
            </c:strRef>
          </c:cat>
          <c:val>
            <c:numRef>
              <c:f>Sheet1!$B$2:$B$11</c:f>
              <c:numCache>
                <c:formatCode>General</c:formatCode>
                <c:ptCount val="10"/>
                <c:pt idx="0">
                  <c:v>28.6</c:v>
                </c:pt>
                <c:pt idx="1">
                  <c:v>22.2</c:v>
                </c:pt>
                <c:pt idx="2">
                  <c:v>12.1</c:v>
                </c:pt>
                <c:pt idx="3">
                  <c:v>5.0999999999999996</c:v>
                </c:pt>
                <c:pt idx="4">
                  <c:v>4.5</c:v>
                </c:pt>
                <c:pt idx="5">
                  <c:v>4.0999999999999996</c:v>
                </c:pt>
                <c:pt idx="6">
                  <c:v>2</c:v>
                </c:pt>
                <c:pt idx="7">
                  <c:v>4.4000000000000004</c:v>
                </c:pt>
                <c:pt idx="8">
                  <c:v>3.8</c:v>
                </c:pt>
                <c:pt idx="9">
                  <c:v>13.2</c:v>
                </c:pt>
              </c:numCache>
            </c:numRef>
          </c:val>
          <c:extLst>
            <c:ext xmlns:c16="http://schemas.microsoft.com/office/drawing/2014/chart" uri="{C3380CC4-5D6E-409C-BE32-E72D297353CC}">
              <c16:uniqueId val="{00000000-8D34-4929-862C-D7531A8C2F2A}"/>
            </c:ext>
          </c:extLst>
        </c:ser>
        <c:dLbls>
          <c:showLegendKey val="0"/>
          <c:showVal val="1"/>
          <c:showCatName val="0"/>
          <c:showSerName val="0"/>
          <c:showPercent val="0"/>
          <c:showBubbleSize val="0"/>
        </c:dLbls>
        <c:gapWidth val="41"/>
        <c:axId val="1180568640"/>
        <c:axId val="1180569032"/>
      </c:barChart>
      <c:catAx>
        <c:axId val="1180568640"/>
        <c:scaling>
          <c:orientation val="minMax"/>
        </c:scaling>
        <c:delete val="1"/>
        <c:axPos val="b"/>
        <c:numFmt formatCode="General" sourceLinked="1"/>
        <c:majorTickMark val="out"/>
        <c:minorTickMark val="none"/>
        <c:tickLblPos val="none"/>
        <c:crossAx val="1180569032"/>
        <c:crosses val="autoZero"/>
        <c:auto val="1"/>
        <c:lblAlgn val="ctr"/>
        <c:lblOffset val="100"/>
        <c:tickLblSkip val="1"/>
        <c:tickMarkSkip val="1"/>
        <c:noMultiLvlLbl val="0"/>
      </c:catAx>
      <c:valAx>
        <c:axId val="1180569032"/>
        <c:scaling>
          <c:orientation val="minMax"/>
          <c:max val="40"/>
          <c:min val="0"/>
        </c:scaling>
        <c:delete val="1"/>
        <c:axPos val="l"/>
        <c:numFmt formatCode="General" sourceLinked="1"/>
        <c:majorTickMark val="out"/>
        <c:minorTickMark val="none"/>
        <c:tickLblPos val="none"/>
        <c:crossAx val="1180568640"/>
        <c:crosses val="autoZero"/>
        <c:crossBetween val="between"/>
        <c:majorUnit val="10"/>
        <c:minorUnit val="10"/>
      </c:valAx>
      <c:spPr>
        <a:noFill/>
        <a:ln w="25400">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pPr>
      <a:endParaRPr lang="el-G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33836662299256"/>
          <c:y val="6.6742229651917395E-2"/>
          <c:w val="0.6688673009966879"/>
          <c:h val="0.87346333661417319"/>
        </c:manualLayout>
      </c:layout>
      <c:barChart>
        <c:barDir val="bar"/>
        <c:grouping val="clustered"/>
        <c:varyColors val="0"/>
        <c:ser>
          <c:idx val="0"/>
          <c:order val="0"/>
          <c:tx>
            <c:strRef>
              <c:f>Sheet1!$B$1</c:f>
              <c:strCache>
                <c:ptCount val="1"/>
                <c:pt idx="0">
                  <c:v>1η μέτρηση</c:v>
                </c:pt>
              </c:strCache>
            </c:strRef>
          </c:tx>
          <c:spPr>
            <a:solidFill>
              <a:schemeClr val="bg1">
                <a:lumMod val="50000"/>
              </a:schemeClr>
            </a:solidFill>
            <a:ln w="9525" cap="flat" cmpd="sng" algn="ctr">
              <a:noFill/>
              <a:round/>
            </a:ln>
            <a:effectLst/>
          </c:spPr>
          <c:invertIfNegative val="0"/>
          <c:dPt>
            <c:idx val="0"/>
            <c:invertIfNegative val="0"/>
            <c:bubble3D val="0"/>
            <c:extLst>
              <c:ext xmlns:c16="http://schemas.microsoft.com/office/drawing/2014/chart" uri="{C3380CC4-5D6E-409C-BE32-E72D297353CC}">
                <c16:uniqueId val="{00000000-CD30-4AE2-B843-A7426530966A}"/>
              </c:ext>
            </c:extLst>
          </c:dPt>
          <c:dPt>
            <c:idx val="1"/>
            <c:invertIfNegative val="0"/>
            <c:bubble3D val="0"/>
            <c:extLst>
              <c:ext xmlns:c16="http://schemas.microsoft.com/office/drawing/2014/chart" uri="{C3380CC4-5D6E-409C-BE32-E72D297353CC}">
                <c16:uniqueId val="{00000001-CD30-4AE2-B843-A7426530966A}"/>
              </c:ext>
            </c:extLst>
          </c:dPt>
          <c:dPt>
            <c:idx val="2"/>
            <c:invertIfNegative val="0"/>
            <c:bubble3D val="0"/>
            <c:extLst>
              <c:ext xmlns:c16="http://schemas.microsoft.com/office/drawing/2014/chart" uri="{C3380CC4-5D6E-409C-BE32-E72D297353CC}">
                <c16:uniqueId val="{00000002-CD30-4AE2-B843-A7426530966A}"/>
              </c:ext>
            </c:extLst>
          </c:dPt>
          <c:dPt>
            <c:idx val="3"/>
            <c:invertIfNegative val="0"/>
            <c:bubble3D val="0"/>
            <c:extLst>
              <c:ext xmlns:c16="http://schemas.microsoft.com/office/drawing/2014/chart" uri="{C3380CC4-5D6E-409C-BE32-E72D297353CC}">
                <c16:uniqueId val="{00000003-CD30-4AE2-B843-A7426530966A}"/>
              </c:ext>
            </c:extLst>
          </c:dPt>
          <c:dPt>
            <c:idx val="4"/>
            <c:invertIfNegative val="0"/>
            <c:bubble3D val="0"/>
            <c:extLst>
              <c:ext xmlns:c16="http://schemas.microsoft.com/office/drawing/2014/chart" uri="{C3380CC4-5D6E-409C-BE32-E72D297353CC}">
                <c16:uniqueId val="{00000004-CD30-4AE2-B843-A7426530966A}"/>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Σίγουρα Θετικά</c:v>
                </c:pt>
                <c:pt idx="1">
                  <c:v>Μάλλον Θετικά</c:v>
                </c:pt>
                <c:pt idx="2">
                  <c:v>Μάλλον Αρνητικά</c:v>
                </c:pt>
                <c:pt idx="3">
                  <c:v>Σίγουρα Αρνητικά</c:v>
                </c:pt>
                <c:pt idx="4">
                  <c:v>ΔΞ/ΔΑ</c:v>
                </c:pt>
              </c:strCache>
            </c:strRef>
          </c:cat>
          <c:val>
            <c:numRef>
              <c:f>Sheet1!$B$2:$B$6</c:f>
              <c:numCache>
                <c:formatCode>General</c:formatCode>
                <c:ptCount val="5"/>
                <c:pt idx="0">
                  <c:v>12.2</c:v>
                </c:pt>
                <c:pt idx="1">
                  <c:v>21.9</c:v>
                </c:pt>
                <c:pt idx="2">
                  <c:v>22.8</c:v>
                </c:pt>
                <c:pt idx="3">
                  <c:v>39.1</c:v>
                </c:pt>
                <c:pt idx="4">
                  <c:v>4.0999999999999996</c:v>
                </c:pt>
              </c:numCache>
            </c:numRef>
          </c:val>
          <c:extLst>
            <c:ext xmlns:c16="http://schemas.microsoft.com/office/drawing/2014/chart" uri="{C3380CC4-5D6E-409C-BE32-E72D297353CC}">
              <c16:uniqueId val="{00000005-CD30-4AE2-B843-A7426530966A}"/>
            </c:ext>
          </c:extLst>
        </c:ser>
        <c:dLbls>
          <c:showLegendKey val="0"/>
          <c:showVal val="0"/>
          <c:showCatName val="0"/>
          <c:showSerName val="0"/>
          <c:showPercent val="0"/>
          <c:showBubbleSize val="0"/>
        </c:dLbls>
        <c:gapWidth val="100"/>
        <c:axId val="-2069219296"/>
        <c:axId val="-2069215488"/>
      </c:barChart>
      <c:catAx>
        <c:axId val="-2069219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mn-lt"/>
                <a:ea typeface="+mn-ea"/>
                <a:cs typeface="+mn-cs"/>
              </a:defRPr>
            </a:pPr>
            <a:endParaRPr lang="el-GR"/>
          </a:p>
        </c:txPr>
        <c:crossAx val="-2069215488"/>
        <c:crosses val="autoZero"/>
        <c:auto val="1"/>
        <c:lblAlgn val="ctr"/>
        <c:lblOffset val="100"/>
        <c:noMultiLvlLbl val="0"/>
      </c:catAx>
      <c:valAx>
        <c:axId val="-2069215488"/>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crossAx val="-20692192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27700123555274"/>
          <c:y val="6.6742229651917395E-2"/>
          <c:w val="0.6688673009966879"/>
          <c:h val="0.87346333661417319"/>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w="9525" cap="flat" cmpd="sng" algn="ctr">
              <a:noFill/>
              <a:round/>
            </a:ln>
            <a:effectLst/>
          </c:spPr>
          <c:invertIfNegative val="0"/>
          <c:dPt>
            <c:idx val="0"/>
            <c:invertIfNegative val="0"/>
            <c:bubble3D val="0"/>
            <c:extLst>
              <c:ext xmlns:c16="http://schemas.microsoft.com/office/drawing/2014/chart" uri="{C3380CC4-5D6E-409C-BE32-E72D297353CC}">
                <c16:uniqueId val="{00000000-F49F-42B9-B9C6-DDF56E131631}"/>
              </c:ext>
            </c:extLst>
          </c:dPt>
          <c:dPt>
            <c:idx val="1"/>
            <c:invertIfNegative val="0"/>
            <c:bubble3D val="0"/>
            <c:extLst>
              <c:ext xmlns:c16="http://schemas.microsoft.com/office/drawing/2014/chart" uri="{C3380CC4-5D6E-409C-BE32-E72D297353CC}">
                <c16:uniqueId val="{00000001-F49F-42B9-B9C6-DDF56E131631}"/>
              </c:ext>
            </c:extLst>
          </c:dPt>
          <c:dPt>
            <c:idx val="2"/>
            <c:invertIfNegative val="0"/>
            <c:bubble3D val="0"/>
            <c:extLst>
              <c:ext xmlns:c16="http://schemas.microsoft.com/office/drawing/2014/chart" uri="{C3380CC4-5D6E-409C-BE32-E72D297353CC}">
                <c16:uniqueId val="{00000002-F49F-42B9-B9C6-DDF56E131631}"/>
              </c:ext>
            </c:extLst>
          </c:dPt>
          <c:dPt>
            <c:idx val="3"/>
            <c:invertIfNegative val="0"/>
            <c:bubble3D val="0"/>
            <c:extLst>
              <c:ext xmlns:c16="http://schemas.microsoft.com/office/drawing/2014/chart" uri="{C3380CC4-5D6E-409C-BE32-E72D297353CC}">
                <c16:uniqueId val="{00000003-F49F-42B9-B9C6-DDF56E131631}"/>
              </c:ext>
            </c:extLst>
          </c:dPt>
          <c:dPt>
            <c:idx val="4"/>
            <c:invertIfNegative val="0"/>
            <c:bubble3D val="0"/>
            <c:extLst>
              <c:ext xmlns:c16="http://schemas.microsoft.com/office/drawing/2014/chart" uri="{C3380CC4-5D6E-409C-BE32-E72D297353CC}">
                <c16:uniqueId val="{00000004-F49F-42B9-B9C6-DDF56E131631}"/>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Σίγουρα Θετικά</c:v>
                </c:pt>
                <c:pt idx="1">
                  <c:v>Μάλλον Θετικά</c:v>
                </c:pt>
                <c:pt idx="2">
                  <c:v>Μάλλον Αρνητικά</c:v>
                </c:pt>
                <c:pt idx="3">
                  <c:v>Σίγουρα Αρνητικά</c:v>
                </c:pt>
                <c:pt idx="4">
                  <c:v>ΔΞ/ΔΑ</c:v>
                </c:pt>
              </c:strCache>
            </c:strRef>
          </c:cat>
          <c:val>
            <c:numRef>
              <c:f>Sheet1!$B$2:$B$6</c:f>
              <c:numCache>
                <c:formatCode>General</c:formatCode>
                <c:ptCount val="5"/>
                <c:pt idx="0">
                  <c:v>4.8</c:v>
                </c:pt>
                <c:pt idx="1">
                  <c:v>22.3</c:v>
                </c:pt>
                <c:pt idx="2">
                  <c:v>28.7</c:v>
                </c:pt>
                <c:pt idx="3">
                  <c:v>39.200000000000003</c:v>
                </c:pt>
                <c:pt idx="4">
                  <c:v>5</c:v>
                </c:pt>
              </c:numCache>
            </c:numRef>
          </c:val>
          <c:extLst>
            <c:ext xmlns:c16="http://schemas.microsoft.com/office/drawing/2014/chart" uri="{C3380CC4-5D6E-409C-BE32-E72D297353CC}">
              <c16:uniqueId val="{00000005-F49F-42B9-B9C6-DDF56E131631}"/>
            </c:ext>
          </c:extLst>
        </c:ser>
        <c:dLbls>
          <c:showLegendKey val="0"/>
          <c:showVal val="0"/>
          <c:showCatName val="0"/>
          <c:showSerName val="0"/>
          <c:showPercent val="0"/>
          <c:showBubbleSize val="0"/>
        </c:dLbls>
        <c:gapWidth val="100"/>
        <c:axId val="-2069219296"/>
        <c:axId val="-2069215488"/>
      </c:barChart>
      <c:catAx>
        <c:axId val="-2069219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mn-lt"/>
                <a:ea typeface="+mn-ea"/>
                <a:cs typeface="+mn-cs"/>
              </a:defRPr>
            </a:pPr>
            <a:endParaRPr lang="el-GR"/>
          </a:p>
        </c:txPr>
        <c:crossAx val="-2069215488"/>
        <c:crosses val="autoZero"/>
        <c:auto val="1"/>
        <c:lblAlgn val="ctr"/>
        <c:lblOffset val="100"/>
        <c:noMultiLvlLbl val="0"/>
      </c:catAx>
      <c:valAx>
        <c:axId val="-2069215488"/>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crossAx val="-20692192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27700123555274"/>
          <c:y val="6.6742229651917395E-2"/>
          <c:w val="0.6688673009966879"/>
          <c:h val="0.87346333661417319"/>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w="9525" cap="flat" cmpd="sng" algn="ctr">
              <a:noFill/>
              <a:round/>
            </a:ln>
            <a:effectLst/>
          </c:spPr>
          <c:invertIfNegative val="0"/>
          <c:dPt>
            <c:idx val="0"/>
            <c:invertIfNegative val="0"/>
            <c:bubble3D val="0"/>
            <c:extLst>
              <c:ext xmlns:c16="http://schemas.microsoft.com/office/drawing/2014/chart" uri="{C3380CC4-5D6E-409C-BE32-E72D297353CC}">
                <c16:uniqueId val="{00000000-10AA-43E5-A7E7-CC44BABE6A8B}"/>
              </c:ext>
            </c:extLst>
          </c:dPt>
          <c:dPt>
            <c:idx val="1"/>
            <c:invertIfNegative val="0"/>
            <c:bubble3D val="0"/>
            <c:extLst>
              <c:ext xmlns:c16="http://schemas.microsoft.com/office/drawing/2014/chart" uri="{C3380CC4-5D6E-409C-BE32-E72D297353CC}">
                <c16:uniqueId val="{00000001-10AA-43E5-A7E7-CC44BABE6A8B}"/>
              </c:ext>
            </c:extLst>
          </c:dPt>
          <c:dPt>
            <c:idx val="2"/>
            <c:invertIfNegative val="0"/>
            <c:bubble3D val="0"/>
            <c:extLst>
              <c:ext xmlns:c16="http://schemas.microsoft.com/office/drawing/2014/chart" uri="{C3380CC4-5D6E-409C-BE32-E72D297353CC}">
                <c16:uniqueId val="{00000002-10AA-43E5-A7E7-CC44BABE6A8B}"/>
              </c:ext>
            </c:extLst>
          </c:dPt>
          <c:dPt>
            <c:idx val="3"/>
            <c:invertIfNegative val="0"/>
            <c:bubble3D val="0"/>
            <c:extLst>
              <c:ext xmlns:c16="http://schemas.microsoft.com/office/drawing/2014/chart" uri="{C3380CC4-5D6E-409C-BE32-E72D297353CC}">
                <c16:uniqueId val="{00000003-10AA-43E5-A7E7-CC44BABE6A8B}"/>
              </c:ext>
            </c:extLst>
          </c:dPt>
          <c:dPt>
            <c:idx val="4"/>
            <c:invertIfNegative val="0"/>
            <c:bubble3D val="0"/>
            <c:extLst>
              <c:ext xmlns:c16="http://schemas.microsoft.com/office/drawing/2014/chart" uri="{C3380CC4-5D6E-409C-BE32-E72D297353CC}">
                <c16:uniqueId val="{00000004-10AA-43E5-A7E7-CC44BABE6A8B}"/>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Σίγουρα Θετικά</c:v>
                </c:pt>
                <c:pt idx="1">
                  <c:v>Μάλλον Θετικά</c:v>
                </c:pt>
                <c:pt idx="2">
                  <c:v>Μάλλον Αρνητικά</c:v>
                </c:pt>
                <c:pt idx="3">
                  <c:v>Σίγουρα Αρνητικά</c:v>
                </c:pt>
                <c:pt idx="4">
                  <c:v>ΔΞ/ΔΑ</c:v>
                </c:pt>
              </c:strCache>
            </c:strRef>
          </c:cat>
          <c:val>
            <c:numRef>
              <c:f>Sheet1!$B$2:$B$6</c:f>
              <c:numCache>
                <c:formatCode>General</c:formatCode>
                <c:ptCount val="5"/>
                <c:pt idx="0">
                  <c:v>6.7</c:v>
                </c:pt>
                <c:pt idx="1">
                  <c:v>21.4</c:v>
                </c:pt>
                <c:pt idx="2">
                  <c:v>27.4</c:v>
                </c:pt>
                <c:pt idx="3">
                  <c:v>40.4</c:v>
                </c:pt>
                <c:pt idx="4">
                  <c:v>4.0999999999999996</c:v>
                </c:pt>
              </c:numCache>
            </c:numRef>
          </c:val>
          <c:extLst>
            <c:ext xmlns:c16="http://schemas.microsoft.com/office/drawing/2014/chart" uri="{C3380CC4-5D6E-409C-BE32-E72D297353CC}">
              <c16:uniqueId val="{00000005-10AA-43E5-A7E7-CC44BABE6A8B}"/>
            </c:ext>
          </c:extLst>
        </c:ser>
        <c:dLbls>
          <c:showLegendKey val="0"/>
          <c:showVal val="0"/>
          <c:showCatName val="0"/>
          <c:showSerName val="0"/>
          <c:showPercent val="0"/>
          <c:showBubbleSize val="0"/>
        </c:dLbls>
        <c:gapWidth val="100"/>
        <c:axId val="-2069219296"/>
        <c:axId val="-2069215488"/>
      </c:barChart>
      <c:catAx>
        <c:axId val="-2069219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mn-lt"/>
                <a:ea typeface="+mn-ea"/>
                <a:cs typeface="+mn-cs"/>
              </a:defRPr>
            </a:pPr>
            <a:endParaRPr lang="el-GR"/>
          </a:p>
        </c:txPr>
        <c:crossAx val="-2069215488"/>
        <c:crosses val="autoZero"/>
        <c:auto val="1"/>
        <c:lblAlgn val="ctr"/>
        <c:lblOffset val="100"/>
        <c:noMultiLvlLbl val="0"/>
      </c:catAx>
      <c:valAx>
        <c:axId val="-2069215488"/>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crossAx val="-20692192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33836662299256"/>
          <c:y val="6.6742229651917395E-2"/>
          <c:w val="0.6688673009966879"/>
          <c:h val="0.87346333661417319"/>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w="9525" cap="flat" cmpd="sng" algn="ctr">
              <a:noFill/>
              <a:round/>
            </a:ln>
            <a:effectLst/>
          </c:spPr>
          <c:invertIfNegative val="0"/>
          <c:dPt>
            <c:idx val="0"/>
            <c:invertIfNegative val="0"/>
            <c:bubble3D val="0"/>
            <c:extLst>
              <c:ext xmlns:c16="http://schemas.microsoft.com/office/drawing/2014/chart" uri="{C3380CC4-5D6E-409C-BE32-E72D297353CC}">
                <c16:uniqueId val="{00000000-F49F-42B9-B9C6-DDF56E131631}"/>
              </c:ext>
            </c:extLst>
          </c:dPt>
          <c:dPt>
            <c:idx val="1"/>
            <c:invertIfNegative val="0"/>
            <c:bubble3D val="0"/>
            <c:extLst>
              <c:ext xmlns:c16="http://schemas.microsoft.com/office/drawing/2014/chart" uri="{C3380CC4-5D6E-409C-BE32-E72D297353CC}">
                <c16:uniqueId val="{00000001-F49F-42B9-B9C6-DDF56E131631}"/>
              </c:ext>
            </c:extLst>
          </c:dPt>
          <c:dPt>
            <c:idx val="2"/>
            <c:invertIfNegative val="0"/>
            <c:bubble3D val="0"/>
            <c:extLst>
              <c:ext xmlns:c16="http://schemas.microsoft.com/office/drawing/2014/chart" uri="{C3380CC4-5D6E-409C-BE32-E72D297353CC}">
                <c16:uniqueId val="{00000002-F49F-42B9-B9C6-DDF56E131631}"/>
              </c:ext>
            </c:extLst>
          </c:dPt>
          <c:dPt>
            <c:idx val="3"/>
            <c:invertIfNegative val="0"/>
            <c:bubble3D val="0"/>
            <c:extLst>
              <c:ext xmlns:c16="http://schemas.microsoft.com/office/drawing/2014/chart" uri="{C3380CC4-5D6E-409C-BE32-E72D297353CC}">
                <c16:uniqueId val="{00000003-F49F-42B9-B9C6-DDF56E131631}"/>
              </c:ext>
            </c:extLst>
          </c:dPt>
          <c:dPt>
            <c:idx val="4"/>
            <c:invertIfNegative val="0"/>
            <c:bubble3D val="0"/>
            <c:extLst>
              <c:ext xmlns:c16="http://schemas.microsoft.com/office/drawing/2014/chart" uri="{C3380CC4-5D6E-409C-BE32-E72D297353CC}">
                <c16:uniqueId val="{00000004-F49F-42B9-B9C6-DDF56E131631}"/>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Σίγουρα Θετικά</c:v>
                </c:pt>
                <c:pt idx="1">
                  <c:v>Μάλλον Θετικά</c:v>
                </c:pt>
                <c:pt idx="2">
                  <c:v>Μάλλον Αρνητικά</c:v>
                </c:pt>
                <c:pt idx="3">
                  <c:v>Σίγουρα Αρνητικά</c:v>
                </c:pt>
                <c:pt idx="4">
                  <c:v>ΔΞ/ΔΑ</c:v>
                </c:pt>
              </c:strCache>
            </c:strRef>
          </c:cat>
          <c:val>
            <c:numRef>
              <c:f>Sheet1!$B$2:$B$6</c:f>
              <c:numCache>
                <c:formatCode>General</c:formatCode>
                <c:ptCount val="5"/>
                <c:pt idx="0">
                  <c:v>3.1</c:v>
                </c:pt>
                <c:pt idx="1">
                  <c:v>23.2</c:v>
                </c:pt>
                <c:pt idx="2">
                  <c:v>32</c:v>
                </c:pt>
                <c:pt idx="3">
                  <c:v>26.5</c:v>
                </c:pt>
                <c:pt idx="4">
                  <c:v>15.2</c:v>
                </c:pt>
              </c:numCache>
            </c:numRef>
          </c:val>
          <c:extLst>
            <c:ext xmlns:c16="http://schemas.microsoft.com/office/drawing/2014/chart" uri="{C3380CC4-5D6E-409C-BE32-E72D297353CC}">
              <c16:uniqueId val="{00000005-F49F-42B9-B9C6-DDF56E131631}"/>
            </c:ext>
          </c:extLst>
        </c:ser>
        <c:dLbls>
          <c:showLegendKey val="0"/>
          <c:showVal val="0"/>
          <c:showCatName val="0"/>
          <c:showSerName val="0"/>
          <c:showPercent val="0"/>
          <c:showBubbleSize val="0"/>
        </c:dLbls>
        <c:gapWidth val="100"/>
        <c:axId val="-2069219296"/>
        <c:axId val="-2069215488"/>
      </c:barChart>
      <c:catAx>
        <c:axId val="-2069219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mn-lt"/>
                <a:ea typeface="+mn-ea"/>
                <a:cs typeface="+mn-cs"/>
              </a:defRPr>
            </a:pPr>
            <a:endParaRPr lang="el-GR"/>
          </a:p>
        </c:txPr>
        <c:crossAx val="-2069215488"/>
        <c:crosses val="autoZero"/>
        <c:auto val="1"/>
        <c:lblAlgn val="ctr"/>
        <c:lblOffset val="100"/>
        <c:noMultiLvlLbl val="0"/>
      </c:catAx>
      <c:valAx>
        <c:axId val="-2069215488"/>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crossAx val="-20692192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33836662299256"/>
          <c:y val="6.6742229651917395E-2"/>
          <c:w val="0.6688673009966879"/>
          <c:h val="0.87346333661417319"/>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w="9525" cap="flat" cmpd="sng" algn="ctr">
              <a:noFill/>
              <a:round/>
            </a:ln>
            <a:effectLst/>
          </c:spPr>
          <c:invertIfNegative val="0"/>
          <c:dPt>
            <c:idx val="0"/>
            <c:invertIfNegative val="0"/>
            <c:bubble3D val="0"/>
            <c:extLst>
              <c:ext xmlns:c16="http://schemas.microsoft.com/office/drawing/2014/chart" uri="{C3380CC4-5D6E-409C-BE32-E72D297353CC}">
                <c16:uniqueId val="{00000000-A4A4-46C8-9813-59AE14846EB8}"/>
              </c:ext>
            </c:extLst>
          </c:dPt>
          <c:dPt>
            <c:idx val="1"/>
            <c:invertIfNegative val="0"/>
            <c:bubble3D val="0"/>
            <c:extLst>
              <c:ext xmlns:c16="http://schemas.microsoft.com/office/drawing/2014/chart" uri="{C3380CC4-5D6E-409C-BE32-E72D297353CC}">
                <c16:uniqueId val="{00000001-A4A4-46C8-9813-59AE14846EB8}"/>
              </c:ext>
            </c:extLst>
          </c:dPt>
          <c:dPt>
            <c:idx val="2"/>
            <c:invertIfNegative val="0"/>
            <c:bubble3D val="0"/>
            <c:extLst>
              <c:ext xmlns:c16="http://schemas.microsoft.com/office/drawing/2014/chart" uri="{C3380CC4-5D6E-409C-BE32-E72D297353CC}">
                <c16:uniqueId val="{00000002-A4A4-46C8-9813-59AE14846EB8}"/>
              </c:ext>
            </c:extLst>
          </c:dPt>
          <c:dPt>
            <c:idx val="3"/>
            <c:invertIfNegative val="0"/>
            <c:bubble3D val="0"/>
            <c:extLst>
              <c:ext xmlns:c16="http://schemas.microsoft.com/office/drawing/2014/chart" uri="{C3380CC4-5D6E-409C-BE32-E72D297353CC}">
                <c16:uniqueId val="{00000003-A4A4-46C8-9813-59AE14846EB8}"/>
              </c:ext>
            </c:extLst>
          </c:dPt>
          <c:dPt>
            <c:idx val="4"/>
            <c:invertIfNegative val="0"/>
            <c:bubble3D val="0"/>
            <c:extLst>
              <c:ext xmlns:c16="http://schemas.microsoft.com/office/drawing/2014/chart" uri="{C3380CC4-5D6E-409C-BE32-E72D297353CC}">
                <c16:uniqueId val="{00000004-A4A4-46C8-9813-59AE14846EB8}"/>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Σίγουρα Θετικά</c:v>
                </c:pt>
                <c:pt idx="1">
                  <c:v>Μάλλον Θετικά</c:v>
                </c:pt>
                <c:pt idx="2">
                  <c:v>Μάλλον Αρνητικά</c:v>
                </c:pt>
                <c:pt idx="3">
                  <c:v>Σίγουρα Αρνητικά</c:v>
                </c:pt>
                <c:pt idx="4">
                  <c:v>ΔΞ/ΔΑ</c:v>
                </c:pt>
              </c:strCache>
            </c:strRef>
          </c:cat>
          <c:val>
            <c:numRef>
              <c:f>Sheet1!$B$2:$B$6</c:f>
              <c:numCache>
                <c:formatCode>General</c:formatCode>
                <c:ptCount val="5"/>
                <c:pt idx="0">
                  <c:v>5.3</c:v>
                </c:pt>
                <c:pt idx="1">
                  <c:v>28.6</c:v>
                </c:pt>
                <c:pt idx="2">
                  <c:v>27.5</c:v>
                </c:pt>
                <c:pt idx="3">
                  <c:v>25.4</c:v>
                </c:pt>
                <c:pt idx="4">
                  <c:v>13.1</c:v>
                </c:pt>
              </c:numCache>
            </c:numRef>
          </c:val>
          <c:extLst>
            <c:ext xmlns:c16="http://schemas.microsoft.com/office/drawing/2014/chart" uri="{C3380CC4-5D6E-409C-BE32-E72D297353CC}">
              <c16:uniqueId val="{00000005-A4A4-46C8-9813-59AE14846EB8}"/>
            </c:ext>
          </c:extLst>
        </c:ser>
        <c:dLbls>
          <c:showLegendKey val="0"/>
          <c:showVal val="0"/>
          <c:showCatName val="0"/>
          <c:showSerName val="0"/>
          <c:showPercent val="0"/>
          <c:showBubbleSize val="0"/>
        </c:dLbls>
        <c:gapWidth val="100"/>
        <c:axId val="-2069219296"/>
        <c:axId val="-2069215488"/>
      </c:barChart>
      <c:catAx>
        <c:axId val="-2069219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mn-lt"/>
                <a:ea typeface="+mn-ea"/>
                <a:cs typeface="+mn-cs"/>
              </a:defRPr>
            </a:pPr>
            <a:endParaRPr lang="el-GR"/>
          </a:p>
        </c:txPr>
        <c:crossAx val="-2069215488"/>
        <c:crosses val="autoZero"/>
        <c:auto val="1"/>
        <c:lblAlgn val="ctr"/>
        <c:lblOffset val="100"/>
        <c:noMultiLvlLbl val="0"/>
      </c:catAx>
      <c:valAx>
        <c:axId val="-2069215488"/>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crossAx val="-20692192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33836662299256"/>
          <c:y val="6.6742229651917395E-2"/>
          <c:w val="0.6688673009966879"/>
          <c:h val="0.87346333661417319"/>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w="9525" cap="flat" cmpd="sng" algn="ctr">
              <a:noFill/>
              <a:round/>
            </a:ln>
            <a:effectLst/>
          </c:spPr>
          <c:invertIfNegative val="0"/>
          <c:dPt>
            <c:idx val="0"/>
            <c:invertIfNegative val="0"/>
            <c:bubble3D val="0"/>
            <c:extLst>
              <c:ext xmlns:c16="http://schemas.microsoft.com/office/drawing/2014/chart" uri="{C3380CC4-5D6E-409C-BE32-E72D297353CC}">
                <c16:uniqueId val="{00000000-F49F-42B9-B9C6-DDF56E131631}"/>
              </c:ext>
            </c:extLst>
          </c:dPt>
          <c:dPt>
            <c:idx val="1"/>
            <c:invertIfNegative val="0"/>
            <c:bubble3D val="0"/>
            <c:extLst>
              <c:ext xmlns:c16="http://schemas.microsoft.com/office/drawing/2014/chart" uri="{C3380CC4-5D6E-409C-BE32-E72D297353CC}">
                <c16:uniqueId val="{00000001-F49F-42B9-B9C6-DDF56E131631}"/>
              </c:ext>
            </c:extLst>
          </c:dPt>
          <c:dPt>
            <c:idx val="2"/>
            <c:invertIfNegative val="0"/>
            <c:bubble3D val="0"/>
            <c:extLst>
              <c:ext xmlns:c16="http://schemas.microsoft.com/office/drawing/2014/chart" uri="{C3380CC4-5D6E-409C-BE32-E72D297353CC}">
                <c16:uniqueId val="{00000002-F49F-42B9-B9C6-DDF56E131631}"/>
              </c:ext>
            </c:extLst>
          </c:dPt>
          <c:dPt>
            <c:idx val="3"/>
            <c:invertIfNegative val="0"/>
            <c:bubble3D val="0"/>
            <c:extLst>
              <c:ext xmlns:c16="http://schemas.microsoft.com/office/drawing/2014/chart" uri="{C3380CC4-5D6E-409C-BE32-E72D297353CC}">
                <c16:uniqueId val="{00000003-F49F-42B9-B9C6-DDF56E131631}"/>
              </c:ext>
            </c:extLst>
          </c:dPt>
          <c:dPt>
            <c:idx val="4"/>
            <c:invertIfNegative val="0"/>
            <c:bubble3D val="0"/>
            <c:extLst>
              <c:ext xmlns:c16="http://schemas.microsoft.com/office/drawing/2014/chart" uri="{C3380CC4-5D6E-409C-BE32-E72D297353CC}">
                <c16:uniqueId val="{00000004-F49F-42B9-B9C6-DDF56E131631}"/>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Σίγουρα Θετικά</c:v>
                </c:pt>
                <c:pt idx="1">
                  <c:v>Μάλλον Θετικά</c:v>
                </c:pt>
                <c:pt idx="2">
                  <c:v>Μάλλον Αρνητικά</c:v>
                </c:pt>
                <c:pt idx="3">
                  <c:v>Σίγουρα Αρνητικά</c:v>
                </c:pt>
                <c:pt idx="4">
                  <c:v>ΔΞ/ΔΑ</c:v>
                </c:pt>
              </c:strCache>
            </c:strRef>
          </c:cat>
          <c:val>
            <c:numRef>
              <c:f>Sheet1!$B$2:$B$6</c:f>
              <c:numCache>
                <c:formatCode>General</c:formatCode>
                <c:ptCount val="5"/>
                <c:pt idx="0">
                  <c:v>3.8</c:v>
                </c:pt>
                <c:pt idx="1">
                  <c:v>19</c:v>
                </c:pt>
                <c:pt idx="2">
                  <c:v>24</c:v>
                </c:pt>
                <c:pt idx="3">
                  <c:v>41.8</c:v>
                </c:pt>
                <c:pt idx="4">
                  <c:v>11.3</c:v>
                </c:pt>
              </c:numCache>
            </c:numRef>
          </c:val>
          <c:extLst>
            <c:ext xmlns:c16="http://schemas.microsoft.com/office/drawing/2014/chart" uri="{C3380CC4-5D6E-409C-BE32-E72D297353CC}">
              <c16:uniqueId val="{00000005-F49F-42B9-B9C6-DDF56E131631}"/>
            </c:ext>
          </c:extLst>
        </c:ser>
        <c:dLbls>
          <c:showLegendKey val="0"/>
          <c:showVal val="0"/>
          <c:showCatName val="0"/>
          <c:showSerName val="0"/>
          <c:showPercent val="0"/>
          <c:showBubbleSize val="0"/>
        </c:dLbls>
        <c:gapWidth val="100"/>
        <c:axId val="-2069219296"/>
        <c:axId val="-2069215488"/>
      </c:barChart>
      <c:catAx>
        <c:axId val="-2069219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mn-lt"/>
                <a:ea typeface="+mn-ea"/>
                <a:cs typeface="+mn-cs"/>
              </a:defRPr>
            </a:pPr>
            <a:endParaRPr lang="el-GR"/>
          </a:p>
        </c:txPr>
        <c:crossAx val="-2069215488"/>
        <c:crosses val="autoZero"/>
        <c:auto val="1"/>
        <c:lblAlgn val="ctr"/>
        <c:lblOffset val="100"/>
        <c:noMultiLvlLbl val="0"/>
      </c:catAx>
      <c:valAx>
        <c:axId val="-2069215488"/>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crossAx val="-20692192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33836662299256"/>
          <c:y val="6.6742229651917395E-2"/>
          <c:w val="0.6688673009966879"/>
          <c:h val="0.87346333661417319"/>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w="9525" cap="flat" cmpd="sng" algn="ctr">
              <a:noFill/>
              <a:round/>
            </a:ln>
            <a:effectLst/>
          </c:spPr>
          <c:invertIfNegative val="0"/>
          <c:dPt>
            <c:idx val="0"/>
            <c:invertIfNegative val="0"/>
            <c:bubble3D val="0"/>
            <c:extLst>
              <c:ext xmlns:c16="http://schemas.microsoft.com/office/drawing/2014/chart" uri="{C3380CC4-5D6E-409C-BE32-E72D297353CC}">
                <c16:uniqueId val="{00000000-871C-4D88-9688-2ECA6B9660D6}"/>
              </c:ext>
            </c:extLst>
          </c:dPt>
          <c:dPt>
            <c:idx val="1"/>
            <c:invertIfNegative val="0"/>
            <c:bubble3D val="0"/>
            <c:extLst>
              <c:ext xmlns:c16="http://schemas.microsoft.com/office/drawing/2014/chart" uri="{C3380CC4-5D6E-409C-BE32-E72D297353CC}">
                <c16:uniqueId val="{00000001-871C-4D88-9688-2ECA6B9660D6}"/>
              </c:ext>
            </c:extLst>
          </c:dPt>
          <c:dPt>
            <c:idx val="2"/>
            <c:invertIfNegative val="0"/>
            <c:bubble3D val="0"/>
            <c:extLst>
              <c:ext xmlns:c16="http://schemas.microsoft.com/office/drawing/2014/chart" uri="{C3380CC4-5D6E-409C-BE32-E72D297353CC}">
                <c16:uniqueId val="{00000002-871C-4D88-9688-2ECA6B9660D6}"/>
              </c:ext>
            </c:extLst>
          </c:dPt>
          <c:dPt>
            <c:idx val="3"/>
            <c:invertIfNegative val="0"/>
            <c:bubble3D val="0"/>
            <c:extLst>
              <c:ext xmlns:c16="http://schemas.microsoft.com/office/drawing/2014/chart" uri="{C3380CC4-5D6E-409C-BE32-E72D297353CC}">
                <c16:uniqueId val="{00000003-871C-4D88-9688-2ECA6B9660D6}"/>
              </c:ext>
            </c:extLst>
          </c:dPt>
          <c:dPt>
            <c:idx val="4"/>
            <c:invertIfNegative val="0"/>
            <c:bubble3D val="0"/>
            <c:extLst>
              <c:ext xmlns:c16="http://schemas.microsoft.com/office/drawing/2014/chart" uri="{C3380CC4-5D6E-409C-BE32-E72D297353CC}">
                <c16:uniqueId val="{00000004-871C-4D88-9688-2ECA6B9660D6}"/>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Σίγουρα Θετικά</c:v>
                </c:pt>
                <c:pt idx="1">
                  <c:v>Μάλλον Θετικά</c:v>
                </c:pt>
                <c:pt idx="2">
                  <c:v>Μάλλον Αρνητικά</c:v>
                </c:pt>
                <c:pt idx="3">
                  <c:v>Σίγουρα Αρνητικά</c:v>
                </c:pt>
                <c:pt idx="4">
                  <c:v>ΔΞ/ΔΑ</c:v>
                </c:pt>
              </c:strCache>
            </c:strRef>
          </c:cat>
          <c:val>
            <c:numRef>
              <c:f>Sheet1!$B$2:$B$6</c:f>
              <c:numCache>
                <c:formatCode>General</c:formatCode>
                <c:ptCount val="5"/>
                <c:pt idx="0">
                  <c:v>4.5</c:v>
                </c:pt>
                <c:pt idx="1">
                  <c:v>16.600000000000001</c:v>
                </c:pt>
                <c:pt idx="2">
                  <c:v>25.1</c:v>
                </c:pt>
                <c:pt idx="3">
                  <c:v>40.1</c:v>
                </c:pt>
                <c:pt idx="4">
                  <c:v>13.8</c:v>
                </c:pt>
              </c:numCache>
            </c:numRef>
          </c:val>
          <c:extLst>
            <c:ext xmlns:c16="http://schemas.microsoft.com/office/drawing/2014/chart" uri="{C3380CC4-5D6E-409C-BE32-E72D297353CC}">
              <c16:uniqueId val="{00000005-871C-4D88-9688-2ECA6B9660D6}"/>
            </c:ext>
          </c:extLst>
        </c:ser>
        <c:dLbls>
          <c:showLegendKey val="0"/>
          <c:showVal val="0"/>
          <c:showCatName val="0"/>
          <c:showSerName val="0"/>
          <c:showPercent val="0"/>
          <c:showBubbleSize val="0"/>
        </c:dLbls>
        <c:gapWidth val="100"/>
        <c:axId val="-2069219296"/>
        <c:axId val="-2069215488"/>
      </c:barChart>
      <c:catAx>
        <c:axId val="-2069219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mn-lt"/>
                <a:ea typeface="+mn-ea"/>
                <a:cs typeface="+mn-cs"/>
              </a:defRPr>
            </a:pPr>
            <a:endParaRPr lang="el-GR"/>
          </a:p>
        </c:txPr>
        <c:crossAx val="-2069215488"/>
        <c:crosses val="autoZero"/>
        <c:auto val="1"/>
        <c:lblAlgn val="ctr"/>
        <c:lblOffset val="100"/>
        <c:noMultiLvlLbl val="0"/>
      </c:catAx>
      <c:valAx>
        <c:axId val="-2069215488"/>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crossAx val="-20692192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33836662299256"/>
          <c:y val="6.6742229651917395E-2"/>
          <c:w val="0.6688673009966879"/>
          <c:h val="0.87346333661417319"/>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w="9525" cap="flat" cmpd="sng" algn="ctr">
              <a:noFill/>
              <a:round/>
            </a:ln>
            <a:effectLst/>
          </c:spPr>
          <c:invertIfNegative val="0"/>
          <c:dPt>
            <c:idx val="0"/>
            <c:invertIfNegative val="0"/>
            <c:bubble3D val="0"/>
            <c:extLst>
              <c:ext xmlns:c16="http://schemas.microsoft.com/office/drawing/2014/chart" uri="{C3380CC4-5D6E-409C-BE32-E72D297353CC}">
                <c16:uniqueId val="{00000000-F49F-42B9-B9C6-DDF56E131631}"/>
              </c:ext>
            </c:extLst>
          </c:dPt>
          <c:dPt>
            <c:idx val="1"/>
            <c:invertIfNegative val="0"/>
            <c:bubble3D val="0"/>
            <c:extLst>
              <c:ext xmlns:c16="http://schemas.microsoft.com/office/drawing/2014/chart" uri="{C3380CC4-5D6E-409C-BE32-E72D297353CC}">
                <c16:uniqueId val="{00000001-F49F-42B9-B9C6-DDF56E131631}"/>
              </c:ext>
            </c:extLst>
          </c:dPt>
          <c:dPt>
            <c:idx val="2"/>
            <c:invertIfNegative val="0"/>
            <c:bubble3D val="0"/>
            <c:extLst>
              <c:ext xmlns:c16="http://schemas.microsoft.com/office/drawing/2014/chart" uri="{C3380CC4-5D6E-409C-BE32-E72D297353CC}">
                <c16:uniqueId val="{00000002-F49F-42B9-B9C6-DDF56E131631}"/>
              </c:ext>
            </c:extLst>
          </c:dPt>
          <c:dPt>
            <c:idx val="3"/>
            <c:invertIfNegative val="0"/>
            <c:bubble3D val="0"/>
            <c:extLst>
              <c:ext xmlns:c16="http://schemas.microsoft.com/office/drawing/2014/chart" uri="{C3380CC4-5D6E-409C-BE32-E72D297353CC}">
                <c16:uniqueId val="{00000003-F49F-42B9-B9C6-DDF56E131631}"/>
              </c:ext>
            </c:extLst>
          </c:dPt>
          <c:dPt>
            <c:idx val="4"/>
            <c:invertIfNegative val="0"/>
            <c:bubble3D val="0"/>
            <c:extLst>
              <c:ext xmlns:c16="http://schemas.microsoft.com/office/drawing/2014/chart" uri="{C3380CC4-5D6E-409C-BE32-E72D297353CC}">
                <c16:uniqueId val="{00000004-F49F-42B9-B9C6-DDF56E131631}"/>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Σίγουρα Θετικά</c:v>
                </c:pt>
                <c:pt idx="1">
                  <c:v>Μάλλον Θετικά</c:v>
                </c:pt>
                <c:pt idx="2">
                  <c:v>Μάλλον Αρνητικά</c:v>
                </c:pt>
                <c:pt idx="3">
                  <c:v>Σίγουρα Αρνητικά</c:v>
                </c:pt>
                <c:pt idx="4">
                  <c:v>ΔΞ/ΔΑ</c:v>
                </c:pt>
              </c:strCache>
            </c:strRef>
          </c:cat>
          <c:val>
            <c:numRef>
              <c:f>Sheet1!$B$2:$B$6</c:f>
              <c:numCache>
                <c:formatCode>General</c:formatCode>
                <c:ptCount val="5"/>
                <c:pt idx="0">
                  <c:v>5.2</c:v>
                </c:pt>
                <c:pt idx="1">
                  <c:v>13.3</c:v>
                </c:pt>
                <c:pt idx="2">
                  <c:v>22.5</c:v>
                </c:pt>
                <c:pt idx="3">
                  <c:v>45.1</c:v>
                </c:pt>
                <c:pt idx="4">
                  <c:v>14</c:v>
                </c:pt>
              </c:numCache>
            </c:numRef>
          </c:val>
          <c:extLst>
            <c:ext xmlns:c16="http://schemas.microsoft.com/office/drawing/2014/chart" uri="{C3380CC4-5D6E-409C-BE32-E72D297353CC}">
              <c16:uniqueId val="{00000005-F49F-42B9-B9C6-DDF56E131631}"/>
            </c:ext>
          </c:extLst>
        </c:ser>
        <c:dLbls>
          <c:showLegendKey val="0"/>
          <c:showVal val="0"/>
          <c:showCatName val="0"/>
          <c:showSerName val="0"/>
          <c:showPercent val="0"/>
          <c:showBubbleSize val="0"/>
        </c:dLbls>
        <c:gapWidth val="100"/>
        <c:axId val="-2069219296"/>
        <c:axId val="-2069215488"/>
      </c:barChart>
      <c:catAx>
        <c:axId val="-2069219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mn-lt"/>
                <a:ea typeface="+mn-ea"/>
                <a:cs typeface="+mn-cs"/>
              </a:defRPr>
            </a:pPr>
            <a:endParaRPr lang="el-GR"/>
          </a:p>
        </c:txPr>
        <c:crossAx val="-2069215488"/>
        <c:crosses val="autoZero"/>
        <c:auto val="1"/>
        <c:lblAlgn val="ctr"/>
        <c:lblOffset val="100"/>
        <c:noMultiLvlLbl val="0"/>
      </c:catAx>
      <c:valAx>
        <c:axId val="-2069215488"/>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crossAx val="-20692192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33836662299256"/>
          <c:y val="6.6742229651917395E-2"/>
          <c:w val="0.6688673009966879"/>
          <c:h val="0.87346333661417319"/>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w="9525" cap="flat" cmpd="sng" algn="ctr">
              <a:noFill/>
              <a:round/>
            </a:ln>
            <a:effectLst/>
          </c:spPr>
          <c:invertIfNegative val="0"/>
          <c:dPt>
            <c:idx val="0"/>
            <c:invertIfNegative val="0"/>
            <c:bubble3D val="0"/>
            <c:extLst>
              <c:ext xmlns:c16="http://schemas.microsoft.com/office/drawing/2014/chart" uri="{C3380CC4-5D6E-409C-BE32-E72D297353CC}">
                <c16:uniqueId val="{00000000-59ED-4E90-8838-BD34603B4666}"/>
              </c:ext>
            </c:extLst>
          </c:dPt>
          <c:dPt>
            <c:idx val="1"/>
            <c:invertIfNegative val="0"/>
            <c:bubble3D val="0"/>
            <c:extLst>
              <c:ext xmlns:c16="http://schemas.microsoft.com/office/drawing/2014/chart" uri="{C3380CC4-5D6E-409C-BE32-E72D297353CC}">
                <c16:uniqueId val="{00000001-59ED-4E90-8838-BD34603B4666}"/>
              </c:ext>
            </c:extLst>
          </c:dPt>
          <c:dPt>
            <c:idx val="2"/>
            <c:invertIfNegative val="0"/>
            <c:bubble3D val="0"/>
            <c:extLst>
              <c:ext xmlns:c16="http://schemas.microsoft.com/office/drawing/2014/chart" uri="{C3380CC4-5D6E-409C-BE32-E72D297353CC}">
                <c16:uniqueId val="{00000002-59ED-4E90-8838-BD34603B4666}"/>
              </c:ext>
            </c:extLst>
          </c:dPt>
          <c:dPt>
            <c:idx val="3"/>
            <c:invertIfNegative val="0"/>
            <c:bubble3D val="0"/>
            <c:extLst>
              <c:ext xmlns:c16="http://schemas.microsoft.com/office/drawing/2014/chart" uri="{C3380CC4-5D6E-409C-BE32-E72D297353CC}">
                <c16:uniqueId val="{00000003-59ED-4E90-8838-BD34603B4666}"/>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Σίγουρα Θετικά</c:v>
                </c:pt>
                <c:pt idx="1">
                  <c:v>Μάλλον Θετικά</c:v>
                </c:pt>
                <c:pt idx="2">
                  <c:v>Μάλλον Αρνητικά</c:v>
                </c:pt>
                <c:pt idx="3">
                  <c:v>Σίγουρα Αρνητικά</c:v>
                </c:pt>
                <c:pt idx="4">
                  <c:v>ΔΞ/ΔΑ</c:v>
                </c:pt>
              </c:strCache>
            </c:strRef>
          </c:cat>
          <c:val>
            <c:numRef>
              <c:f>Sheet1!$B$2:$B$6</c:f>
              <c:numCache>
                <c:formatCode>General</c:formatCode>
                <c:ptCount val="5"/>
                <c:pt idx="0">
                  <c:v>4</c:v>
                </c:pt>
                <c:pt idx="1">
                  <c:v>14.4</c:v>
                </c:pt>
                <c:pt idx="2">
                  <c:v>15.5</c:v>
                </c:pt>
                <c:pt idx="3">
                  <c:v>52</c:v>
                </c:pt>
                <c:pt idx="4">
                  <c:v>14.1</c:v>
                </c:pt>
              </c:numCache>
            </c:numRef>
          </c:val>
          <c:extLst>
            <c:ext xmlns:c16="http://schemas.microsoft.com/office/drawing/2014/chart" uri="{C3380CC4-5D6E-409C-BE32-E72D297353CC}">
              <c16:uniqueId val="{00000005-59ED-4E90-8838-BD34603B4666}"/>
            </c:ext>
          </c:extLst>
        </c:ser>
        <c:dLbls>
          <c:showLegendKey val="0"/>
          <c:showVal val="0"/>
          <c:showCatName val="0"/>
          <c:showSerName val="0"/>
          <c:showPercent val="0"/>
          <c:showBubbleSize val="0"/>
        </c:dLbls>
        <c:gapWidth val="100"/>
        <c:axId val="-2069219296"/>
        <c:axId val="-2069215488"/>
      </c:barChart>
      <c:catAx>
        <c:axId val="-2069219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mn-lt"/>
                <a:ea typeface="+mn-ea"/>
                <a:cs typeface="+mn-cs"/>
              </a:defRPr>
            </a:pPr>
            <a:endParaRPr lang="el-GR"/>
          </a:p>
        </c:txPr>
        <c:crossAx val="-2069215488"/>
        <c:crosses val="autoZero"/>
        <c:auto val="1"/>
        <c:lblAlgn val="ctr"/>
        <c:lblOffset val="100"/>
        <c:noMultiLvlLbl val="0"/>
      </c:catAx>
      <c:valAx>
        <c:axId val="-2069215488"/>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crossAx val="-20692192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33836662299256"/>
          <c:y val="6.6742229651917395E-2"/>
          <c:w val="0.6688673009966879"/>
          <c:h val="0.87346333661417319"/>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w="9525" cap="flat" cmpd="sng" algn="ctr">
              <a:noFill/>
              <a:round/>
            </a:ln>
            <a:effectLst/>
          </c:spPr>
          <c:invertIfNegative val="0"/>
          <c:dPt>
            <c:idx val="0"/>
            <c:invertIfNegative val="0"/>
            <c:bubble3D val="0"/>
            <c:extLst>
              <c:ext xmlns:c16="http://schemas.microsoft.com/office/drawing/2014/chart" uri="{C3380CC4-5D6E-409C-BE32-E72D297353CC}">
                <c16:uniqueId val="{00000000-F49F-42B9-B9C6-DDF56E131631}"/>
              </c:ext>
            </c:extLst>
          </c:dPt>
          <c:dPt>
            <c:idx val="1"/>
            <c:invertIfNegative val="0"/>
            <c:bubble3D val="0"/>
            <c:extLst>
              <c:ext xmlns:c16="http://schemas.microsoft.com/office/drawing/2014/chart" uri="{C3380CC4-5D6E-409C-BE32-E72D297353CC}">
                <c16:uniqueId val="{00000001-F49F-42B9-B9C6-DDF56E131631}"/>
              </c:ext>
            </c:extLst>
          </c:dPt>
          <c:dPt>
            <c:idx val="2"/>
            <c:invertIfNegative val="0"/>
            <c:bubble3D val="0"/>
            <c:extLst>
              <c:ext xmlns:c16="http://schemas.microsoft.com/office/drawing/2014/chart" uri="{C3380CC4-5D6E-409C-BE32-E72D297353CC}">
                <c16:uniqueId val="{00000002-F49F-42B9-B9C6-DDF56E131631}"/>
              </c:ext>
            </c:extLst>
          </c:dPt>
          <c:dPt>
            <c:idx val="3"/>
            <c:invertIfNegative val="0"/>
            <c:bubble3D val="0"/>
            <c:extLst>
              <c:ext xmlns:c16="http://schemas.microsoft.com/office/drawing/2014/chart" uri="{C3380CC4-5D6E-409C-BE32-E72D297353CC}">
                <c16:uniqueId val="{00000003-F49F-42B9-B9C6-DDF56E131631}"/>
              </c:ext>
            </c:extLst>
          </c:dPt>
          <c:dPt>
            <c:idx val="4"/>
            <c:invertIfNegative val="0"/>
            <c:bubble3D val="0"/>
            <c:extLst>
              <c:ext xmlns:c16="http://schemas.microsoft.com/office/drawing/2014/chart" uri="{C3380CC4-5D6E-409C-BE32-E72D297353CC}">
                <c16:uniqueId val="{00000004-F49F-42B9-B9C6-DDF56E131631}"/>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Σίγουρα Θετικά</c:v>
                </c:pt>
                <c:pt idx="1">
                  <c:v>Μάλλον Θετικά</c:v>
                </c:pt>
                <c:pt idx="2">
                  <c:v>Μάλλον Αρνητικά</c:v>
                </c:pt>
                <c:pt idx="3">
                  <c:v>Σίγουρα Αρνητικά</c:v>
                </c:pt>
                <c:pt idx="4">
                  <c:v>ΔΞ/ΔΑ</c:v>
                </c:pt>
              </c:strCache>
            </c:strRef>
          </c:cat>
          <c:val>
            <c:numRef>
              <c:f>Sheet1!$B$2:$B$6</c:f>
              <c:numCache>
                <c:formatCode>General</c:formatCode>
                <c:ptCount val="5"/>
                <c:pt idx="0">
                  <c:v>1.6</c:v>
                </c:pt>
                <c:pt idx="1">
                  <c:v>14.9</c:v>
                </c:pt>
                <c:pt idx="2">
                  <c:v>21.1</c:v>
                </c:pt>
                <c:pt idx="3">
                  <c:v>48.1</c:v>
                </c:pt>
                <c:pt idx="4">
                  <c:v>14.3</c:v>
                </c:pt>
              </c:numCache>
            </c:numRef>
          </c:val>
          <c:extLst>
            <c:ext xmlns:c16="http://schemas.microsoft.com/office/drawing/2014/chart" uri="{C3380CC4-5D6E-409C-BE32-E72D297353CC}">
              <c16:uniqueId val="{00000005-F49F-42B9-B9C6-DDF56E131631}"/>
            </c:ext>
          </c:extLst>
        </c:ser>
        <c:dLbls>
          <c:showLegendKey val="0"/>
          <c:showVal val="0"/>
          <c:showCatName val="0"/>
          <c:showSerName val="0"/>
          <c:showPercent val="0"/>
          <c:showBubbleSize val="0"/>
        </c:dLbls>
        <c:gapWidth val="100"/>
        <c:axId val="-2069219296"/>
        <c:axId val="-2069215488"/>
      </c:barChart>
      <c:catAx>
        <c:axId val="-2069219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mn-lt"/>
                <a:ea typeface="+mn-ea"/>
                <a:cs typeface="+mn-cs"/>
              </a:defRPr>
            </a:pPr>
            <a:endParaRPr lang="el-GR"/>
          </a:p>
        </c:txPr>
        <c:crossAx val="-2069215488"/>
        <c:crosses val="autoZero"/>
        <c:auto val="1"/>
        <c:lblAlgn val="ctr"/>
        <c:lblOffset val="100"/>
        <c:noMultiLvlLbl val="0"/>
      </c:catAx>
      <c:valAx>
        <c:axId val="-2069215488"/>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crossAx val="-20692192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1505632551492"/>
          <c:y val="2.578124841404722E-2"/>
          <c:w val="0.82433304260788187"/>
          <c:h val="0.6044182083896279"/>
        </c:manualLayout>
      </c:layout>
      <c:lineChart>
        <c:grouping val="standard"/>
        <c:varyColors val="0"/>
        <c:ser>
          <c:idx val="0"/>
          <c:order val="0"/>
          <c:tx>
            <c:strRef>
              <c:f>Sheet1!$B$1</c:f>
              <c:strCache>
                <c:ptCount val="1"/>
                <c:pt idx="0">
                  <c:v>ΝΔ</c:v>
                </c:pt>
              </c:strCache>
            </c:strRef>
          </c:tx>
          <c:spPr>
            <a:ln w="57150" cap="rnd">
              <a:solidFill>
                <a:schemeClr val="accent5">
                  <a:lumMod val="75000"/>
                </a:schemeClr>
              </a:solidFill>
              <a:round/>
            </a:ln>
            <a:effectLst/>
          </c:spPr>
          <c:marker>
            <c:symbol val="none"/>
          </c:marker>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ΝΟΕΜΒΡΙΟΣ 2021</c:v>
                </c:pt>
                <c:pt idx="1">
                  <c:v>ΔΕΚΕΜΒΡΙΟΣ 2021</c:v>
                </c:pt>
                <c:pt idx="2">
                  <c:v>ΜΑΡΤΙΟΣ 2022</c:v>
                </c:pt>
                <c:pt idx="3">
                  <c:v>ΜΑΙΟΣ 2022</c:v>
                </c:pt>
                <c:pt idx="4">
                  <c:v>ΣΕΠΤΕΜΒΡΙΟΣ 2022</c:v>
                </c:pt>
              </c:strCache>
            </c:strRef>
          </c:cat>
          <c:val>
            <c:numRef>
              <c:f>Sheet1!$B$2:$B$6</c:f>
              <c:numCache>
                <c:formatCode>General</c:formatCode>
                <c:ptCount val="5"/>
                <c:pt idx="0">
                  <c:v>32.299999999999997</c:v>
                </c:pt>
                <c:pt idx="1">
                  <c:v>30.7</c:v>
                </c:pt>
                <c:pt idx="2">
                  <c:v>28.6</c:v>
                </c:pt>
                <c:pt idx="3">
                  <c:v>29.1</c:v>
                </c:pt>
                <c:pt idx="4">
                  <c:v>28.6</c:v>
                </c:pt>
              </c:numCache>
            </c:numRef>
          </c:val>
          <c:smooth val="1"/>
          <c:extLst>
            <c:ext xmlns:c16="http://schemas.microsoft.com/office/drawing/2014/chart" uri="{C3380CC4-5D6E-409C-BE32-E72D297353CC}">
              <c16:uniqueId val="{00000000-DE44-4D99-8C2C-589F397D9CAC}"/>
            </c:ext>
          </c:extLst>
        </c:ser>
        <c:ser>
          <c:idx val="1"/>
          <c:order val="1"/>
          <c:tx>
            <c:strRef>
              <c:f>Sheet1!$C$1</c:f>
              <c:strCache>
                <c:ptCount val="1"/>
                <c:pt idx="0">
                  <c:v>ΣΥΡΙΖΑ ΠΣ</c:v>
                </c:pt>
              </c:strCache>
            </c:strRef>
          </c:tx>
          <c:spPr>
            <a:ln w="63500" cap="rnd">
              <a:solidFill>
                <a:srgbClr val="FF0066"/>
              </a:solidFill>
              <a:round/>
            </a:ln>
            <a:effectLst/>
          </c:spPr>
          <c:marker>
            <c:symbol val="none"/>
          </c:marker>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ΝΟΕΜΒΡΙΟΣ 2021</c:v>
                </c:pt>
                <c:pt idx="1">
                  <c:v>ΔΕΚΕΜΒΡΙΟΣ 2021</c:v>
                </c:pt>
                <c:pt idx="2">
                  <c:v>ΜΑΡΤΙΟΣ 2022</c:v>
                </c:pt>
                <c:pt idx="3">
                  <c:v>ΜΑΙΟΣ 2022</c:v>
                </c:pt>
                <c:pt idx="4">
                  <c:v>ΣΕΠΤΕΜΒΡΙΟΣ 2022</c:v>
                </c:pt>
              </c:strCache>
            </c:strRef>
          </c:cat>
          <c:val>
            <c:numRef>
              <c:f>Sheet1!$C$2:$C$6</c:f>
              <c:numCache>
                <c:formatCode>General</c:formatCode>
                <c:ptCount val="5"/>
                <c:pt idx="0">
                  <c:v>22.5</c:v>
                </c:pt>
                <c:pt idx="1">
                  <c:v>19.7</c:v>
                </c:pt>
                <c:pt idx="2">
                  <c:v>21.2</c:v>
                </c:pt>
                <c:pt idx="3">
                  <c:v>21.7</c:v>
                </c:pt>
                <c:pt idx="4">
                  <c:v>22.2</c:v>
                </c:pt>
              </c:numCache>
            </c:numRef>
          </c:val>
          <c:smooth val="1"/>
          <c:extLst>
            <c:ext xmlns:c16="http://schemas.microsoft.com/office/drawing/2014/chart" uri="{C3380CC4-5D6E-409C-BE32-E72D297353CC}">
              <c16:uniqueId val="{00000001-DE44-4D99-8C2C-589F397D9CAC}"/>
            </c:ext>
          </c:extLst>
        </c:ser>
        <c:ser>
          <c:idx val="2"/>
          <c:order val="2"/>
          <c:tx>
            <c:strRef>
              <c:f>Sheet1!$D$1</c:f>
              <c:strCache>
                <c:ptCount val="1"/>
                <c:pt idx="0">
                  <c:v>ΠΑΣΟΚ ΚΙΝΑΛ</c:v>
                </c:pt>
              </c:strCache>
            </c:strRef>
          </c:tx>
          <c:spPr>
            <a:ln w="57150" cap="rnd">
              <a:solidFill>
                <a:schemeClr val="accent6">
                  <a:lumMod val="75000"/>
                </a:schemeClr>
              </a:solidFill>
              <a:round/>
            </a:ln>
            <a:effectLst/>
          </c:spPr>
          <c:marker>
            <c:symbol val="none"/>
          </c:marker>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ΝΟΕΜΒΡΙΟΣ 2021</c:v>
                </c:pt>
                <c:pt idx="1">
                  <c:v>ΔΕΚΕΜΒΡΙΟΣ 2021</c:v>
                </c:pt>
                <c:pt idx="2">
                  <c:v>ΜΑΡΤΙΟΣ 2022</c:v>
                </c:pt>
                <c:pt idx="3">
                  <c:v>ΜΑΙΟΣ 2022</c:v>
                </c:pt>
                <c:pt idx="4">
                  <c:v>ΣΕΠΤΕΜΒΡΙΟΣ 2022</c:v>
                </c:pt>
              </c:strCache>
            </c:strRef>
          </c:cat>
          <c:val>
            <c:numRef>
              <c:f>Sheet1!$D$2:$D$6</c:f>
              <c:numCache>
                <c:formatCode>General</c:formatCode>
                <c:ptCount val="5"/>
                <c:pt idx="0">
                  <c:v>9.3000000000000007</c:v>
                </c:pt>
                <c:pt idx="1">
                  <c:v>13.5</c:v>
                </c:pt>
                <c:pt idx="2">
                  <c:v>13.4</c:v>
                </c:pt>
                <c:pt idx="3">
                  <c:v>11.8</c:v>
                </c:pt>
                <c:pt idx="4">
                  <c:v>12.1</c:v>
                </c:pt>
              </c:numCache>
            </c:numRef>
          </c:val>
          <c:smooth val="1"/>
          <c:extLst>
            <c:ext xmlns:c16="http://schemas.microsoft.com/office/drawing/2014/chart" uri="{C3380CC4-5D6E-409C-BE32-E72D297353CC}">
              <c16:uniqueId val="{00000002-DE44-4D99-8C2C-589F397D9CAC}"/>
            </c:ext>
          </c:extLst>
        </c:ser>
        <c:ser>
          <c:idx val="3"/>
          <c:order val="3"/>
          <c:tx>
            <c:strRef>
              <c:f>Sheet1!$E$1</c:f>
              <c:strCache>
                <c:ptCount val="1"/>
                <c:pt idx="0">
                  <c:v>ΚΚΕ</c:v>
                </c:pt>
              </c:strCache>
            </c:strRef>
          </c:tx>
          <c:spPr>
            <a:ln w="47625" cap="rnd">
              <a:solidFill>
                <a:srgbClr val="FF0000"/>
              </a:solidFill>
              <a:round/>
            </a:ln>
            <a:effectLst/>
          </c:spPr>
          <c:marker>
            <c:symbol val="none"/>
          </c:marker>
          <c:cat>
            <c:strRef>
              <c:f>Sheet1!$A$2:$A$6</c:f>
              <c:strCache>
                <c:ptCount val="5"/>
                <c:pt idx="0">
                  <c:v>ΝΟΕΜΒΡΙΟΣ 2021</c:v>
                </c:pt>
                <c:pt idx="1">
                  <c:v>ΔΕΚΕΜΒΡΙΟΣ 2021</c:v>
                </c:pt>
                <c:pt idx="2">
                  <c:v>ΜΑΡΤΙΟΣ 2022</c:v>
                </c:pt>
                <c:pt idx="3">
                  <c:v>ΜΑΙΟΣ 2022</c:v>
                </c:pt>
                <c:pt idx="4">
                  <c:v>ΣΕΠΤΕΜΒΡΙΟΣ 2022</c:v>
                </c:pt>
              </c:strCache>
            </c:strRef>
          </c:cat>
          <c:val>
            <c:numRef>
              <c:f>Sheet1!$E$2:$E$6</c:f>
              <c:numCache>
                <c:formatCode>General</c:formatCode>
                <c:ptCount val="5"/>
                <c:pt idx="0">
                  <c:v>5.0999999999999996</c:v>
                </c:pt>
                <c:pt idx="1">
                  <c:v>4.0999999999999996</c:v>
                </c:pt>
                <c:pt idx="2">
                  <c:v>4.5</c:v>
                </c:pt>
                <c:pt idx="3">
                  <c:v>4.8</c:v>
                </c:pt>
                <c:pt idx="4">
                  <c:v>5.0999999999999996</c:v>
                </c:pt>
              </c:numCache>
            </c:numRef>
          </c:val>
          <c:smooth val="1"/>
          <c:extLst>
            <c:ext xmlns:c16="http://schemas.microsoft.com/office/drawing/2014/chart" uri="{C3380CC4-5D6E-409C-BE32-E72D297353CC}">
              <c16:uniqueId val="{00000003-DE44-4D99-8C2C-589F397D9CAC}"/>
            </c:ext>
          </c:extLst>
        </c:ser>
        <c:ser>
          <c:idx val="4"/>
          <c:order val="4"/>
          <c:tx>
            <c:strRef>
              <c:f>Sheet1!$F$1</c:f>
              <c:strCache>
                <c:ptCount val="1"/>
                <c:pt idx="0">
                  <c:v>ΕΛ. ΛΥΣ.</c:v>
                </c:pt>
              </c:strCache>
            </c:strRef>
          </c:tx>
          <c:spPr>
            <a:ln w="53975" cap="rnd">
              <a:solidFill>
                <a:schemeClr val="accent5">
                  <a:lumMod val="60000"/>
                  <a:lumOff val="40000"/>
                </a:schemeClr>
              </a:solidFill>
              <a:round/>
            </a:ln>
            <a:effectLst/>
          </c:spPr>
          <c:marker>
            <c:symbol val="none"/>
          </c:marker>
          <c:cat>
            <c:strRef>
              <c:f>Sheet1!$A$2:$A$6</c:f>
              <c:strCache>
                <c:ptCount val="5"/>
                <c:pt idx="0">
                  <c:v>ΝΟΕΜΒΡΙΟΣ 2021</c:v>
                </c:pt>
                <c:pt idx="1">
                  <c:v>ΔΕΚΕΜΒΡΙΟΣ 2021</c:v>
                </c:pt>
                <c:pt idx="2">
                  <c:v>ΜΑΡΤΙΟΣ 2022</c:v>
                </c:pt>
                <c:pt idx="3">
                  <c:v>ΜΑΙΟΣ 2022</c:v>
                </c:pt>
                <c:pt idx="4">
                  <c:v>ΣΕΠΤΕΜΒΡΙΟΣ 2022</c:v>
                </c:pt>
              </c:strCache>
            </c:strRef>
          </c:cat>
          <c:val>
            <c:numRef>
              <c:f>Sheet1!$F$2:$F$6</c:f>
              <c:numCache>
                <c:formatCode>General</c:formatCode>
                <c:ptCount val="5"/>
                <c:pt idx="0">
                  <c:v>4.3</c:v>
                </c:pt>
                <c:pt idx="1">
                  <c:v>3.8</c:v>
                </c:pt>
                <c:pt idx="2">
                  <c:v>4.9000000000000004</c:v>
                </c:pt>
                <c:pt idx="3">
                  <c:v>4.5999999999999996</c:v>
                </c:pt>
                <c:pt idx="4">
                  <c:v>4.5</c:v>
                </c:pt>
              </c:numCache>
            </c:numRef>
          </c:val>
          <c:smooth val="1"/>
          <c:extLst>
            <c:ext xmlns:c16="http://schemas.microsoft.com/office/drawing/2014/chart" uri="{C3380CC4-5D6E-409C-BE32-E72D297353CC}">
              <c16:uniqueId val="{00000006-DE44-4D99-8C2C-589F397D9CAC}"/>
            </c:ext>
          </c:extLst>
        </c:ser>
        <c:ser>
          <c:idx val="5"/>
          <c:order val="5"/>
          <c:tx>
            <c:strRef>
              <c:f>Sheet1!$G$1</c:f>
              <c:strCache>
                <c:ptCount val="1"/>
                <c:pt idx="0">
                  <c:v>ΜΕΡΑ 25</c:v>
                </c:pt>
              </c:strCache>
            </c:strRef>
          </c:tx>
          <c:spPr>
            <a:ln w="60325" cap="rnd">
              <a:solidFill>
                <a:srgbClr val="9900CC"/>
              </a:solidFill>
              <a:round/>
            </a:ln>
            <a:effectLst/>
          </c:spPr>
          <c:marker>
            <c:symbol val="none"/>
          </c:marker>
          <c:cat>
            <c:strRef>
              <c:f>Sheet1!$A$2:$A$6</c:f>
              <c:strCache>
                <c:ptCount val="5"/>
                <c:pt idx="0">
                  <c:v>ΝΟΕΜΒΡΙΟΣ 2021</c:v>
                </c:pt>
                <c:pt idx="1">
                  <c:v>ΔΕΚΕΜΒΡΙΟΣ 2021</c:v>
                </c:pt>
                <c:pt idx="2">
                  <c:v>ΜΑΡΤΙΟΣ 2022</c:v>
                </c:pt>
                <c:pt idx="3">
                  <c:v>ΜΑΙΟΣ 2022</c:v>
                </c:pt>
                <c:pt idx="4">
                  <c:v>ΣΕΠΤΕΜΒΡΙΟΣ 2022</c:v>
                </c:pt>
              </c:strCache>
            </c:strRef>
          </c:cat>
          <c:val>
            <c:numRef>
              <c:f>Sheet1!$G$2:$G$6</c:f>
              <c:numCache>
                <c:formatCode>General</c:formatCode>
                <c:ptCount val="5"/>
                <c:pt idx="0">
                  <c:v>3.7</c:v>
                </c:pt>
                <c:pt idx="1">
                  <c:v>2.7</c:v>
                </c:pt>
                <c:pt idx="2">
                  <c:v>3.1</c:v>
                </c:pt>
                <c:pt idx="3">
                  <c:v>3</c:v>
                </c:pt>
                <c:pt idx="4">
                  <c:v>4.0999999999999996</c:v>
                </c:pt>
              </c:numCache>
            </c:numRef>
          </c:val>
          <c:smooth val="1"/>
          <c:extLst>
            <c:ext xmlns:c16="http://schemas.microsoft.com/office/drawing/2014/chart" uri="{C3380CC4-5D6E-409C-BE32-E72D297353CC}">
              <c16:uniqueId val="{00000007-DE44-4D99-8C2C-589F397D9CAC}"/>
            </c:ext>
          </c:extLst>
        </c:ser>
        <c:dLbls>
          <c:showLegendKey val="0"/>
          <c:showVal val="0"/>
          <c:showCatName val="0"/>
          <c:showSerName val="0"/>
          <c:showPercent val="0"/>
          <c:showBubbleSize val="0"/>
        </c:dLbls>
        <c:smooth val="0"/>
        <c:axId val="502188047"/>
        <c:axId val="502182223"/>
      </c:lineChart>
      <c:catAx>
        <c:axId val="502188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l-GR"/>
          </a:p>
        </c:txPr>
        <c:crossAx val="502182223"/>
        <c:crosses val="autoZero"/>
        <c:auto val="1"/>
        <c:lblAlgn val="ctr"/>
        <c:lblOffset val="100"/>
        <c:noMultiLvlLbl val="0"/>
      </c:catAx>
      <c:valAx>
        <c:axId val="502182223"/>
        <c:scaling>
          <c:orientation val="minMax"/>
          <c:max val="50"/>
        </c:scaling>
        <c:delete val="1"/>
        <c:axPos val="l"/>
        <c:numFmt formatCode="General" sourceLinked="1"/>
        <c:majorTickMark val="none"/>
        <c:minorTickMark val="none"/>
        <c:tickLblPos val="nextTo"/>
        <c:crossAx val="50218804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mn-lt"/>
                <a:ea typeface="+mn-ea"/>
                <a:cs typeface="+mn-cs"/>
              </a:defRPr>
            </a:pPr>
            <a:endParaRPr lang="el-GR"/>
          </a:p>
        </c:txPr>
      </c:dTable>
      <c:spPr>
        <a:noFill/>
        <a:ln>
          <a:noFill/>
        </a:ln>
        <a:effectLst/>
      </c:spPr>
    </c:plotArea>
    <c:legend>
      <c:legendPos val="b"/>
      <c:layout>
        <c:manualLayout>
          <c:xMode val="edge"/>
          <c:yMode val="edge"/>
          <c:x val="0.18018878856940712"/>
          <c:y val="0.94577517390451626"/>
          <c:w val="0.64822898051597333"/>
          <c:h val="5.422482609548370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sz="1100"/>
      </a:pPr>
      <a:endParaRPr lang="el-G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33836662299256"/>
          <c:y val="6.6742229651917395E-2"/>
          <c:w val="0.6688673009966879"/>
          <c:h val="0.87346333661417319"/>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w="9525" cap="flat" cmpd="sng" algn="ctr">
              <a:noFill/>
              <a:round/>
            </a:ln>
            <a:effectLst/>
          </c:spPr>
          <c:invertIfNegative val="0"/>
          <c:dPt>
            <c:idx val="0"/>
            <c:invertIfNegative val="0"/>
            <c:bubble3D val="0"/>
            <c:extLst>
              <c:ext xmlns:c16="http://schemas.microsoft.com/office/drawing/2014/chart" uri="{C3380CC4-5D6E-409C-BE32-E72D297353CC}">
                <c16:uniqueId val="{00000000-5F8C-4E28-9C82-38E435F6139B}"/>
              </c:ext>
            </c:extLst>
          </c:dPt>
          <c:dPt>
            <c:idx val="1"/>
            <c:invertIfNegative val="0"/>
            <c:bubble3D val="0"/>
            <c:extLst>
              <c:ext xmlns:c16="http://schemas.microsoft.com/office/drawing/2014/chart" uri="{C3380CC4-5D6E-409C-BE32-E72D297353CC}">
                <c16:uniqueId val="{00000001-5F8C-4E28-9C82-38E435F6139B}"/>
              </c:ext>
            </c:extLst>
          </c:dPt>
          <c:dPt>
            <c:idx val="2"/>
            <c:invertIfNegative val="0"/>
            <c:bubble3D val="0"/>
            <c:extLst>
              <c:ext xmlns:c16="http://schemas.microsoft.com/office/drawing/2014/chart" uri="{C3380CC4-5D6E-409C-BE32-E72D297353CC}">
                <c16:uniqueId val="{00000002-5F8C-4E28-9C82-38E435F6139B}"/>
              </c:ext>
            </c:extLst>
          </c:dPt>
          <c:dPt>
            <c:idx val="3"/>
            <c:invertIfNegative val="0"/>
            <c:bubble3D val="0"/>
            <c:extLst>
              <c:ext xmlns:c16="http://schemas.microsoft.com/office/drawing/2014/chart" uri="{C3380CC4-5D6E-409C-BE32-E72D297353CC}">
                <c16:uniqueId val="{00000003-5F8C-4E28-9C82-38E435F6139B}"/>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Σίγουρα Θετικά</c:v>
                </c:pt>
                <c:pt idx="1">
                  <c:v>Μάλλον Θετικά</c:v>
                </c:pt>
                <c:pt idx="2">
                  <c:v>Μάλλον Αρνητικά</c:v>
                </c:pt>
                <c:pt idx="3">
                  <c:v>Σίγουρα Αρνητικά</c:v>
                </c:pt>
                <c:pt idx="4">
                  <c:v>ΔΞ/ΔΑ</c:v>
                </c:pt>
              </c:strCache>
            </c:strRef>
          </c:cat>
          <c:val>
            <c:numRef>
              <c:f>Sheet1!$B$2:$B$6</c:f>
              <c:numCache>
                <c:formatCode>General</c:formatCode>
                <c:ptCount val="5"/>
                <c:pt idx="0">
                  <c:v>3</c:v>
                </c:pt>
                <c:pt idx="1">
                  <c:v>16.399999999999999</c:v>
                </c:pt>
                <c:pt idx="2">
                  <c:v>17.2</c:v>
                </c:pt>
                <c:pt idx="3">
                  <c:v>48.3</c:v>
                </c:pt>
                <c:pt idx="4">
                  <c:v>15</c:v>
                </c:pt>
              </c:numCache>
            </c:numRef>
          </c:val>
          <c:extLst>
            <c:ext xmlns:c16="http://schemas.microsoft.com/office/drawing/2014/chart" uri="{C3380CC4-5D6E-409C-BE32-E72D297353CC}">
              <c16:uniqueId val="{00000004-5F8C-4E28-9C82-38E435F6139B}"/>
            </c:ext>
          </c:extLst>
        </c:ser>
        <c:dLbls>
          <c:showLegendKey val="0"/>
          <c:showVal val="0"/>
          <c:showCatName val="0"/>
          <c:showSerName val="0"/>
          <c:showPercent val="0"/>
          <c:showBubbleSize val="0"/>
        </c:dLbls>
        <c:gapWidth val="100"/>
        <c:axId val="-2069219296"/>
        <c:axId val="-2069215488"/>
      </c:barChart>
      <c:catAx>
        <c:axId val="-2069219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mn-lt"/>
                <a:ea typeface="+mn-ea"/>
                <a:cs typeface="+mn-cs"/>
              </a:defRPr>
            </a:pPr>
            <a:endParaRPr lang="el-GR"/>
          </a:p>
        </c:txPr>
        <c:crossAx val="-2069215488"/>
        <c:crosses val="autoZero"/>
        <c:auto val="1"/>
        <c:lblAlgn val="ctr"/>
        <c:lblOffset val="100"/>
        <c:noMultiLvlLbl val="0"/>
      </c:catAx>
      <c:valAx>
        <c:axId val="-2069215488"/>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crossAx val="-20692192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hPercent val="61"/>
      <c:rotY val="0"/>
      <c:depthPercent val="130"/>
      <c:rAngAx val="1"/>
    </c:view3D>
    <c:floor>
      <c:thickness val="0"/>
      <c:spPr>
        <a:solidFill>
          <a:srgbClr val="C0C0C0"/>
        </a:solidFill>
        <a:ln w="3175">
          <a:solidFill>
            <a:schemeClr val="tx1"/>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0"/>
          <c:y val="2.750537112759029E-2"/>
          <c:w val="1"/>
          <c:h val="0.84855389083852595"/>
        </c:manualLayout>
      </c:layout>
      <c:bar3DChart>
        <c:barDir val="col"/>
        <c:grouping val="clustered"/>
        <c:varyColors val="0"/>
        <c:ser>
          <c:idx val="2"/>
          <c:order val="0"/>
          <c:tx>
            <c:strRef>
              <c:f>Sheet1!$B$1</c:f>
              <c:strCache>
                <c:ptCount val="1"/>
                <c:pt idx="0">
                  <c:v>2η μέτρηση</c:v>
                </c:pt>
              </c:strCache>
            </c:strRef>
          </c:tx>
          <c:spPr>
            <a:solidFill>
              <a:srgbClr val="000080"/>
            </a:solidFill>
            <a:ln w="19295">
              <a:noFill/>
            </a:ln>
          </c:spPr>
          <c:invertIfNegative val="0"/>
          <c:dPt>
            <c:idx val="1"/>
            <c:invertIfNegative val="0"/>
            <c:bubble3D val="0"/>
            <c:spPr>
              <a:solidFill>
                <a:srgbClr val="FF0000"/>
              </a:solidFill>
              <a:ln w="19295">
                <a:noFill/>
              </a:ln>
            </c:spPr>
            <c:extLst>
              <c:ext xmlns:c16="http://schemas.microsoft.com/office/drawing/2014/chart" uri="{C3380CC4-5D6E-409C-BE32-E72D297353CC}">
                <c16:uniqueId val="{00000003-8B83-46C9-AF6B-FCEEC343387A}"/>
              </c:ext>
            </c:extLst>
          </c:dPt>
          <c:dPt>
            <c:idx val="2"/>
            <c:invertIfNegative val="0"/>
            <c:bubble3D val="0"/>
            <c:spPr>
              <a:solidFill>
                <a:schemeClr val="bg1">
                  <a:lumMod val="50000"/>
                </a:schemeClr>
              </a:solidFill>
              <a:ln w="19295">
                <a:noFill/>
              </a:ln>
            </c:spPr>
            <c:extLst>
              <c:ext xmlns:c16="http://schemas.microsoft.com/office/drawing/2014/chart" uri="{C3380CC4-5D6E-409C-BE32-E72D297353CC}">
                <c16:uniqueId val="{00000005-8B83-46C9-AF6B-FCEEC343387A}"/>
              </c:ext>
            </c:extLst>
          </c:dPt>
          <c:dPt>
            <c:idx val="3"/>
            <c:invertIfNegative val="0"/>
            <c:bubble3D val="0"/>
            <c:spPr>
              <a:solidFill>
                <a:schemeClr val="tx1"/>
              </a:solidFill>
              <a:ln w="19295">
                <a:noFill/>
              </a:ln>
            </c:spPr>
            <c:extLst>
              <c:ext xmlns:c16="http://schemas.microsoft.com/office/drawing/2014/chart" uri="{C3380CC4-5D6E-409C-BE32-E72D297353CC}">
                <c16:uniqueId val="{00000007-8B83-46C9-AF6B-FCEEC343387A}"/>
              </c:ext>
            </c:extLst>
          </c:dPt>
          <c:dPt>
            <c:idx val="4"/>
            <c:invertIfNegative val="0"/>
            <c:bubble3D val="0"/>
            <c:spPr>
              <a:solidFill>
                <a:srgbClr val="C87A1C"/>
              </a:solidFill>
              <a:ln w="19295">
                <a:noFill/>
              </a:ln>
            </c:spPr>
            <c:extLst>
              <c:ext xmlns:c16="http://schemas.microsoft.com/office/drawing/2014/chart" uri="{C3380CC4-5D6E-409C-BE32-E72D297353CC}">
                <c16:uniqueId val="{00000009-8B83-46C9-AF6B-FCEEC343387A}"/>
              </c:ext>
            </c:extLst>
          </c:dPt>
          <c:dPt>
            <c:idx val="5"/>
            <c:invertIfNegative val="0"/>
            <c:bubble3D val="0"/>
            <c:spPr>
              <a:solidFill>
                <a:srgbClr val="FF0000"/>
              </a:solidFill>
              <a:ln w="19295">
                <a:noFill/>
              </a:ln>
            </c:spPr>
            <c:extLst>
              <c:ext xmlns:c16="http://schemas.microsoft.com/office/drawing/2014/chart" uri="{C3380CC4-5D6E-409C-BE32-E72D297353CC}">
                <c16:uniqueId val="{0000000B-8B83-46C9-AF6B-FCEEC343387A}"/>
              </c:ext>
            </c:extLst>
          </c:dPt>
          <c:dPt>
            <c:idx val="6"/>
            <c:invertIfNegative val="0"/>
            <c:bubble3D val="0"/>
            <c:spPr>
              <a:solidFill>
                <a:srgbClr val="424242"/>
              </a:solidFill>
              <a:ln w="19295">
                <a:noFill/>
              </a:ln>
            </c:spPr>
            <c:extLst>
              <c:ext xmlns:c16="http://schemas.microsoft.com/office/drawing/2014/chart" uri="{C3380CC4-5D6E-409C-BE32-E72D297353CC}">
                <c16:uniqueId val="{0000000D-8B83-46C9-AF6B-FCEEC343387A}"/>
              </c:ext>
            </c:extLst>
          </c:dPt>
          <c:dPt>
            <c:idx val="7"/>
            <c:invertIfNegative val="0"/>
            <c:bubble3D val="0"/>
            <c:spPr>
              <a:solidFill>
                <a:srgbClr val="808080"/>
              </a:solidFill>
              <a:ln w="19295">
                <a:noFill/>
              </a:ln>
            </c:spPr>
            <c:extLst>
              <c:ext xmlns:c16="http://schemas.microsoft.com/office/drawing/2014/chart" uri="{C3380CC4-5D6E-409C-BE32-E72D297353CC}">
                <c16:uniqueId val="{0000000F-8B83-46C9-AF6B-FCEEC343387A}"/>
              </c:ext>
            </c:extLst>
          </c:dPt>
          <c:dPt>
            <c:idx val="8"/>
            <c:invertIfNegative val="0"/>
            <c:bubble3D val="0"/>
            <c:spPr>
              <a:solidFill>
                <a:srgbClr val="B38FEE"/>
              </a:solidFill>
              <a:ln w="19295">
                <a:noFill/>
              </a:ln>
            </c:spPr>
            <c:extLst>
              <c:ext xmlns:c16="http://schemas.microsoft.com/office/drawing/2014/chart" uri="{C3380CC4-5D6E-409C-BE32-E72D297353CC}">
                <c16:uniqueId val="{00000011-8B83-46C9-AF6B-FCEEC343387A}"/>
              </c:ext>
            </c:extLst>
          </c:dPt>
          <c:dPt>
            <c:idx val="9"/>
            <c:invertIfNegative val="0"/>
            <c:bubble3D val="0"/>
            <c:spPr>
              <a:solidFill>
                <a:srgbClr val="424242"/>
              </a:solidFill>
              <a:ln w="19295">
                <a:noFill/>
              </a:ln>
            </c:spPr>
            <c:extLst>
              <c:ext xmlns:c16="http://schemas.microsoft.com/office/drawing/2014/chart" uri="{C3380CC4-5D6E-409C-BE32-E72D297353CC}">
                <c16:uniqueId val="{00000013-8B83-46C9-AF6B-FCEEC343387A}"/>
              </c:ext>
            </c:extLst>
          </c:dPt>
          <c:dLbls>
            <c:spPr>
              <a:noFill/>
              <a:ln>
                <a:noFill/>
              </a:ln>
              <a:effectLst/>
            </c:spPr>
            <c:txPr>
              <a:bodyPr wrap="square" lIns="38100" tIns="19050" rIns="38100" bIns="19050" anchor="ctr">
                <a:spAutoFit/>
              </a:bodyPr>
              <a:lstStyle/>
              <a:p>
                <a:pPr>
                  <a:defRPr sz="2400">
                    <a:latin typeface="Calibri" panose="020F0502020204030204" pitchFamily="34" charset="0"/>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ΚΥΡΙΑΚΟΣ ΜΗΤΣΟΤΑΚΗΣ</c:v>
                </c:pt>
                <c:pt idx="1">
                  <c:v>ΑΛΕΞΗΣ ΤΣΙΠΡΑΣ</c:v>
                </c:pt>
                <c:pt idx="2">
                  <c:v>ΚΑΝΕΝΑΣ ΑΠΟ ΤΟΥΣ ΔΥΟ</c:v>
                </c:pt>
                <c:pt idx="3">
                  <c:v>ΆΛΛΟΣ/ ΔΞ/ΔΑ</c:v>
                </c:pt>
              </c:strCache>
            </c:strRef>
          </c:cat>
          <c:val>
            <c:numRef>
              <c:f>Sheet1!$B$2:$B$5</c:f>
              <c:numCache>
                <c:formatCode>General</c:formatCode>
                <c:ptCount val="4"/>
                <c:pt idx="0">
                  <c:v>37.9</c:v>
                </c:pt>
                <c:pt idx="1">
                  <c:v>28.5</c:v>
                </c:pt>
                <c:pt idx="2">
                  <c:v>26.4</c:v>
                </c:pt>
                <c:pt idx="3">
                  <c:v>7.1</c:v>
                </c:pt>
              </c:numCache>
            </c:numRef>
          </c:val>
          <c:extLst>
            <c:ext xmlns:c16="http://schemas.microsoft.com/office/drawing/2014/chart" uri="{C3380CC4-5D6E-409C-BE32-E72D297353CC}">
              <c16:uniqueId val="{00000018-8B83-46C9-AF6B-FCEEC343387A}"/>
            </c:ext>
          </c:extLst>
        </c:ser>
        <c:dLbls>
          <c:showLegendKey val="0"/>
          <c:showVal val="0"/>
          <c:showCatName val="0"/>
          <c:showSerName val="0"/>
          <c:showPercent val="0"/>
          <c:showBubbleSize val="0"/>
        </c:dLbls>
        <c:gapWidth val="150"/>
        <c:shape val="box"/>
        <c:axId val="255553456"/>
        <c:axId val="255553848"/>
        <c:axId val="0"/>
      </c:bar3DChart>
      <c:catAx>
        <c:axId val="255553456"/>
        <c:scaling>
          <c:orientation val="minMax"/>
        </c:scaling>
        <c:delete val="0"/>
        <c:axPos val="b"/>
        <c:numFmt formatCode="General" sourceLinked="1"/>
        <c:majorTickMark val="none"/>
        <c:minorTickMark val="none"/>
        <c:tickLblPos val="low"/>
        <c:spPr>
          <a:ln w="2412">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Tahoma"/>
                <a:cs typeface="Calibri" panose="020F0502020204030204" pitchFamily="34" charset="0"/>
              </a:defRPr>
            </a:pPr>
            <a:endParaRPr lang="el-GR"/>
          </a:p>
        </c:txPr>
        <c:crossAx val="255553848"/>
        <c:crosses val="autoZero"/>
        <c:auto val="0"/>
        <c:lblAlgn val="ctr"/>
        <c:lblOffset val="100"/>
        <c:tickLblSkip val="1"/>
        <c:tickMarkSkip val="1"/>
        <c:noMultiLvlLbl val="0"/>
      </c:catAx>
      <c:valAx>
        <c:axId val="255553848"/>
        <c:scaling>
          <c:orientation val="minMax"/>
          <c:max val="80"/>
        </c:scaling>
        <c:delete val="1"/>
        <c:axPos val="l"/>
        <c:numFmt formatCode="General" sourceLinked="1"/>
        <c:majorTickMark val="none"/>
        <c:minorTickMark val="none"/>
        <c:tickLblPos val="none"/>
        <c:crossAx val="255553456"/>
        <c:crosses val="autoZero"/>
        <c:crossBetween val="between"/>
        <c:majorUnit val="20"/>
        <c:minorUnit val="4"/>
      </c:valAx>
      <c:spPr>
        <a:noFill/>
        <a:ln w="25400">
          <a:noFill/>
        </a:ln>
      </c:spPr>
    </c:plotArea>
    <c:plotVisOnly val="1"/>
    <c:dispBlanksAs val="gap"/>
    <c:showDLblsOverMax val="0"/>
  </c:chart>
  <c:spPr>
    <a:noFill/>
    <a:ln>
      <a:noFill/>
    </a:ln>
  </c:spPr>
  <c:txPr>
    <a:bodyPr/>
    <a:lstStyle/>
    <a:p>
      <a:pPr>
        <a:defRPr sz="1082" b="1" i="0" u="none" strike="noStrike" baseline="0">
          <a:solidFill>
            <a:schemeClr val="tx1"/>
          </a:solidFill>
          <a:latin typeface="Times New Roman"/>
          <a:ea typeface="Times New Roman"/>
          <a:cs typeface="Times New Roman"/>
        </a:defRPr>
      </a:pPr>
      <a:endParaRPr lang="el-G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hPercent val="61"/>
      <c:rotY val="0"/>
      <c:depthPercent val="130"/>
      <c:rAngAx val="1"/>
    </c:view3D>
    <c:floor>
      <c:thickness val="0"/>
      <c:spPr>
        <a:solidFill>
          <a:srgbClr val="C0C0C0"/>
        </a:solidFill>
        <a:ln w="3175">
          <a:solidFill>
            <a:schemeClr val="tx1"/>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0"/>
          <c:y val="3.7507324264895822E-2"/>
          <c:w val="1"/>
          <c:h val="0.84855389083852595"/>
        </c:manualLayout>
      </c:layout>
      <c:bar3DChart>
        <c:barDir val="col"/>
        <c:grouping val="clustered"/>
        <c:varyColors val="0"/>
        <c:ser>
          <c:idx val="2"/>
          <c:order val="0"/>
          <c:tx>
            <c:strRef>
              <c:f>Sheet1!$B$1</c:f>
              <c:strCache>
                <c:ptCount val="1"/>
                <c:pt idx="0">
                  <c:v>2η μέτρηση</c:v>
                </c:pt>
              </c:strCache>
            </c:strRef>
          </c:tx>
          <c:spPr>
            <a:solidFill>
              <a:schemeClr val="bg1">
                <a:lumMod val="75000"/>
              </a:schemeClr>
            </a:solidFill>
            <a:ln w="19295">
              <a:noFill/>
            </a:ln>
          </c:spPr>
          <c:invertIfNegative val="0"/>
          <c:dPt>
            <c:idx val="1"/>
            <c:invertIfNegative val="0"/>
            <c:bubble3D val="0"/>
            <c:extLst>
              <c:ext xmlns:c16="http://schemas.microsoft.com/office/drawing/2014/chart" uri="{C3380CC4-5D6E-409C-BE32-E72D297353CC}">
                <c16:uniqueId val="{00000003-8B83-46C9-AF6B-FCEEC343387A}"/>
              </c:ext>
            </c:extLst>
          </c:dPt>
          <c:dPt>
            <c:idx val="2"/>
            <c:invertIfNegative val="0"/>
            <c:bubble3D val="0"/>
            <c:extLst>
              <c:ext xmlns:c16="http://schemas.microsoft.com/office/drawing/2014/chart" uri="{C3380CC4-5D6E-409C-BE32-E72D297353CC}">
                <c16:uniqueId val="{00000005-8B83-46C9-AF6B-FCEEC343387A}"/>
              </c:ext>
            </c:extLst>
          </c:dPt>
          <c:dPt>
            <c:idx val="3"/>
            <c:invertIfNegative val="0"/>
            <c:bubble3D val="0"/>
            <c:extLst>
              <c:ext xmlns:c16="http://schemas.microsoft.com/office/drawing/2014/chart" uri="{C3380CC4-5D6E-409C-BE32-E72D297353CC}">
                <c16:uniqueId val="{00000007-8B83-46C9-AF6B-FCEEC343387A}"/>
              </c:ext>
            </c:extLst>
          </c:dPt>
          <c:dPt>
            <c:idx val="4"/>
            <c:invertIfNegative val="0"/>
            <c:bubble3D val="0"/>
            <c:extLst>
              <c:ext xmlns:c16="http://schemas.microsoft.com/office/drawing/2014/chart" uri="{C3380CC4-5D6E-409C-BE32-E72D297353CC}">
                <c16:uniqueId val="{00000009-8B83-46C9-AF6B-FCEEC343387A}"/>
              </c:ext>
            </c:extLst>
          </c:dPt>
          <c:dPt>
            <c:idx val="5"/>
            <c:invertIfNegative val="0"/>
            <c:bubble3D val="0"/>
            <c:extLst>
              <c:ext xmlns:c16="http://schemas.microsoft.com/office/drawing/2014/chart" uri="{C3380CC4-5D6E-409C-BE32-E72D297353CC}">
                <c16:uniqueId val="{0000000B-8B83-46C9-AF6B-FCEEC343387A}"/>
              </c:ext>
            </c:extLst>
          </c:dPt>
          <c:dPt>
            <c:idx val="6"/>
            <c:invertIfNegative val="0"/>
            <c:bubble3D val="0"/>
            <c:extLst>
              <c:ext xmlns:c16="http://schemas.microsoft.com/office/drawing/2014/chart" uri="{C3380CC4-5D6E-409C-BE32-E72D297353CC}">
                <c16:uniqueId val="{0000000D-8B83-46C9-AF6B-FCEEC343387A}"/>
              </c:ext>
            </c:extLst>
          </c:dPt>
          <c:dPt>
            <c:idx val="7"/>
            <c:invertIfNegative val="0"/>
            <c:bubble3D val="0"/>
            <c:extLst>
              <c:ext xmlns:c16="http://schemas.microsoft.com/office/drawing/2014/chart" uri="{C3380CC4-5D6E-409C-BE32-E72D297353CC}">
                <c16:uniqueId val="{0000000F-8B83-46C9-AF6B-FCEEC343387A}"/>
              </c:ext>
            </c:extLst>
          </c:dPt>
          <c:dPt>
            <c:idx val="8"/>
            <c:invertIfNegative val="0"/>
            <c:bubble3D val="0"/>
            <c:extLst>
              <c:ext xmlns:c16="http://schemas.microsoft.com/office/drawing/2014/chart" uri="{C3380CC4-5D6E-409C-BE32-E72D297353CC}">
                <c16:uniqueId val="{00000011-8B83-46C9-AF6B-FCEEC343387A}"/>
              </c:ext>
            </c:extLst>
          </c:dPt>
          <c:dPt>
            <c:idx val="9"/>
            <c:invertIfNegative val="0"/>
            <c:bubble3D val="0"/>
            <c:extLst>
              <c:ext xmlns:c16="http://schemas.microsoft.com/office/drawing/2014/chart" uri="{C3380CC4-5D6E-409C-BE32-E72D297353CC}">
                <c16:uniqueId val="{00000013-8B83-46C9-AF6B-FCEEC343387A}"/>
              </c:ext>
            </c:extLst>
          </c:dPt>
          <c:dLbls>
            <c:spPr>
              <a:noFill/>
              <a:ln>
                <a:noFill/>
              </a:ln>
              <a:effectLst/>
            </c:spPr>
            <c:txPr>
              <a:bodyPr wrap="square" lIns="38100" tIns="19050" rIns="38100" bIns="19050" anchor="ctr">
                <a:spAutoFit/>
              </a:bodyPr>
              <a:lstStyle/>
              <a:p>
                <a:pPr>
                  <a:defRPr sz="1400">
                    <a:latin typeface="+mn-lt"/>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ΚΥΡΙΑΚΟΣ ΜΗΤΣΟΤΑΚΗΣ</c:v>
                </c:pt>
                <c:pt idx="1">
                  <c:v>ΑΛΕΞΗΣ ΤΣΙΠΡΑΣ</c:v>
                </c:pt>
                <c:pt idx="2">
                  <c:v>ΚΑΝΕΝΑΣ ΑΠΟ ΤΟΥΣ ΔΥΟ</c:v>
                </c:pt>
                <c:pt idx="3">
                  <c:v>ΆΛΛΟΣ/ ΔΞ/ΔΑ</c:v>
                </c:pt>
              </c:strCache>
            </c:strRef>
          </c:cat>
          <c:val>
            <c:numRef>
              <c:f>Sheet1!$B$2:$B$5</c:f>
              <c:numCache>
                <c:formatCode>General</c:formatCode>
                <c:ptCount val="4"/>
                <c:pt idx="0">
                  <c:v>39.1</c:v>
                </c:pt>
                <c:pt idx="1">
                  <c:v>27</c:v>
                </c:pt>
                <c:pt idx="2">
                  <c:v>23.3</c:v>
                </c:pt>
                <c:pt idx="3">
                  <c:v>10.6</c:v>
                </c:pt>
              </c:numCache>
            </c:numRef>
          </c:val>
          <c:extLst>
            <c:ext xmlns:c16="http://schemas.microsoft.com/office/drawing/2014/chart" uri="{C3380CC4-5D6E-409C-BE32-E72D297353CC}">
              <c16:uniqueId val="{00000018-8B83-46C9-AF6B-FCEEC343387A}"/>
            </c:ext>
          </c:extLst>
        </c:ser>
        <c:ser>
          <c:idx val="0"/>
          <c:order val="1"/>
          <c:tx>
            <c:strRef>
              <c:f>Sheet1!$C$1</c:f>
              <c:strCache>
                <c:ptCount val="1"/>
                <c:pt idx="0">
                  <c:v>3η μέτρηση</c:v>
                </c:pt>
              </c:strCache>
            </c:strRef>
          </c:tx>
          <c:spPr>
            <a:solidFill>
              <a:schemeClr val="tx1">
                <a:lumMod val="50000"/>
                <a:lumOff val="50000"/>
              </a:schemeClr>
            </a:solidFill>
          </c:spPr>
          <c:invertIfNegative val="0"/>
          <c:dLbls>
            <c:spPr>
              <a:noFill/>
              <a:ln>
                <a:noFill/>
              </a:ln>
              <a:effectLst/>
            </c:spPr>
            <c:txPr>
              <a:bodyPr wrap="square" lIns="38100" tIns="19050" rIns="38100" bIns="19050" anchor="ctr">
                <a:spAutoFit/>
              </a:bodyPr>
              <a:lstStyle/>
              <a:p>
                <a:pPr>
                  <a:defRPr sz="1400">
                    <a:latin typeface="+mn-lt"/>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ΚΥΡΙΑΚΟΣ ΜΗΤΣΟΤΑΚΗΣ</c:v>
                </c:pt>
                <c:pt idx="1">
                  <c:v>ΑΛΕΞΗΣ ΤΣΙΠΡΑΣ</c:v>
                </c:pt>
                <c:pt idx="2">
                  <c:v>ΚΑΝΕΝΑΣ ΑΠΟ ΤΟΥΣ ΔΥΟ</c:v>
                </c:pt>
                <c:pt idx="3">
                  <c:v>ΆΛΛΟΣ/ ΔΞ/ΔΑ</c:v>
                </c:pt>
              </c:strCache>
            </c:strRef>
          </c:cat>
          <c:val>
            <c:numRef>
              <c:f>Sheet1!$C$2:$C$5</c:f>
              <c:numCache>
                <c:formatCode>General</c:formatCode>
                <c:ptCount val="4"/>
                <c:pt idx="0">
                  <c:v>37.9</c:v>
                </c:pt>
                <c:pt idx="1">
                  <c:v>28.5</c:v>
                </c:pt>
                <c:pt idx="2">
                  <c:v>26.4</c:v>
                </c:pt>
                <c:pt idx="3">
                  <c:v>7.1</c:v>
                </c:pt>
              </c:numCache>
            </c:numRef>
          </c:val>
          <c:extLst>
            <c:ext xmlns:c16="http://schemas.microsoft.com/office/drawing/2014/chart" uri="{C3380CC4-5D6E-409C-BE32-E72D297353CC}">
              <c16:uniqueId val="{00000000-C20A-4BEC-99C8-4833290FEF52}"/>
            </c:ext>
          </c:extLst>
        </c:ser>
        <c:dLbls>
          <c:showLegendKey val="0"/>
          <c:showVal val="1"/>
          <c:showCatName val="0"/>
          <c:showSerName val="0"/>
          <c:showPercent val="0"/>
          <c:showBubbleSize val="0"/>
        </c:dLbls>
        <c:gapWidth val="150"/>
        <c:shape val="box"/>
        <c:axId val="255553456"/>
        <c:axId val="255553848"/>
        <c:axId val="0"/>
      </c:bar3DChart>
      <c:catAx>
        <c:axId val="255553456"/>
        <c:scaling>
          <c:orientation val="minMax"/>
        </c:scaling>
        <c:delete val="0"/>
        <c:axPos val="b"/>
        <c:numFmt formatCode="General" sourceLinked="1"/>
        <c:majorTickMark val="none"/>
        <c:minorTickMark val="none"/>
        <c:tickLblPos val="low"/>
        <c:spPr>
          <a:ln w="2412">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Tahoma"/>
                <a:cs typeface="Calibri" panose="020F0502020204030204" pitchFamily="34" charset="0"/>
              </a:defRPr>
            </a:pPr>
            <a:endParaRPr lang="el-GR"/>
          </a:p>
        </c:txPr>
        <c:crossAx val="255553848"/>
        <c:crosses val="autoZero"/>
        <c:auto val="0"/>
        <c:lblAlgn val="ctr"/>
        <c:lblOffset val="100"/>
        <c:tickLblSkip val="1"/>
        <c:tickMarkSkip val="1"/>
        <c:noMultiLvlLbl val="0"/>
      </c:catAx>
      <c:valAx>
        <c:axId val="255553848"/>
        <c:scaling>
          <c:orientation val="minMax"/>
          <c:max val="80"/>
        </c:scaling>
        <c:delete val="1"/>
        <c:axPos val="l"/>
        <c:numFmt formatCode="General" sourceLinked="1"/>
        <c:majorTickMark val="none"/>
        <c:minorTickMark val="none"/>
        <c:tickLblPos val="none"/>
        <c:crossAx val="255553456"/>
        <c:crosses val="autoZero"/>
        <c:crossBetween val="between"/>
        <c:majorUnit val="20"/>
        <c:minorUnit val="4"/>
      </c:valAx>
      <c:spPr>
        <a:noFill/>
        <a:ln w="25400">
          <a:noFill/>
        </a:ln>
      </c:spPr>
    </c:plotArea>
    <c:legend>
      <c:legendPos val="r"/>
      <c:layout>
        <c:manualLayout>
          <c:xMode val="edge"/>
          <c:yMode val="edge"/>
          <c:x val="0.90083423011253094"/>
          <c:y val="0.26515669989100232"/>
          <c:w val="9.291851331034584E-2"/>
          <c:h val="0.29215193203082179"/>
        </c:manualLayout>
      </c:layout>
      <c:overlay val="0"/>
      <c:txPr>
        <a:bodyPr/>
        <a:lstStyle/>
        <a:p>
          <a:pPr>
            <a:defRPr sz="1400">
              <a:latin typeface="+mn-lt"/>
            </a:defRPr>
          </a:pPr>
          <a:endParaRPr lang="el-GR"/>
        </a:p>
      </c:txPr>
    </c:legend>
    <c:plotVisOnly val="1"/>
    <c:dispBlanksAs val="gap"/>
    <c:showDLblsOverMax val="0"/>
  </c:chart>
  <c:spPr>
    <a:noFill/>
    <a:ln>
      <a:noFill/>
    </a:ln>
  </c:spPr>
  <c:txPr>
    <a:bodyPr/>
    <a:lstStyle/>
    <a:p>
      <a:pPr>
        <a:defRPr sz="1082" b="1" i="0" u="none" strike="noStrike" baseline="0">
          <a:solidFill>
            <a:schemeClr val="tx1"/>
          </a:solidFill>
          <a:latin typeface="Times New Roman"/>
          <a:ea typeface="Times New Roman"/>
          <a:cs typeface="Times New Roman"/>
        </a:defRPr>
      </a:pPr>
      <a:endParaRPr lang="el-G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702662076728462"/>
          <c:y val="0"/>
          <c:w val="0.76297335203366057"/>
          <c:h val="1"/>
        </c:manualLayout>
      </c:layout>
      <c:barChart>
        <c:barDir val="bar"/>
        <c:grouping val="clustered"/>
        <c:varyColors val="0"/>
        <c:ser>
          <c:idx val="2"/>
          <c:order val="0"/>
          <c:tx>
            <c:strRef>
              <c:f>Sheet1!$B$1</c:f>
              <c:strCache>
                <c:ptCount val="1"/>
                <c:pt idx="0">
                  <c:v>ΝΔ 1</c:v>
                </c:pt>
              </c:strCache>
            </c:strRef>
          </c:tx>
          <c:spPr>
            <a:gradFill rotWithShape="1">
              <a:gsLst>
                <a:gs pos="0">
                  <a:schemeClr val="accent3">
                    <a:tint val="96000"/>
                    <a:lumMod val="104000"/>
                  </a:schemeClr>
                </a:gs>
                <a:gs pos="100000">
                  <a:schemeClr val="accent3">
                    <a:shade val="98000"/>
                    <a:lumMod val="94000"/>
                  </a:schemeClr>
                </a:gs>
              </a:gsLst>
              <a:lin ang="5400000" scaled="0"/>
            </a:gradFill>
            <a:ln>
              <a:noFill/>
            </a:ln>
            <a:effectLst>
              <a:outerShdw blurRad="38100" dist="25400" dir="5400000" rotWithShape="0">
                <a:srgbClr val="000000">
                  <a:alpha val="25000"/>
                </a:srgbClr>
              </a:outerShdw>
            </a:effectLst>
          </c:spPr>
          <c:invertIfNegative val="0"/>
          <c:dPt>
            <c:idx val="0"/>
            <c:invertIfNegative val="0"/>
            <c:bubble3D val="0"/>
            <c:spPr>
              <a:solidFill>
                <a:srgbClr val="002060"/>
              </a:solidFill>
              <a:ln>
                <a:noFill/>
              </a:ln>
              <a:effectLst>
                <a:outerShdw blurRad="38100" dist="25400" dir="5400000" rotWithShape="0">
                  <a:srgbClr val="000000">
                    <a:alpha val="25000"/>
                  </a:srgbClr>
                </a:outerShdw>
              </a:effectLst>
            </c:spPr>
            <c:extLst>
              <c:ext xmlns:c16="http://schemas.microsoft.com/office/drawing/2014/chart" uri="{C3380CC4-5D6E-409C-BE32-E72D297353CC}">
                <c16:uniqueId val="{00000001-870C-4981-9CC6-1AF836A6E543}"/>
              </c:ext>
            </c:extLst>
          </c:dPt>
          <c:dPt>
            <c:idx val="1"/>
            <c:invertIfNegative val="0"/>
            <c:bubble3D val="0"/>
            <c:spPr>
              <a:solidFill>
                <a:srgbClr val="FF0000"/>
              </a:solidFill>
              <a:ln>
                <a:noFill/>
              </a:ln>
              <a:effectLst>
                <a:outerShdw blurRad="38100" dist="25400" dir="5400000" rotWithShape="0">
                  <a:srgbClr val="000000">
                    <a:alpha val="25000"/>
                  </a:srgbClr>
                </a:outerShdw>
              </a:effectLst>
            </c:spPr>
            <c:extLst>
              <c:ext xmlns:c16="http://schemas.microsoft.com/office/drawing/2014/chart" uri="{C3380CC4-5D6E-409C-BE32-E72D297353CC}">
                <c16:uniqueId val="{00000003-870C-4981-9CC6-1AF836A6E543}"/>
              </c:ext>
            </c:extLst>
          </c:dPt>
          <c:dPt>
            <c:idx val="2"/>
            <c:invertIfNegative val="0"/>
            <c:bubble3D val="0"/>
            <c:spPr>
              <a:solidFill>
                <a:srgbClr val="2D2DB9">
                  <a:lumMod val="60000"/>
                  <a:lumOff val="40000"/>
                </a:srgbClr>
              </a:solidFill>
              <a:ln>
                <a:noFill/>
              </a:ln>
              <a:effectLst>
                <a:outerShdw blurRad="38100" dist="25400" dir="5400000" rotWithShape="0">
                  <a:srgbClr val="000000">
                    <a:alpha val="25000"/>
                  </a:srgbClr>
                </a:outerShdw>
              </a:effectLst>
            </c:spPr>
            <c:extLst>
              <c:ext xmlns:c16="http://schemas.microsoft.com/office/drawing/2014/chart" uri="{C3380CC4-5D6E-409C-BE32-E72D297353CC}">
                <c16:uniqueId val="{00000005-870C-4981-9CC6-1AF836A6E543}"/>
              </c:ext>
            </c:extLst>
          </c:dPt>
          <c:dPt>
            <c:idx val="3"/>
            <c:invertIfNegative val="0"/>
            <c:bubble3D val="0"/>
            <c:spPr>
              <a:solidFill>
                <a:srgbClr val="FFFFFF">
                  <a:lumMod val="50000"/>
                </a:srgbClr>
              </a:solidFill>
              <a:ln>
                <a:noFill/>
              </a:ln>
              <a:effectLst>
                <a:outerShdw blurRad="38100" dist="25400" dir="5400000" rotWithShape="0">
                  <a:srgbClr val="000000">
                    <a:alpha val="25000"/>
                  </a:srgbClr>
                </a:outerShdw>
              </a:effectLst>
            </c:spPr>
            <c:extLst>
              <c:ext xmlns:c16="http://schemas.microsoft.com/office/drawing/2014/chart" uri="{C3380CC4-5D6E-409C-BE32-E72D297353CC}">
                <c16:uniqueId val="{00000007-870C-4981-9CC6-1AF836A6E543}"/>
              </c:ext>
            </c:extLst>
          </c:dPt>
          <c:dPt>
            <c:idx val="4"/>
            <c:invertIfNegative val="0"/>
            <c:bubble3D val="0"/>
            <c:spPr>
              <a:solidFill>
                <a:srgbClr val="FFFFFF">
                  <a:lumMod val="50000"/>
                </a:srgbClr>
              </a:solidFill>
              <a:ln>
                <a:noFill/>
              </a:ln>
              <a:effectLst>
                <a:outerShdw blurRad="38100" dist="25400" dir="5400000" rotWithShape="0">
                  <a:srgbClr val="000000">
                    <a:alpha val="25000"/>
                  </a:srgbClr>
                </a:outerShdw>
              </a:effectLst>
            </c:spPr>
            <c:extLst>
              <c:ext xmlns:c16="http://schemas.microsoft.com/office/drawing/2014/chart" uri="{C3380CC4-5D6E-409C-BE32-E72D297353CC}">
                <c16:uniqueId val="{00000009-870C-4981-9CC6-1AF836A6E543}"/>
              </c:ext>
            </c:extLst>
          </c:dPt>
          <c:dPt>
            <c:idx val="6"/>
            <c:invertIfNegative val="0"/>
            <c:bubble3D val="0"/>
            <c:extLst>
              <c:ext xmlns:c16="http://schemas.microsoft.com/office/drawing/2014/chart" uri="{C3380CC4-5D6E-409C-BE32-E72D297353CC}">
                <c16:uniqueId val="{0000000B-870C-4981-9CC6-1AF836A6E543}"/>
              </c:ext>
            </c:extLst>
          </c:dPt>
          <c:dPt>
            <c:idx val="7"/>
            <c:invertIfNegative val="0"/>
            <c:bubble3D val="0"/>
            <c:extLst>
              <c:ext xmlns:c16="http://schemas.microsoft.com/office/drawing/2014/chart" uri="{C3380CC4-5D6E-409C-BE32-E72D297353CC}">
                <c16:uniqueId val="{0000000D-870C-4981-9CC6-1AF836A6E543}"/>
              </c:ext>
            </c:extLst>
          </c:dPt>
          <c:dPt>
            <c:idx val="8"/>
            <c:invertIfNegative val="0"/>
            <c:bubble3D val="0"/>
            <c:extLst>
              <c:ext xmlns:c16="http://schemas.microsoft.com/office/drawing/2014/chart" uri="{C3380CC4-5D6E-409C-BE32-E72D297353CC}">
                <c16:uniqueId val="{0000000F-870C-4981-9CC6-1AF836A6E543}"/>
              </c:ext>
            </c:extLst>
          </c:dPt>
          <c:dPt>
            <c:idx val="9"/>
            <c:invertIfNegative val="0"/>
            <c:bubble3D val="0"/>
            <c:extLst>
              <c:ext xmlns:c16="http://schemas.microsoft.com/office/drawing/2014/chart" uri="{C3380CC4-5D6E-409C-BE32-E72D297353CC}">
                <c16:uniqueId val="{00000011-870C-4981-9CC6-1AF836A6E543}"/>
              </c:ext>
            </c:extLst>
          </c:dPt>
          <c:dLbls>
            <c:dLbl>
              <c:idx val="0"/>
              <c:layout>
                <c:manualLayout>
                  <c:x val="1.0825196524034852E-2"/>
                  <c:y val="1.80095295582086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70C-4981-9CC6-1AF836A6E543}"/>
                </c:ext>
              </c:extLst>
            </c:dLbl>
            <c:dLbl>
              <c:idx val="1"/>
              <c:layout>
                <c:manualLayout>
                  <c:x val="6.9327992891549117E-4"/>
                  <c:y val="1.30759432204478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70C-4981-9CC6-1AF836A6E543}"/>
                </c:ext>
              </c:extLst>
            </c:dLbl>
            <c:dLbl>
              <c:idx val="2"/>
              <c:layout>
                <c:manualLayout>
                  <c:x val="3.9023616268039629E-3"/>
                  <c:y val="1.003989008951794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70C-4981-9CC6-1AF836A6E543}"/>
                </c:ext>
              </c:extLst>
            </c:dLbl>
            <c:dLbl>
              <c:idx val="3"/>
              <c:layout>
                <c:manualLayout>
                  <c:x val="5.9238308111109195E-4"/>
                  <c:y val="1.07989033722504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70C-4981-9CC6-1AF836A6E543}"/>
                </c:ext>
              </c:extLst>
            </c:dLbl>
            <c:dLbl>
              <c:idx val="4"/>
              <c:layout>
                <c:manualLayout>
                  <c:x val="3.9696632935329323E-3"/>
                  <c:y val="7.76285024132061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70C-4981-9CC6-1AF836A6E543}"/>
                </c:ext>
              </c:extLst>
            </c:dLbl>
            <c:dLbl>
              <c:idx val="5"/>
              <c:layout>
                <c:manualLayout>
                  <c:xMode val="edge"/>
                  <c:yMode val="edge"/>
                  <c:x val="0.2594670406732118"/>
                  <c:y val="0.9468690702087286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70C-4981-9CC6-1AF836A6E543}"/>
                </c:ext>
              </c:extLst>
            </c:dLbl>
            <c:dLbl>
              <c:idx val="6"/>
              <c:layout>
                <c:manualLayout>
                  <c:xMode val="edge"/>
                  <c:yMode val="edge"/>
                  <c:x val="0.35904628330995791"/>
                  <c:y val="0.9981024667931688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70C-4981-9CC6-1AF836A6E543}"/>
                </c:ext>
              </c:extLst>
            </c:dLbl>
            <c:dLbl>
              <c:idx val="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70C-4981-9CC6-1AF836A6E543}"/>
                </c:ext>
              </c:extLst>
            </c:dLbl>
            <c:dLbl>
              <c:idx val="8"/>
              <c:layout>
                <c:manualLayout>
                  <c:xMode val="edge"/>
                  <c:yMode val="edge"/>
                  <c:x val="0.34782608695652173"/>
                  <c:y val="0.7001897533206831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70C-4981-9CC6-1AF836A6E543}"/>
                </c:ext>
              </c:extLst>
            </c:dLbl>
            <c:dLbl>
              <c:idx val="9"/>
              <c:layout>
                <c:manualLayout>
                  <c:xMode val="edge"/>
                  <c:yMode val="edge"/>
                  <c:x val="0.34502103786816268"/>
                  <c:y val="0.7836812144212523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70C-4981-9CC6-1AF836A6E543}"/>
                </c:ext>
              </c:extLst>
            </c:dLbl>
            <c:dLbl>
              <c:idx val="10"/>
              <c:layout>
                <c:manualLayout>
                  <c:xMode val="edge"/>
                  <c:yMode val="edge"/>
                  <c:x val="0.45021037868162694"/>
                  <c:y val="0.8709677419354838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70C-4981-9CC6-1AF836A6E543}"/>
                </c:ext>
              </c:extLst>
            </c:dLbl>
            <c:dLbl>
              <c:idx val="11"/>
              <c:layout>
                <c:manualLayout>
                  <c:xMode val="edge"/>
                  <c:yMode val="edge"/>
                  <c:x val="0.59887798036465634"/>
                  <c:y val="0.9582542694497153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70C-4981-9CC6-1AF836A6E54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ΝΕΑ ΔΗΜΟΚΡΑΤΙΑ</c:v>
                </c:pt>
                <c:pt idx="1">
                  <c:v>ΣΥΡΙΖΑ - Προοδευτική Συμμαχία</c:v>
                </c:pt>
                <c:pt idx="2">
                  <c:v>ΆΛΛΟ ΚΟΜΜΑ</c:v>
                </c:pt>
                <c:pt idx="3">
                  <c:v>ΔΞ/ΔΑ</c:v>
                </c:pt>
              </c:strCache>
            </c:strRef>
          </c:cat>
          <c:val>
            <c:numRef>
              <c:f>Sheet1!$B$2:$B$5</c:f>
              <c:numCache>
                <c:formatCode>General</c:formatCode>
                <c:ptCount val="4"/>
                <c:pt idx="0">
                  <c:v>46.5</c:v>
                </c:pt>
                <c:pt idx="1">
                  <c:v>21.9</c:v>
                </c:pt>
                <c:pt idx="2">
                  <c:v>10.7</c:v>
                </c:pt>
                <c:pt idx="3">
                  <c:v>20.9</c:v>
                </c:pt>
              </c:numCache>
            </c:numRef>
          </c:val>
          <c:extLst>
            <c:ext xmlns:c16="http://schemas.microsoft.com/office/drawing/2014/chart" uri="{C3380CC4-5D6E-409C-BE32-E72D297353CC}">
              <c16:uniqueId val="{00000015-870C-4981-9CC6-1AF836A6E543}"/>
            </c:ext>
          </c:extLst>
        </c:ser>
        <c:dLbls>
          <c:showLegendKey val="0"/>
          <c:showVal val="0"/>
          <c:showCatName val="0"/>
          <c:showSerName val="0"/>
          <c:showPercent val="0"/>
          <c:showBubbleSize val="0"/>
        </c:dLbls>
        <c:gapWidth val="100"/>
        <c:axId val="-1440989696"/>
        <c:axId val="-1441002208"/>
      </c:barChart>
      <c:catAx>
        <c:axId val="-1440989696"/>
        <c:scaling>
          <c:orientation val="maxMin"/>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0" spcFirstLastPara="1" vertOverflow="ellipsis" wrap="square" anchor="ctr" anchorCtr="1"/>
          <a:lstStyle/>
          <a:p>
            <a:pPr>
              <a:defRPr sz="1100" b="1" i="0" u="none" strike="noStrike" kern="1200" baseline="0">
                <a:solidFill>
                  <a:schemeClr val="tx2"/>
                </a:solidFill>
                <a:latin typeface="Calibri" panose="020F0502020204030204" pitchFamily="34" charset="0"/>
                <a:ea typeface="+mn-ea"/>
                <a:cs typeface="Calibri" panose="020F0502020204030204" pitchFamily="34" charset="0"/>
              </a:defRPr>
            </a:pPr>
            <a:endParaRPr lang="el-GR"/>
          </a:p>
        </c:txPr>
        <c:crossAx val="-1441002208"/>
        <c:crosses val="autoZero"/>
        <c:auto val="0"/>
        <c:lblAlgn val="ctr"/>
        <c:lblOffset val="100"/>
        <c:tickLblSkip val="1"/>
        <c:tickMarkSkip val="1"/>
        <c:noMultiLvlLbl val="0"/>
      </c:catAx>
      <c:valAx>
        <c:axId val="-1441002208"/>
        <c:scaling>
          <c:orientation val="minMax"/>
          <c:max val="100"/>
        </c:scaling>
        <c:delete val="0"/>
        <c:axPos val="t"/>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l-GR"/>
          </a:p>
        </c:txPr>
        <c:crossAx val="-1440989696"/>
        <c:crosses val="autoZero"/>
        <c:crossBetween val="between"/>
        <c:majorUnit val="50"/>
        <c:minorUnit val="4"/>
      </c:valAx>
      <c:spPr>
        <a:noFill/>
        <a:ln>
          <a:noFill/>
        </a:ln>
        <a:effectLst/>
      </c:spPr>
    </c:plotArea>
    <c:plotVisOnly val="1"/>
    <c:dispBlanksAs val="gap"/>
    <c:showDLblsOverMax val="0"/>
  </c:chart>
  <c:spPr>
    <a:noFill/>
    <a:ln>
      <a:noFill/>
    </a:ln>
    <a:effectLst/>
  </c:spPr>
  <c:txPr>
    <a:bodyPr/>
    <a:lstStyle/>
    <a:p>
      <a:pPr>
        <a:defRPr/>
      </a:pPr>
      <a:endParaRPr lang="el-GR"/>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981659844327599E-2"/>
          <c:y val="4.5554089203791226E-2"/>
          <c:w val="0.97332109413584489"/>
          <c:h val="0.84149522261491505"/>
        </c:manualLayout>
      </c:layout>
      <c:barChart>
        <c:barDir val="col"/>
        <c:grouping val="clustered"/>
        <c:varyColors val="0"/>
        <c:ser>
          <c:idx val="2"/>
          <c:order val="0"/>
          <c:tx>
            <c:strRef>
              <c:f>Sheet1!$B$1</c:f>
              <c:strCache>
                <c:ptCount val="1"/>
                <c:pt idx="0">
                  <c:v>ΣΥΝΟΛΟ</c:v>
                </c:pt>
              </c:strCache>
            </c:strRef>
          </c:tx>
          <c:spPr>
            <a:gradFill>
              <a:gsLst>
                <a:gs pos="0">
                  <a:schemeClr val="accent3"/>
                </a:gs>
                <a:gs pos="100000">
                  <a:schemeClr val="accent3">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00B0F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202C-42ED-A53B-BDA1B28E05F8}"/>
              </c:ext>
            </c:extLst>
          </c:dPt>
          <c:dPt>
            <c:idx val="1"/>
            <c:invertIfNegative val="0"/>
            <c:bubble3D val="0"/>
            <c:spPr>
              <a:solidFill>
                <a:srgbClr val="FFC00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202C-42ED-A53B-BDA1B28E05F8}"/>
              </c:ext>
            </c:extLst>
          </c:dPt>
          <c:dPt>
            <c:idx val="2"/>
            <c:invertIfNegative val="0"/>
            <c:bubble3D val="0"/>
            <c:extLst>
              <c:ext xmlns:c16="http://schemas.microsoft.com/office/drawing/2014/chart" uri="{C3380CC4-5D6E-409C-BE32-E72D297353CC}">
                <c16:uniqueId val="{00000004-202C-42ED-A53B-BDA1B28E05F8}"/>
              </c:ext>
            </c:extLst>
          </c:dPt>
          <c:dPt>
            <c:idx val="3"/>
            <c:invertIfNegative val="0"/>
            <c:bubble3D val="0"/>
            <c:spPr>
              <a:solidFill>
                <a:schemeClr val="bg1">
                  <a:lumMod val="75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6-202C-42ED-A53B-BDA1B28E05F8}"/>
              </c:ext>
            </c:extLst>
          </c:dPt>
          <c:dPt>
            <c:idx val="4"/>
            <c:invertIfNegative val="0"/>
            <c:bubble3D val="0"/>
            <c:spPr>
              <a:solidFill>
                <a:schemeClr val="tx1"/>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8-202C-42ED-A53B-BDA1B28E05F8}"/>
              </c:ext>
            </c:extLst>
          </c:dPt>
          <c:dPt>
            <c:idx val="5"/>
            <c:invertIfNegative val="0"/>
            <c:bubble3D val="0"/>
            <c:extLst>
              <c:ext xmlns:c16="http://schemas.microsoft.com/office/drawing/2014/chart" uri="{C3380CC4-5D6E-409C-BE32-E72D297353CC}">
                <c16:uniqueId val="{00000009-202C-42ED-A53B-BDA1B28E05F8}"/>
              </c:ext>
            </c:extLst>
          </c:dPt>
          <c:dPt>
            <c:idx val="6"/>
            <c:invertIfNegative val="0"/>
            <c:bubble3D val="0"/>
            <c:extLst>
              <c:ext xmlns:c16="http://schemas.microsoft.com/office/drawing/2014/chart" uri="{C3380CC4-5D6E-409C-BE32-E72D297353CC}">
                <c16:uniqueId val="{0000000A-202C-42ED-A53B-BDA1B28E05F8}"/>
              </c:ext>
            </c:extLst>
          </c:dPt>
          <c:dPt>
            <c:idx val="7"/>
            <c:invertIfNegative val="0"/>
            <c:bubble3D val="0"/>
            <c:extLst>
              <c:ext xmlns:c16="http://schemas.microsoft.com/office/drawing/2014/chart" uri="{C3380CC4-5D6E-409C-BE32-E72D297353CC}">
                <c16:uniqueId val="{0000000B-202C-42ED-A53B-BDA1B28E05F8}"/>
              </c:ext>
            </c:extLst>
          </c:dPt>
          <c:dPt>
            <c:idx val="8"/>
            <c:invertIfNegative val="0"/>
            <c:bubble3D val="0"/>
            <c:extLst>
              <c:ext xmlns:c16="http://schemas.microsoft.com/office/drawing/2014/chart" uri="{C3380CC4-5D6E-409C-BE32-E72D297353CC}">
                <c16:uniqueId val="{0000000C-202C-42ED-A53B-BDA1B28E05F8}"/>
              </c:ext>
            </c:extLst>
          </c:dPt>
          <c:dPt>
            <c:idx val="9"/>
            <c:invertIfNegative val="0"/>
            <c:bubble3D val="0"/>
            <c:extLst>
              <c:ext xmlns:c16="http://schemas.microsoft.com/office/drawing/2014/chart" uri="{C3380CC4-5D6E-409C-BE32-E72D297353CC}">
                <c16:uniqueId val="{0000000D-202C-42ED-A53B-BDA1B28E05F8}"/>
              </c:ext>
            </c:extLst>
          </c:dPt>
          <c:dLbls>
            <c:dLbl>
              <c:idx val="2"/>
              <c:layout>
                <c:manualLayout>
                  <c:x val="0"/>
                  <c:y val="1.89324008770886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02C-42ED-A53B-BDA1B28E05F8}"/>
                </c:ext>
              </c:extLst>
            </c:dLbl>
            <c:dLbl>
              <c:idx val="4"/>
              <c:layout>
                <c:manualLayout>
                  <c:x val="-1.3291220050276557E-2"/>
                  <c:y val="1.82552976977664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02C-42ED-A53B-BDA1B28E05F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ΝΕΑ ΔΗΜΟΚΡΑΤΙΑ</c:v>
                </c:pt>
                <c:pt idx="1">
                  <c:v>ΣΥΡΙΖΑ</c:v>
                </c:pt>
                <c:pt idx="2">
                  <c:v>Άλλο κόμμα</c:v>
                </c:pt>
                <c:pt idx="3">
                  <c:v>Κανένα κόμμα</c:v>
                </c:pt>
                <c:pt idx="4">
                  <c:v>ΔΞ/ΔΑ</c:v>
                </c:pt>
              </c:strCache>
            </c:strRef>
          </c:cat>
          <c:val>
            <c:numRef>
              <c:f>Sheet1!$B$2:$B$6</c:f>
              <c:numCache>
                <c:formatCode>General</c:formatCode>
                <c:ptCount val="5"/>
                <c:pt idx="0">
                  <c:v>33.9</c:v>
                </c:pt>
                <c:pt idx="1">
                  <c:v>28.1</c:v>
                </c:pt>
                <c:pt idx="2">
                  <c:v>8.9</c:v>
                </c:pt>
                <c:pt idx="3">
                  <c:v>22.2</c:v>
                </c:pt>
                <c:pt idx="4">
                  <c:v>6.9</c:v>
                </c:pt>
              </c:numCache>
            </c:numRef>
          </c:val>
          <c:extLst>
            <c:ext xmlns:c16="http://schemas.microsoft.com/office/drawing/2014/chart" uri="{C3380CC4-5D6E-409C-BE32-E72D297353CC}">
              <c16:uniqueId val="{0000000E-202C-42ED-A53B-BDA1B28E05F8}"/>
            </c:ext>
          </c:extLst>
        </c:ser>
        <c:dLbls>
          <c:dLblPos val="inEnd"/>
          <c:showLegendKey val="0"/>
          <c:showVal val="1"/>
          <c:showCatName val="0"/>
          <c:showSerName val="0"/>
          <c:showPercent val="0"/>
          <c:showBubbleSize val="0"/>
        </c:dLbls>
        <c:gapWidth val="41"/>
        <c:axId val="-1282728528"/>
        <c:axId val="-1282731792"/>
      </c:barChart>
      <c:catAx>
        <c:axId val="-1282728528"/>
        <c:scaling>
          <c:orientation val="minMax"/>
        </c:scaling>
        <c:delete val="0"/>
        <c:axPos val="b"/>
        <c:numFmt formatCode="General" sourceLinked="1"/>
        <c:majorTickMark val="none"/>
        <c:minorTickMark val="none"/>
        <c:tickLblPos val="low"/>
        <c:spPr>
          <a:noFill/>
          <a:ln>
            <a:noFill/>
          </a:ln>
          <a:effectLst/>
        </c:spPr>
        <c:txPr>
          <a:bodyPr rot="0" spcFirstLastPara="1" vertOverflow="ellipsis" wrap="square" anchor="ctr" anchorCtr="1"/>
          <a:lstStyle/>
          <a:p>
            <a:pPr>
              <a:defRPr sz="1050" b="1" i="0" u="none" strike="noStrike" kern="1200" baseline="0">
                <a:solidFill>
                  <a:schemeClr val="dk1">
                    <a:lumMod val="65000"/>
                    <a:lumOff val="35000"/>
                  </a:schemeClr>
                </a:solidFill>
                <a:effectLst/>
                <a:latin typeface="Calibri" panose="020F0502020204030204" pitchFamily="34" charset="0"/>
                <a:ea typeface="+mn-ea"/>
                <a:cs typeface="Calibri" panose="020F0502020204030204" pitchFamily="34" charset="0"/>
              </a:defRPr>
            </a:pPr>
            <a:endParaRPr lang="el-GR"/>
          </a:p>
        </c:txPr>
        <c:crossAx val="-1282731792"/>
        <c:crosses val="autoZero"/>
        <c:auto val="0"/>
        <c:lblAlgn val="ctr"/>
        <c:lblOffset val="100"/>
        <c:noMultiLvlLbl val="0"/>
      </c:catAx>
      <c:valAx>
        <c:axId val="-1282731792"/>
        <c:scaling>
          <c:orientation val="minMax"/>
          <c:max val="80"/>
        </c:scaling>
        <c:delete val="1"/>
        <c:axPos val="l"/>
        <c:numFmt formatCode="General" sourceLinked="1"/>
        <c:majorTickMark val="none"/>
        <c:minorTickMark val="none"/>
        <c:tickLblPos val="nextTo"/>
        <c:crossAx val="-1282728528"/>
        <c:crosses val="autoZero"/>
        <c:crossBetween val="between"/>
        <c:majorUnit val="20"/>
        <c:minorUnit val="4"/>
      </c:valAx>
      <c:spPr>
        <a:noFill/>
        <a:ln w="25400">
          <a:noFill/>
        </a:ln>
        <a:effectLst/>
      </c:spPr>
    </c:plotArea>
    <c:plotVisOnly val="1"/>
    <c:dispBlanksAs val="gap"/>
    <c:showDLblsOverMax val="0"/>
  </c:chart>
  <c:spPr>
    <a:solidFill>
      <a:srgbClr val="D2D2F4">
        <a:alpha val="14118"/>
      </a:srgbClr>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94018690576379E-2"/>
          <c:y val="3.122204497633916E-2"/>
          <c:w val="0.93694429906727661"/>
          <c:h val="0.82346545646414648"/>
        </c:manualLayout>
      </c:layout>
      <c:barChart>
        <c:barDir val="col"/>
        <c:grouping val="clustered"/>
        <c:varyColors val="0"/>
        <c:ser>
          <c:idx val="2"/>
          <c:order val="0"/>
          <c:tx>
            <c:strRef>
              <c:f>Sheet1!$B$1</c:f>
              <c:strCache>
                <c:ptCount val="1"/>
                <c:pt idx="0">
                  <c:v>ΣΥΝΟΛΟ</c:v>
                </c:pt>
              </c:strCache>
            </c:strRef>
          </c:tx>
          <c:spPr>
            <a:gradFill>
              <a:gsLst>
                <a:gs pos="0">
                  <a:schemeClr val="accent3"/>
                </a:gs>
                <a:gs pos="100000">
                  <a:schemeClr val="accent3">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00B0F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A959-4A91-897E-9DDE10F1B494}"/>
              </c:ext>
            </c:extLst>
          </c:dPt>
          <c:dPt>
            <c:idx val="1"/>
            <c:invertIfNegative val="0"/>
            <c:bubble3D val="0"/>
            <c:spPr>
              <a:solidFill>
                <a:srgbClr val="FFD03B"/>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A959-4A91-897E-9DDE10F1B494}"/>
              </c:ext>
            </c:extLst>
          </c:dPt>
          <c:dPt>
            <c:idx val="2"/>
            <c:invertIfNegative val="0"/>
            <c:bubble3D val="0"/>
            <c:extLst>
              <c:ext xmlns:c16="http://schemas.microsoft.com/office/drawing/2014/chart" uri="{C3380CC4-5D6E-409C-BE32-E72D297353CC}">
                <c16:uniqueId val="{00000004-A959-4A91-897E-9DDE10F1B494}"/>
              </c:ext>
            </c:extLst>
          </c:dPt>
          <c:dPt>
            <c:idx val="3"/>
            <c:invertIfNegative val="0"/>
            <c:bubble3D val="0"/>
            <c:spPr>
              <a:solidFill>
                <a:schemeClr val="bg1">
                  <a:lumMod val="75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6-A959-4A91-897E-9DDE10F1B494}"/>
              </c:ext>
            </c:extLst>
          </c:dPt>
          <c:dPt>
            <c:idx val="4"/>
            <c:invertIfNegative val="0"/>
            <c:bubble3D val="0"/>
            <c:spPr>
              <a:solidFill>
                <a:schemeClr val="tx1"/>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8-A959-4A91-897E-9DDE10F1B494}"/>
              </c:ext>
            </c:extLst>
          </c:dPt>
          <c:dPt>
            <c:idx val="5"/>
            <c:invertIfNegative val="0"/>
            <c:bubble3D val="0"/>
            <c:extLst>
              <c:ext xmlns:c16="http://schemas.microsoft.com/office/drawing/2014/chart" uri="{C3380CC4-5D6E-409C-BE32-E72D297353CC}">
                <c16:uniqueId val="{00000009-A959-4A91-897E-9DDE10F1B494}"/>
              </c:ext>
            </c:extLst>
          </c:dPt>
          <c:dPt>
            <c:idx val="6"/>
            <c:invertIfNegative val="0"/>
            <c:bubble3D val="0"/>
            <c:extLst>
              <c:ext xmlns:c16="http://schemas.microsoft.com/office/drawing/2014/chart" uri="{C3380CC4-5D6E-409C-BE32-E72D297353CC}">
                <c16:uniqueId val="{0000000A-A959-4A91-897E-9DDE10F1B494}"/>
              </c:ext>
            </c:extLst>
          </c:dPt>
          <c:dPt>
            <c:idx val="7"/>
            <c:invertIfNegative val="0"/>
            <c:bubble3D val="0"/>
            <c:extLst>
              <c:ext xmlns:c16="http://schemas.microsoft.com/office/drawing/2014/chart" uri="{C3380CC4-5D6E-409C-BE32-E72D297353CC}">
                <c16:uniqueId val="{0000000B-A959-4A91-897E-9DDE10F1B494}"/>
              </c:ext>
            </c:extLst>
          </c:dPt>
          <c:dPt>
            <c:idx val="8"/>
            <c:invertIfNegative val="0"/>
            <c:bubble3D val="0"/>
            <c:extLst>
              <c:ext xmlns:c16="http://schemas.microsoft.com/office/drawing/2014/chart" uri="{C3380CC4-5D6E-409C-BE32-E72D297353CC}">
                <c16:uniqueId val="{0000000C-A959-4A91-897E-9DDE10F1B494}"/>
              </c:ext>
            </c:extLst>
          </c:dPt>
          <c:dPt>
            <c:idx val="9"/>
            <c:invertIfNegative val="0"/>
            <c:bubble3D val="0"/>
            <c:extLst>
              <c:ext xmlns:c16="http://schemas.microsoft.com/office/drawing/2014/chart" uri="{C3380CC4-5D6E-409C-BE32-E72D297353CC}">
                <c16:uniqueId val="{0000000D-A959-4A91-897E-9DDE10F1B494}"/>
              </c:ext>
            </c:extLst>
          </c:dPt>
          <c:dLbls>
            <c:dLbl>
              <c:idx val="2"/>
              <c:layout>
                <c:manualLayout>
                  <c:x val="0"/>
                  <c:y val="1.89324008770886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959-4A91-897E-9DDE10F1B494}"/>
                </c:ext>
              </c:extLst>
            </c:dLbl>
            <c:dLbl>
              <c:idx val="4"/>
              <c:layout>
                <c:manualLayout>
                  <c:x val="8.598504672643989E-3"/>
                  <c:y val="-1.037733500793304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959-4A91-897E-9DDE10F1B49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ΝΕΑ ΔΗΜΟΚΡΑΤΙΑ</c:v>
                </c:pt>
                <c:pt idx="1">
                  <c:v>ΣΥΡΙΖΑ</c:v>
                </c:pt>
                <c:pt idx="2">
                  <c:v>Άλλο κόμμα</c:v>
                </c:pt>
                <c:pt idx="3">
                  <c:v>Κανένα κόμμα</c:v>
                </c:pt>
                <c:pt idx="4">
                  <c:v>ΔΞ/ΔΑ</c:v>
                </c:pt>
              </c:strCache>
            </c:strRef>
          </c:cat>
          <c:val>
            <c:numRef>
              <c:f>Sheet1!$B$2:$B$6</c:f>
              <c:numCache>
                <c:formatCode>General</c:formatCode>
                <c:ptCount val="5"/>
                <c:pt idx="0">
                  <c:v>36.9</c:v>
                </c:pt>
                <c:pt idx="1">
                  <c:v>36.1</c:v>
                </c:pt>
                <c:pt idx="2">
                  <c:v>3.2</c:v>
                </c:pt>
                <c:pt idx="3">
                  <c:v>14.8</c:v>
                </c:pt>
                <c:pt idx="4">
                  <c:v>9</c:v>
                </c:pt>
              </c:numCache>
            </c:numRef>
          </c:val>
          <c:extLst>
            <c:ext xmlns:c16="http://schemas.microsoft.com/office/drawing/2014/chart" uri="{C3380CC4-5D6E-409C-BE32-E72D297353CC}">
              <c16:uniqueId val="{0000000E-A959-4A91-897E-9DDE10F1B494}"/>
            </c:ext>
          </c:extLst>
        </c:ser>
        <c:dLbls>
          <c:dLblPos val="inEnd"/>
          <c:showLegendKey val="0"/>
          <c:showVal val="1"/>
          <c:showCatName val="0"/>
          <c:showSerName val="0"/>
          <c:showPercent val="0"/>
          <c:showBubbleSize val="0"/>
        </c:dLbls>
        <c:gapWidth val="41"/>
        <c:axId val="-1282726352"/>
        <c:axId val="-1282724720"/>
      </c:barChart>
      <c:catAx>
        <c:axId val="-1282726352"/>
        <c:scaling>
          <c:orientation val="minMax"/>
        </c:scaling>
        <c:delete val="0"/>
        <c:axPos val="b"/>
        <c:numFmt formatCode="General" sourceLinked="1"/>
        <c:majorTickMark val="none"/>
        <c:minorTickMark val="none"/>
        <c:tickLblPos val="low"/>
        <c:spPr>
          <a:noFill/>
          <a:ln>
            <a:noFill/>
          </a:ln>
          <a:effectLst/>
        </c:spPr>
        <c:txPr>
          <a:bodyPr rot="0" spcFirstLastPara="1" vertOverflow="ellipsis" wrap="square" anchor="ctr" anchorCtr="1"/>
          <a:lstStyle/>
          <a:p>
            <a:pPr>
              <a:defRPr sz="1000" b="1" i="0" u="none" strike="noStrike" kern="1200" baseline="0">
                <a:solidFill>
                  <a:schemeClr val="dk1">
                    <a:lumMod val="65000"/>
                    <a:lumOff val="35000"/>
                  </a:schemeClr>
                </a:solidFill>
                <a:effectLst/>
                <a:latin typeface="Calibri" panose="020F0502020204030204" pitchFamily="34" charset="0"/>
                <a:ea typeface="+mn-ea"/>
                <a:cs typeface="Calibri" panose="020F0502020204030204" pitchFamily="34" charset="0"/>
              </a:defRPr>
            </a:pPr>
            <a:endParaRPr lang="el-GR"/>
          </a:p>
        </c:txPr>
        <c:crossAx val="-1282724720"/>
        <c:crosses val="autoZero"/>
        <c:auto val="0"/>
        <c:lblAlgn val="ctr"/>
        <c:lblOffset val="100"/>
        <c:noMultiLvlLbl val="0"/>
      </c:catAx>
      <c:valAx>
        <c:axId val="-1282724720"/>
        <c:scaling>
          <c:orientation val="minMax"/>
          <c:max val="80"/>
        </c:scaling>
        <c:delete val="1"/>
        <c:axPos val="l"/>
        <c:numFmt formatCode="General" sourceLinked="1"/>
        <c:majorTickMark val="none"/>
        <c:minorTickMark val="none"/>
        <c:tickLblPos val="nextTo"/>
        <c:crossAx val="-1282726352"/>
        <c:crosses val="autoZero"/>
        <c:crossBetween val="between"/>
        <c:majorUnit val="20"/>
        <c:minorUnit val="4"/>
      </c:valAx>
      <c:spPr>
        <a:solidFill>
          <a:schemeClr val="bg1"/>
        </a:solidFill>
        <a:ln>
          <a:noFill/>
        </a:ln>
        <a:effectLst/>
      </c:spPr>
    </c:plotArea>
    <c:plotVisOnly val="1"/>
    <c:dispBlanksAs val="gap"/>
    <c:showDLblsOverMax val="0"/>
  </c:chart>
  <c:spPr>
    <a:solidFill>
      <a:schemeClr val="bg1">
        <a:alpha val="38039"/>
      </a:schemeClr>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690664390415519"/>
          <c:y val="3.0024402080259072E-2"/>
          <c:w val="0.46206346505681228"/>
          <c:h val="0.89162072023318018"/>
        </c:manualLayout>
      </c:layout>
      <c:barChart>
        <c:barDir val="bar"/>
        <c:grouping val="clustered"/>
        <c:varyColors val="0"/>
        <c:ser>
          <c:idx val="1"/>
          <c:order val="0"/>
          <c:tx>
            <c:strRef>
              <c:f>Sheet1!$B$1</c:f>
              <c:strCache>
                <c:ptCount val="1"/>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Pt>
            <c:idx val="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3-4E57-48FC-AB1A-436C9189B882}"/>
              </c:ext>
            </c:extLst>
          </c:dPt>
          <c:dPt>
            <c:idx val="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6-4E57-48FC-AB1A-436C9189B882}"/>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0-4E57-48FC-AB1A-436C9189B882}"/>
              </c:ext>
            </c:extLst>
          </c:dPt>
          <c:dPt>
            <c:idx val="5"/>
            <c:invertIfNegative val="0"/>
            <c:bubble3D val="0"/>
            <c:spPr>
              <a:solidFill>
                <a:schemeClr val="bg1">
                  <a:lumMod val="50000"/>
                </a:schemeClr>
              </a:solidFill>
              <a:ln>
                <a:noFill/>
              </a:ln>
              <a:effectLst/>
            </c:spPr>
            <c:extLst>
              <c:ext xmlns:c16="http://schemas.microsoft.com/office/drawing/2014/chart" uri="{C3380CC4-5D6E-409C-BE32-E72D297353CC}">
                <c16:uniqueId val="{00000005-4E57-48FC-AB1A-436C9189B882}"/>
              </c:ext>
            </c:extLst>
          </c:dPt>
          <c:dPt>
            <c:idx val="6"/>
            <c:invertIfNegative val="0"/>
            <c:bubble3D val="0"/>
            <c:spPr>
              <a:solidFill>
                <a:schemeClr val="bg1">
                  <a:lumMod val="50000"/>
                </a:schemeClr>
              </a:solidFill>
              <a:ln>
                <a:noFill/>
              </a:ln>
              <a:effectLst/>
            </c:spPr>
            <c:extLst>
              <c:ext xmlns:c16="http://schemas.microsoft.com/office/drawing/2014/chart" uri="{C3380CC4-5D6E-409C-BE32-E72D297353CC}">
                <c16:uniqueId val="{00000004-4E57-48FC-AB1A-436C9189B882}"/>
              </c:ext>
            </c:extLst>
          </c:dPt>
          <c:dPt>
            <c:idx val="7"/>
            <c:invertIfNegative val="0"/>
            <c:bubble3D val="0"/>
            <c:spPr>
              <a:solidFill>
                <a:srgbClr val="7030A0"/>
              </a:solidFill>
              <a:ln>
                <a:noFill/>
              </a:ln>
              <a:effectLst/>
            </c:spPr>
            <c:extLst>
              <c:ext xmlns:c16="http://schemas.microsoft.com/office/drawing/2014/chart" uri="{C3380CC4-5D6E-409C-BE32-E72D297353CC}">
                <c16:uniqueId val="{00000009-B574-4F4E-BC64-F733798B6B6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Sheet1!$A$2:$A$10</c:f>
              <c:strCache>
                <c:ptCount val="9"/>
                <c:pt idx="0">
                  <c:v>Κυβέρνηση Συνεργασίας ΝΕΑΣ ΔΗΜΟΚΡΑΤΙΑΣ - ΠΑΣΟΚ / ΚΙΝΑΛ</c:v>
                </c:pt>
                <c:pt idx="1">
                  <c:v>Κυβέρνηση Συνεργασίας ΝΕΑΣ ΔΗΜΟΚΡΑΤΙΑΣ - με μικρότερα κόμματα εκτός ΣΥΡΙΖΑ και ΠΑΣΟΚ</c:v>
                </c:pt>
                <c:pt idx="2">
                  <c:v>Κυβέρνηση Συνεργασίας ΣΥΡΙΖΑ ΠΣ - ΠΑΣΟΚ / ΚΙΝΑΛ</c:v>
                </c:pt>
                <c:pt idx="3">
                  <c:v>Κυβέρνηση Συνεργασίας ΣΥΡΙΖΑ ΠΣ - με μικρότερα κόμματα εκτός ΝΕΑΣ ΔΗΜΟΚΡΑΤΙΑΣ και ΠΑΣΟΚ</c:v>
                </c:pt>
                <c:pt idx="4">
                  <c:v>Οικουμενική κυβέρνηση (Με Συμμετοχή ΝΔ, ΣΥΡΙΖΑ, ΠΑΣΟΚ / ΚΙΝΑΛ και άλλων κομμάτων)</c:v>
                </c:pt>
                <c:pt idx="5">
                  <c:v>Κυβέρνηση Συνεργασίας ΝΕΑΣ ΔΗΜΟΚΡΑΤΙΑΣ - ΣΥΡΙΖΑ</c:v>
                </c:pt>
                <c:pt idx="6">
                  <c:v>Άλλο Σενάριο συνεργασίας</c:v>
                </c:pt>
                <c:pt idx="7">
                  <c:v>Καμία συνεργασία - Να προκηρυχθούν ξανά εκλογές</c:v>
                </c:pt>
                <c:pt idx="8">
                  <c:v>ΔΞ/ΔΑ</c:v>
                </c:pt>
              </c:strCache>
            </c:strRef>
          </c:cat>
          <c:val>
            <c:numRef>
              <c:f>Sheet1!$B$2:$B$10</c:f>
              <c:numCache>
                <c:formatCode>General</c:formatCode>
                <c:ptCount val="9"/>
                <c:pt idx="0">
                  <c:v>17.7</c:v>
                </c:pt>
                <c:pt idx="1">
                  <c:v>8.1</c:v>
                </c:pt>
                <c:pt idx="2">
                  <c:v>17.100000000000001</c:v>
                </c:pt>
                <c:pt idx="3">
                  <c:v>7.1</c:v>
                </c:pt>
                <c:pt idx="4">
                  <c:v>13.9</c:v>
                </c:pt>
                <c:pt idx="5">
                  <c:v>2.7</c:v>
                </c:pt>
                <c:pt idx="6">
                  <c:v>7.2</c:v>
                </c:pt>
                <c:pt idx="7">
                  <c:v>18.2</c:v>
                </c:pt>
                <c:pt idx="8">
                  <c:v>8</c:v>
                </c:pt>
              </c:numCache>
            </c:numRef>
          </c:val>
          <c:extLst>
            <c:ext xmlns:c16="http://schemas.microsoft.com/office/drawing/2014/chart" uri="{C3380CC4-5D6E-409C-BE32-E72D297353CC}">
              <c16:uniqueId val="{00000007-4E57-48FC-AB1A-436C9189B882}"/>
            </c:ext>
          </c:extLst>
        </c:ser>
        <c:dLbls>
          <c:dLblPos val="outEnd"/>
          <c:showLegendKey val="0"/>
          <c:showVal val="1"/>
          <c:showCatName val="0"/>
          <c:showSerName val="0"/>
          <c:showPercent val="0"/>
          <c:showBubbleSize val="0"/>
        </c:dLbls>
        <c:gapWidth val="100"/>
        <c:axId val="1052008720"/>
        <c:axId val="1"/>
      </c:barChart>
      <c:catAx>
        <c:axId val="1052008720"/>
        <c:scaling>
          <c:orientation val="maxMin"/>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0" spcFirstLastPara="1" vertOverflow="ellipsis" wrap="square" anchor="ctr" anchorCtr="1"/>
          <a:lstStyle/>
          <a:p>
            <a:pPr>
              <a:defRPr sz="1200" b="1" i="0" u="none" strike="noStrike" kern="1200" baseline="0">
                <a:solidFill>
                  <a:schemeClr val="tx2"/>
                </a:solidFill>
                <a:latin typeface="+mn-lt"/>
                <a:ea typeface="+mn-ea"/>
                <a:cs typeface="+mn-cs"/>
              </a:defRPr>
            </a:pPr>
            <a:endParaRPr lang="el-GR"/>
          </a:p>
        </c:txPr>
        <c:crossAx val="1"/>
        <c:crosses val="autoZero"/>
        <c:auto val="0"/>
        <c:lblAlgn val="ctr"/>
        <c:lblOffset val="100"/>
        <c:noMultiLvlLbl val="0"/>
      </c:catAx>
      <c:valAx>
        <c:axId val="1"/>
        <c:scaling>
          <c:orientation val="minMax"/>
          <c:max val="100"/>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l-GR"/>
          </a:p>
        </c:txPr>
        <c:crossAx val="1052008720"/>
        <c:crosses val="max"/>
        <c:crossBetween val="between"/>
        <c:majorUnit val="50"/>
        <c:minorUnit val="4"/>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780E-46AB-8B38-C78863F93C9A}"/>
              </c:ext>
            </c:extLst>
          </c:dPt>
          <c:dPt>
            <c:idx val="2"/>
            <c:invertIfNegative val="0"/>
            <c:bubble3D val="0"/>
            <c:spPr>
              <a:solidFill>
                <a:schemeClr val="bg1">
                  <a:lumMod val="75000"/>
                </a:schemeClr>
              </a:solidFill>
              <a:ln>
                <a:noFill/>
              </a:ln>
              <a:effectLst/>
            </c:spPr>
            <c:extLst>
              <c:ext xmlns:c16="http://schemas.microsoft.com/office/drawing/2014/chart" uri="{C3380CC4-5D6E-409C-BE32-E72D297353CC}">
                <c16:uniqueId val="{00000002-780E-46AB-8B38-C78863F93C9A}"/>
              </c:ext>
            </c:extLst>
          </c:dPt>
          <c:dPt>
            <c:idx val="3"/>
            <c:invertIfNegative val="0"/>
            <c:bubble3D val="0"/>
            <c:spPr>
              <a:solidFill>
                <a:schemeClr val="bg1">
                  <a:lumMod val="75000"/>
                </a:schemeClr>
              </a:solidFill>
              <a:ln>
                <a:noFill/>
              </a:ln>
              <a:effectLst/>
            </c:spPr>
            <c:extLst>
              <c:ext xmlns:c16="http://schemas.microsoft.com/office/drawing/2014/chart" uri="{C3380CC4-5D6E-409C-BE32-E72D297353CC}">
                <c16:uniqueId val="{00000004-780E-46AB-8B38-C78863F93C9A}"/>
              </c:ext>
            </c:extLst>
          </c:dPt>
          <c:dPt>
            <c:idx val="4"/>
            <c:invertIfNegative val="0"/>
            <c:bubble3D val="0"/>
            <c:spPr>
              <a:solidFill>
                <a:schemeClr val="tx1"/>
              </a:solidFill>
              <a:ln>
                <a:noFill/>
              </a:ln>
              <a:effectLst/>
            </c:spPr>
            <c:extLst>
              <c:ext xmlns:c16="http://schemas.microsoft.com/office/drawing/2014/chart" uri="{C3380CC4-5D6E-409C-BE32-E72D297353CC}">
                <c16:uniqueId val="{00000006-780E-46AB-8B38-C78863F93C9A}"/>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Σίγουρα Συμφωνώ</c:v>
                </c:pt>
                <c:pt idx="1">
                  <c:v>Μάλλον Συμφωνώ</c:v>
                </c:pt>
                <c:pt idx="2">
                  <c:v>Μάλλον Διαφωνώ</c:v>
                </c:pt>
                <c:pt idx="3">
                  <c:v>Σίγουρα Διαφωνώ</c:v>
                </c:pt>
                <c:pt idx="4">
                  <c:v>ΔΞ/ΔΑ</c:v>
                </c:pt>
              </c:strCache>
            </c:strRef>
          </c:cat>
          <c:val>
            <c:numRef>
              <c:f>Sheet1!$B$2:$B$6</c:f>
              <c:numCache>
                <c:formatCode>General</c:formatCode>
                <c:ptCount val="5"/>
                <c:pt idx="0">
                  <c:v>12.1</c:v>
                </c:pt>
                <c:pt idx="1">
                  <c:v>21.4</c:v>
                </c:pt>
                <c:pt idx="2">
                  <c:v>25.5</c:v>
                </c:pt>
                <c:pt idx="3">
                  <c:v>25.9</c:v>
                </c:pt>
                <c:pt idx="4">
                  <c:v>15.1</c:v>
                </c:pt>
              </c:numCache>
            </c:numRef>
          </c:val>
          <c:extLst>
            <c:ext xmlns:c16="http://schemas.microsoft.com/office/drawing/2014/chart" uri="{C3380CC4-5D6E-409C-BE32-E72D297353CC}">
              <c16:uniqueId val="{00000008-780E-46AB-8B38-C78863F93C9A}"/>
            </c:ext>
          </c:extLst>
        </c:ser>
        <c:dLbls>
          <c:dLblPos val="outEnd"/>
          <c:showLegendKey val="0"/>
          <c:showVal val="1"/>
          <c:showCatName val="0"/>
          <c:showSerName val="0"/>
          <c:showPercent val="0"/>
          <c:showBubbleSize val="0"/>
        </c:dLbls>
        <c:gapWidth val="150"/>
        <c:axId val="1052008720"/>
        <c:axId val="1"/>
      </c:barChart>
      <c:catAx>
        <c:axId val="1052008720"/>
        <c:scaling>
          <c:orientation val="minMax"/>
        </c:scaling>
        <c:delete val="0"/>
        <c:axPos val="b"/>
        <c:numFmt formatCode="General" sourceLinked="1"/>
        <c:majorTickMark val="out"/>
        <c:minorTickMark val="none"/>
        <c:tickLblPos val="nextTo"/>
        <c:spPr>
          <a:noFill/>
          <a:ln>
            <a:noFill/>
          </a:ln>
          <a:effectLst/>
        </c:spPr>
        <c:txPr>
          <a:bodyPr rot="0" spcFirstLastPara="1" vertOverflow="ellipsis"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l-GR"/>
          </a:p>
        </c:txPr>
        <c:crossAx val="1"/>
        <c:crosses val="autoZero"/>
        <c:auto val="0"/>
        <c:lblAlgn val="ctr"/>
        <c:lblOffset val="100"/>
        <c:noMultiLvlLbl val="0"/>
      </c:catAx>
      <c:valAx>
        <c:axId val="1"/>
        <c:scaling>
          <c:orientation val="minMax"/>
          <c:max val="100"/>
        </c:scaling>
        <c:delete val="0"/>
        <c:axPos val="r"/>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1052008720"/>
        <c:crosses val="max"/>
        <c:crossBetween val="between"/>
        <c:majorUnit val="50"/>
        <c:minorUnit val="4"/>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54376437972485"/>
          <c:y val="2.7428571428571445E-2"/>
          <c:w val="0.76308787172928261"/>
          <c:h val="0.91759622047244072"/>
        </c:manualLayout>
      </c:layout>
      <c:barChart>
        <c:barDir val="bar"/>
        <c:grouping val="clustered"/>
        <c:varyColors val="0"/>
        <c:ser>
          <c:idx val="2"/>
          <c:order val="0"/>
          <c:tx>
            <c:strRef>
              <c:f>Sheet1!$B$1</c:f>
              <c:strCache>
                <c:ptCount val="1"/>
                <c:pt idx="0">
                  <c:v>2019</c:v>
                </c:pt>
              </c:strCache>
            </c:strRef>
          </c:tx>
          <c:spPr>
            <a:solidFill>
              <a:srgbClr val="0070C0"/>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F-E965-4540-BCC4-F1B7CF45178C}"/>
              </c:ext>
            </c:extLst>
          </c:dPt>
          <c:dPt>
            <c:idx val="1"/>
            <c:invertIfNegative val="0"/>
            <c:bubble3D val="0"/>
            <c:spPr>
              <a:solidFill>
                <a:srgbClr val="FF0000"/>
              </a:solidFill>
              <a:ln>
                <a:noFill/>
              </a:ln>
              <a:effectLst/>
              <a:sp3d/>
            </c:spPr>
            <c:extLst>
              <c:ext xmlns:c16="http://schemas.microsoft.com/office/drawing/2014/chart" uri="{C3380CC4-5D6E-409C-BE32-E72D297353CC}">
                <c16:uniqueId val="{00000000-E965-4540-BCC4-F1B7CF45178C}"/>
              </c:ext>
            </c:extLst>
          </c:dPt>
          <c:dPt>
            <c:idx val="2"/>
            <c:invertIfNegative val="0"/>
            <c:bubble3D val="0"/>
            <c:spPr>
              <a:solidFill>
                <a:srgbClr val="FF0000"/>
              </a:solidFill>
              <a:ln>
                <a:noFill/>
              </a:ln>
              <a:effectLst/>
              <a:sp3d/>
            </c:spPr>
            <c:extLst>
              <c:ext xmlns:c16="http://schemas.microsoft.com/office/drawing/2014/chart" uri="{C3380CC4-5D6E-409C-BE32-E72D297353CC}">
                <c16:uniqueId val="{00000010-E965-4540-BCC4-F1B7CF45178C}"/>
              </c:ext>
            </c:extLst>
          </c:dPt>
          <c:dPt>
            <c:idx val="3"/>
            <c:invertIfNegative val="0"/>
            <c:bubble3D val="0"/>
            <c:spPr>
              <a:solidFill>
                <a:srgbClr val="00B0F0"/>
              </a:solidFill>
              <a:ln>
                <a:noFill/>
              </a:ln>
              <a:effectLst/>
              <a:sp3d/>
            </c:spPr>
            <c:extLst>
              <c:ext xmlns:c16="http://schemas.microsoft.com/office/drawing/2014/chart" uri="{C3380CC4-5D6E-409C-BE32-E72D297353CC}">
                <c16:uniqueId val="{00000002-E965-4540-BCC4-F1B7CF45178C}"/>
              </c:ext>
            </c:extLst>
          </c:dPt>
          <c:dPt>
            <c:idx val="4"/>
            <c:invertIfNegative val="0"/>
            <c:bubble3D val="0"/>
            <c:spPr>
              <a:solidFill>
                <a:srgbClr val="00B0F0"/>
              </a:solidFill>
              <a:ln>
                <a:noFill/>
              </a:ln>
              <a:effectLst/>
              <a:sp3d/>
            </c:spPr>
            <c:extLst>
              <c:ext xmlns:c16="http://schemas.microsoft.com/office/drawing/2014/chart" uri="{C3380CC4-5D6E-409C-BE32-E72D297353CC}">
                <c16:uniqueId val="{00000004-E965-4540-BCC4-F1B7CF45178C}"/>
              </c:ext>
            </c:extLst>
          </c:dPt>
          <c:dPt>
            <c:idx val="5"/>
            <c:invertIfNegative val="0"/>
            <c:bubble3D val="0"/>
            <c:spPr>
              <a:solidFill>
                <a:srgbClr val="00B0F0"/>
              </a:solidFill>
              <a:ln>
                <a:noFill/>
              </a:ln>
              <a:effectLst/>
              <a:sp3d/>
            </c:spPr>
            <c:extLst>
              <c:ext xmlns:c16="http://schemas.microsoft.com/office/drawing/2014/chart" uri="{C3380CC4-5D6E-409C-BE32-E72D297353CC}">
                <c16:uniqueId val="{00000006-E965-4540-BCC4-F1B7CF45178C}"/>
              </c:ext>
            </c:extLst>
          </c:dPt>
          <c:dPt>
            <c:idx val="6"/>
            <c:invertIfNegative val="0"/>
            <c:bubble3D val="0"/>
            <c:spPr>
              <a:solidFill>
                <a:schemeClr val="tx1"/>
              </a:solidFill>
              <a:ln>
                <a:noFill/>
              </a:ln>
              <a:effectLst/>
              <a:sp3d/>
            </c:spPr>
            <c:extLst>
              <c:ext xmlns:c16="http://schemas.microsoft.com/office/drawing/2014/chart" uri="{C3380CC4-5D6E-409C-BE32-E72D297353CC}">
                <c16:uniqueId val="{00000008-E965-4540-BCC4-F1B7CF45178C}"/>
              </c:ext>
            </c:extLst>
          </c:dPt>
          <c:dLbls>
            <c:dLbl>
              <c:idx val="0"/>
              <c:layout>
                <c:manualLayout>
                  <c:x val="1.74228675136116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965-4540-BCC4-F1B7CF45178C}"/>
                </c:ext>
              </c:extLst>
            </c:dLbl>
            <c:dLbl>
              <c:idx val="1"/>
              <c:layout>
                <c:manualLayout>
                  <c:x val="1.1615245009074408E-2"/>
                  <c:y val="6.85714285714285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65-4540-BCC4-F1B7CF45178C}"/>
                </c:ext>
              </c:extLst>
            </c:dLbl>
            <c:dLbl>
              <c:idx val="2"/>
              <c:layout>
                <c:manualLayout>
                  <c:x val="5.8076225045372073E-3"/>
                  <c:y val="2.28571428571428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965-4540-BCC4-F1B7CF45178C}"/>
                </c:ext>
              </c:extLst>
            </c:dLbl>
            <c:dLbl>
              <c:idx val="3"/>
              <c:layout>
                <c:manualLayout>
                  <c:x val="1.306715063520872E-2"/>
                  <c:y val="8.380855564593750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965-4540-BCC4-F1B7CF45178C}"/>
                </c:ext>
              </c:extLst>
            </c:dLbl>
            <c:dLbl>
              <c:idx val="4"/>
              <c:layout>
                <c:manualLayout>
                  <c:x val="1.30671506352087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965-4540-BCC4-F1B7CF45178C}"/>
                </c:ext>
              </c:extLst>
            </c:dLbl>
            <c:dLbl>
              <c:idx val="5"/>
              <c:layout>
                <c:manualLayout>
                  <c:x val="1.0163339382940059E-2"/>
                  <c:y val="-8.380855564593750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965-4540-BCC4-F1B7CF45178C}"/>
                </c:ext>
              </c:extLst>
            </c:dLbl>
            <c:dLbl>
              <c:idx val="6"/>
              <c:layout>
                <c:manualLayout>
                  <c:x val="1.451905626134301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965-4540-BCC4-F1B7CF45178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Παραίτηση / Απογοήτευση</c:v>
                </c:pt>
                <c:pt idx="1">
                  <c:v>Οργή</c:v>
                </c:pt>
                <c:pt idx="2">
                  <c:v>Φόβος</c:v>
                </c:pt>
                <c:pt idx="3">
                  <c:v>Ελπίδα</c:v>
                </c:pt>
                <c:pt idx="4">
                  <c:v>Περηφάνια</c:v>
                </c:pt>
                <c:pt idx="5">
                  <c:v>Σιγουριά</c:v>
                </c:pt>
                <c:pt idx="6">
                  <c:v>ΔΞ/ΔΑ</c:v>
                </c:pt>
              </c:strCache>
            </c:strRef>
          </c:cat>
          <c:val>
            <c:numRef>
              <c:f>Sheet1!$B$2:$B$8</c:f>
              <c:numCache>
                <c:formatCode>General</c:formatCode>
                <c:ptCount val="7"/>
                <c:pt idx="0">
                  <c:v>37.799999999999997</c:v>
                </c:pt>
                <c:pt idx="1">
                  <c:v>37.4</c:v>
                </c:pt>
                <c:pt idx="2">
                  <c:v>36.6</c:v>
                </c:pt>
                <c:pt idx="3">
                  <c:v>29.8</c:v>
                </c:pt>
                <c:pt idx="4">
                  <c:v>10.3</c:v>
                </c:pt>
                <c:pt idx="5">
                  <c:v>8.3000000000000007</c:v>
                </c:pt>
                <c:pt idx="6">
                  <c:v>5.0999999999999996</c:v>
                </c:pt>
              </c:numCache>
            </c:numRef>
          </c:val>
          <c:extLst>
            <c:ext xmlns:c16="http://schemas.microsoft.com/office/drawing/2014/chart" uri="{C3380CC4-5D6E-409C-BE32-E72D297353CC}">
              <c16:uniqueId val="{00000011-E965-4540-BCC4-F1B7CF45178C}"/>
            </c:ext>
          </c:extLst>
        </c:ser>
        <c:dLbls>
          <c:showLegendKey val="0"/>
          <c:showVal val="0"/>
          <c:showCatName val="0"/>
          <c:showSerName val="0"/>
          <c:showPercent val="0"/>
          <c:showBubbleSize val="0"/>
        </c:dLbls>
        <c:gapWidth val="80"/>
        <c:axId val="444727360"/>
        <c:axId val="444725792"/>
      </c:barChart>
      <c:catAx>
        <c:axId val="444727360"/>
        <c:scaling>
          <c:orientation val="maxMin"/>
        </c:scaling>
        <c:delete val="0"/>
        <c:axPos val="l"/>
        <c:numFmt formatCode="General" sourceLinked="1"/>
        <c:majorTickMark val="none"/>
        <c:minorTickMark val="none"/>
        <c:tickLblPos val="low"/>
        <c:spPr>
          <a:noFill/>
          <a:ln>
            <a:noFill/>
          </a:ln>
          <a:effectLst/>
        </c:spPr>
        <c:txPr>
          <a:bodyPr rot="0" spcFirstLastPara="1" vertOverflow="ellipsis"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crossAx val="444725792"/>
        <c:crosses val="autoZero"/>
        <c:auto val="0"/>
        <c:lblAlgn val="ctr"/>
        <c:lblOffset val="100"/>
        <c:noMultiLvlLbl val="0"/>
      </c:catAx>
      <c:valAx>
        <c:axId val="444725792"/>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crossAx val="444727360"/>
        <c:crosses val="max"/>
        <c:crossBetween val="between"/>
        <c:majorUnit val="50"/>
        <c:minorUnit val="4"/>
      </c:valAx>
      <c:spPr>
        <a:noFill/>
        <a:ln w="25400">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D313-4FAE-96DA-057A6C54AC84}"/>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Η αύξηση των τιμών, η ακρίβεια</c:v>
                </c:pt>
              </c:strCache>
            </c:strRef>
          </c:cat>
          <c:val>
            <c:numRef>
              <c:f>Sheet1!$B$2</c:f>
              <c:numCache>
                <c:formatCode>General</c:formatCode>
                <c:ptCount val="1"/>
                <c:pt idx="0">
                  <c:v>47.7</c:v>
                </c:pt>
              </c:numCache>
            </c:numRef>
          </c:val>
          <c:extLst>
            <c:ext xmlns:c16="http://schemas.microsoft.com/office/drawing/2014/chart" uri="{C3380CC4-5D6E-409C-BE32-E72D297353CC}">
              <c16:uniqueId val="{00000004-D313-4FAE-96DA-057A6C54AC84}"/>
            </c:ext>
          </c:extLst>
        </c:ser>
        <c:dLbls>
          <c:dLblPos val="outEnd"/>
          <c:showLegendKey val="0"/>
          <c:showVal val="1"/>
          <c:showCatName val="0"/>
          <c:showSerName val="0"/>
          <c:showPercent val="0"/>
          <c:showBubbleSize val="0"/>
        </c:dLbls>
        <c:gapWidth val="150"/>
        <c:axId val="1052008720"/>
        <c:axId val="1"/>
      </c:barChart>
      <c:catAx>
        <c:axId val="1052008720"/>
        <c:scaling>
          <c:orientation val="minMax"/>
        </c:scaling>
        <c:delete val="0"/>
        <c:axPos val="b"/>
        <c:numFmt formatCode="General" sourceLinked="1"/>
        <c:majorTickMark val="out"/>
        <c:minorTickMark val="none"/>
        <c:tickLblPos val="nextTo"/>
        <c:spPr>
          <a:noFill/>
          <a:ln>
            <a:noFill/>
          </a:ln>
          <a:effectLst/>
        </c:spPr>
        <c:txPr>
          <a:bodyPr rot="0" spcFirstLastPara="1" vertOverflow="ellipsis"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l-GR"/>
          </a:p>
        </c:txPr>
        <c:crossAx val="1"/>
        <c:crosses val="autoZero"/>
        <c:auto val="0"/>
        <c:lblAlgn val="ctr"/>
        <c:lblOffset val="100"/>
        <c:noMultiLvlLbl val="0"/>
      </c:catAx>
      <c:valAx>
        <c:axId val="1"/>
        <c:scaling>
          <c:orientation val="minMax"/>
          <c:max val="80"/>
          <c:min val="0"/>
        </c:scaling>
        <c:delete val="0"/>
        <c:axPos val="r"/>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1052008720"/>
        <c:crosses val="max"/>
        <c:crossBetween val="between"/>
        <c:majorUnit val="10"/>
        <c:minorUnit val="4"/>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2559833182907493E-3"/>
          <c:w val="1"/>
          <c:h val="0.75449101796407381"/>
        </c:manualLayout>
      </c:layout>
      <c:barChart>
        <c:barDir val="col"/>
        <c:grouping val="stacked"/>
        <c:varyColors val="0"/>
        <c:ser>
          <c:idx val="1"/>
          <c:order val="0"/>
          <c:tx>
            <c:strRef>
              <c:f>Sheet1!$B$1</c:f>
              <c:strCache>
                <c:ptCount val="1"/>
                <c:pt idx="0">
                  <c:v>ΔΕΚΕΜΒΡΙΟΣ 2021</c:v>
                </c:pt>
              </c:strCache>
            </c:strRef>
          </c:tx>
          <c:spPr>
            <a:solidFill>
              <a:srgbClr val="FFC000"/>
            </a:solidFill>
            <a:ln>
              <a:noFill/>
            </a:ln>
            <a:effectLst>
              <a:outerShdw blurRad="76200" dir="18900000" sy="23000" kx="-1200000" algn="bl" rotWithShape="0">
                <a:prstClr val="black">
                  <a:alpha val="20000"/>
                </a:prstClr>
              </a:outerShdw>
            </a:effectLst>
          </c:spPr>
          <c:invertIfNegative val="0"/>
          <c:dLbls>
            <c:dLbl>
              <c:idx val="3"/>
              <c:layout>
                <c:manualLayout>
                  <c:x val="-6.3675622673635777E-3"/>
                  <c:y val="-3.434689240919983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3C5-4D33-B879-A442F610BE73}"/>
                </c:ext>
              </c:extLst>
            </c:dLbl>
            <c:dLbl>
              <c:idx val="4"/>
              <c:layout>
                <c:manualLayout>
                  <c:x val="3.1837811336817888E-3"/>
                  <c:y val="-8.519871774921415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3C5-4D33-B879-A442F610BE73}"/>
                </c:ext>
              </c:extLst>
            </c:dLbl>
            <c:dLbl>
              <c:idx val="5"/>
              <c:layout>
                <c:manualLayout>
                  <c:x val="0"/>
                  <c:y val="-1.171852727895190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3C5-4D33-B879-A442F610BE7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0000"/>
                    </a:solidFill>
                    <a:latin typeface="Calibri" panose="020F0502020204030204" pitchFamily="34" charset="0"/>
                    <a:ea typeface="+mn-ea"/>
                    <a:cs typeface="Calibri" panose="020F0502020204030204" pitchFamily="34" charset="0"/>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ΝΕΑ ΔΗΜΟΚΡΑΤΙΑ</c:v>
                </c:pt>
                <c:pt idx="1">
                  <c:v>ΣΥΡΙΖΑ - ΠΡΟΟΔΕΥΤΙΚΗ ΣΥΜΜΑΧΙΑ</c:v>
                </c:pt>
                <c:pt idx="2">
                  <c:v>ΠΑΣΟΚ - KINAΛ</c:v>
                </c:pt>
                <c:pt idx="3">
                  <c:v>ΚΚΕ</c:v>
                </c:pt>
                <c:pt idx="4">
                  <c:v>ΕΛΛΗΝΙΚΗ ΛΥΣΗ (Κυριάκος Βελόπουλος)</c:v>
                </c:pt>
                <c:pt idx="5">
                  <c:v>ΜΕΡΑ 25</c:v>
                </c:pt>
                <c:pt idx="6">
                  <c:v>ΕΛΛΗΝΕΣ ΕΘΝΙΚΟ ΚΟΜΜΑ (Ηλίας Κασιδιάρης)</c:v>
                </c:pt>
                <c:pt idx="7">
                  <c:v>ΑΛΛΟ ΚΟΜΜΑ</c:v>
                </c:pt>
              </c:strCache>
            </c:strRef>
          </c:cat>
          <c:val>
            <c:numRef>
              <c:f>Sheet1!$B$2:$B$9</c:f>
              <c:numCache>
                <c:formatCode>General</c:formatCode>
                <c:ptCount val="8"/>
                <c:pt idx="0">
                  <c:v>31.6</c:v>
                </c:pt>
                <c:pt idx="1">
                  <c:v>24</c:v>
                </c:pt>
                <c:pt idx="2">
                  <c:v>12.4</c:v>
                </c:pt>
                <c:pt idx="3">
                  <c:v>4.5999999999999996</c:v>
                </c:pt>
                <c:pt idx="4">
                  <c:v>4</c:v>
                </c:pt>
                <c:pt idx="5">
                  <c:v>3.6</c:v>
                </c:pt>
                <c:pt idx="6">
                  <c:v>1.5</c:v>
                </c:pt>
                <c:pt idx="7">
                  <c:v>4</c:v>
                </c:pt>
              </c:numCache>
            </c:numRef>
          </c:val>
          <c:extLst>
            <c:ext xmlns:c16="http://schemas.microsoft.com/office/drawing/2014/chart" uri="{C3380CC4-5D6E-409C-BE32-E72D297353CC}">
              <c16:uniqueId val="{00000000-8D34-4929-862C-D7531A8C2F2A}"/>
            </c:ext>
          </c:extLst>
        </c:ser>
        <c:ser>
          <c:idx val="0"/>
          <c:order val="1"/>
          <c:tx>
            <c:strRef>
              <c:f>Sheet1!$C$1</c:f>
              <c:strCache>
                <c:ptCount val="1"/>
              </c:strCache>
            </c:strRef>
          </c:tx>
          <c:spPr>
            <a:solidFill>
              <a:schemeClr val="accent4">
                <a:lumMod val="40000"/>
                <a:lumOff val="60000"/>
              </a:schemeClr>
            </a:solidFill>
          </c:spPr>
          <c:invertIfNegative val="0"/>
          <c:dLbls>
            <c:delete val="1"/>
          </c:dLbls>
          <c:cat>
            <c:strRef>
              <c:f>Sheet1!$A$2:$A$9</c:f>
              <c:strCache>
                <c:ptCount val="8"/>
                <c:pt idx="0">
                  <c:v>ΝΕΑ ΔΗΜΟΚΡΑΤΙΑ</c:v>
                </c:pt>
                <c:pt idx="1">
                  <c:v>ΣΥΡΙΖΑ - ΠΡΟΟΔΕΥΤΙΚΗ ΣΥΜΜΑΧΙΑ</c:v>
                </c:pt>
                <c:pt idx="2">
                  <c:v>ΠΑΣΟΚ - KINAΛ</c:v>
                </c:pt>
                <c:pt idx="3">
                  <c:v>ΚΚΕ</c:v>
                </c:pt>
                <c:pt idx="4">
                  <c:v>ΕΛΛΗΝΙΚΗ ΛΥΣΗ (Κυριάκος Βελόπουλος)</c:v>
                </c:pt>
                <c:pt idx="5">
                  <c:v>ΜΕΡΑ 25</c:v>
                </c:pt>
                <c:pt idx="6">
                  <c:v>ΕΛΛΗΝΕΣ ΕΘΝΙΚΟ ΚΟΜΜΑ (Ηλίας Κασιδιάρης)</c:v>
                </c:pt>
                <c:pt idx="7">
                  <c:v>ΑΛΛΟ ΚΟΜΜΑ</c:v>
                </c:pt>
              </c:strCache>
            </c:strRef>
          </c:cat>
          <c:val>
            <c:numRef>
              <c:f>Sheet1!$C$2:$C$9</c:f>
              <c:numCache>
                <c:formatCode>General</c:formatCode>
                <c:ptCount val="8"/>
                <c:pt idx="0">
                  <c:v>5.7999999999999972</c:v>
                </c:pt>
                <c:pt idx="1">
                  <c:v>5.3999999999999986</c:v>
                </c:pt>
                <c:pt idx="2">
                  <c:v>4.4000000000000004</c:v>
                </c:pt>
                <c:pt idx="3">
                  <c:v>3</c:v>
                </c:pt>
                <c:pt idx="4">
                  <c:v>2.8</c:v>
                </c:pt>
                <c:pt idx="5">
                  <c:v>2.6</c:v>
                </c:pt>
                <c:pt idx="6">
                  <c:v>1.7999999999999998</c:v>
                </c:pt>
                <c:pt idx="7">
                  <c:v>2.8</c:v>
                </c:pt>
              </c:numCache>
            </c:numRef>
          </c:val>
          <c:extLst>
            <c:ext xmlns:c16="http://schemas.microsoft.com/office/drawing/2014/chart" uri="{C3380CC4-5D6E-409C-BE32-E72D297353CC}">
              <c16:uniqueId val="{00000003-83C5-4D33-B879-A442F610BE73}"/>
            </c:ext>
          </c:extLst>
        </c:ser>
        <c:ser>
          <c:idx val="2"/>
          <c:order val="2"/>
          <c:tx>
            <c:strRef>
              <c:f>Sheet1!$D$1</c:f>
              <c:strCache>
                <c:ptCount val="1"/>
                <c:pt idx="0">
                  <c:v>ΣΥΝΟΛΟ</c:v>
                </c:pt>
              </c:strCache>
            </c:strRef>
          </c:tx>
          <c:spPr>
            <a:noFill/>
          </c:spPr>
          <c:invertIfNegative val="0"/>
          <c:dLbls>
            <c:spPr>
              <a:noFill/>
              <a:ln>
                <a:noFill/>
              </a:ln>
              <a:effectLst/>
            </c:spPr>
            <c:txPr>
              <a:bodyPr wrap="square" lIns="38100" tIns="19050" rIns="38100" bIns="19050" anchor="ctr">
                <a:spAutoFit/>
              </a:bodyPr>
              <a:lstStyle/>
              <a:p>
                <a:pPr>
                  <a:defRPr sz="1600" b="1">
                    <a:solidFill>
                      <a:srgbClr val="0070C0"/>
                    </a:solidFill>
                    <a:latin typeface="Calibri" panose="020F0502020204030204" pitchFamily="34" charset="0"/>
                    <a:cs typeface="Calibri" panose="020F0502020204030204" pitchFamily="34" charset="0"/>
                  </a:defRPr>
                </a:pPr>
                <a:endParaRPr lang="el-G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ΝΕΑ ΔΗΜΟΚΡΑΤΙΑ</c:v>
                </c:pt>
                <c:pt idx="1">
                  <c:v>ΣΥΡΙΖΑ - ΠΡΟΟΔΕΥΤΙΚΗ ΣΥΜΜΑΧΙΑ</c:v>
                </c:pt>
                <c:pt idx="2">
                  <c:v>ΠΑΣΟΚ - KINAΛ</c:v>
                </c:pt>
                <c:pt idx="3">
                  <c:v>ΚΚΕ</c:v>
                </c:pt>
                <c:pt idx="4">
                  <c:v>ΕΛΛΗΝΙΚΗ ΛΥΣΗ (Κυριάκος Βελόπουλος)</c:v>
                </c:pt>
                <c:pt idx="5">
                  <c:v>ΜΕΡΑ 25</c:v>
                </c:pt>
                <c:pt idx="6">
                  <c:v>ΕΛΛΗΝΕΣ ΕΘΝΙΚΟ ΚΟΜΜΑ (Ηλίας Κασιδιάρης)</c:v>
                </c:pt>
                <c:pt idx="7">
                  <c:v>ΑΛΛΟ ΚΟΜΜΑ</c:v>
                </c:pt>
              </c:strCache>
            </c:strRef>
          </c:cat>
          <c:val>
            <c:numRef>
              <c:f>Sheet1!$D$2:$D$9</c:f>
              <c:numCache>
                <c:formatCode>General</c:formatCode>
                <c:ptCount val="8"/>
                <c:pt idx="0">
                  <c:v>37.4</c:v>
                </c:pt>
                <c:pt idx="1">
                  <c:v>29.4</c:v>
                </c:pt>
                <c:pt idx="2">
                  <c:v>16.8</c:v>
                </c:pt>
                <c:pt idx="3">
                  <c:v>7.6</c:v>
                </c:pt>
                <c:pt idx="4">
                  <c:v>6.8</c:v>
                </c:pt>
                <c:pt idx="5">
                  <c:v>6.2</c:v>
                </c:pt>
                <c:pt idx="6">
                  <c:v>3.3</c:v>
                </c:pt>
                <c:pt idx="7">
                  <c:v>6.8</c:v>
                </c:pt>
              </c:numCache>
            </c:numRef>
          </c:val>
          <c:extLst>
            <c:ext xmlns:c16="http://schemas.microsoft.com/office/drawing/2014/chart" uri="{C3380CC4-5D6E-409C-BE32-E72D297353CC}">
              <c16:uniqueId val="{00000004-83C5-4D33-B879-A442F610BE73}"/>
            </c:ext>
          </c:extLst>
        </c:ser>
        <c:dLbls>
          <c:showLegendKey val="0"/>
          <c:showVal val="1"/>
          <c:showCatName val="0"/>
          <c:showSerName val="0"/>
          <c:showPercent val="0"/>
          <c:showBubbleSize val="0"/>
        </c:dLbls>
        <c:gapWidth val="41"/>
        <c:overlap val="100"/>
        <c:axId val="-1151144960"/>
        <c:axId val="-1151152032"/>
      </c:barChart>
      <c:catAx>
        <c:axId val="-1151144960"/>
        <c:scaling>
          <c:orientation val="minMax"/>
        </c:scaling>
        <c:delete val="1"/>
        <c:axPos val="b"/>
        <c:numFmt formatCode="General" sourceLinked="1"/>
        <c:majorTickMark val="out"/>
        <c:minorTickMark val="none"/>
        <c:tickLblPos val="nextTo"/>
        <c:crossAx val="-1151152032"/>
        <c:crosses val="autoZero"/>
        <c:auto val="1"/>
        <c:lblAlgn val="ctr"/>
        <c:lblOffset val="100"/>
        <c:noMultiLvlLbl val="0"/>
      </c:catAx>
      <c:valAx>
        <c:axId val="-1151152032"/>
        <c:scaling>
          <c:orientation val="minMax"/>
          <c:max val="50"/>
          <c:min val="0"/>
        </c:scaling>
        <c:delete val="1"/>
        <c:axPos val="l"/>
        <c:numFmt formatCode="General" sourceLinked="1"/>
        <c:majorTickMark val="out"/>
        <c:minorTickMark val="none"/>
        <c:tickLblPos val="nextTo"/>
        <c:crossAx val="-1151144960"/>
        <c:crosses val="autoZero"/>
        <c:crossBetween val="between"/>
        <c:majorUnit val="10"/>
        <c:minorUnit val="10"/>
      </c:valAx>
      <c:spPr>
        <a:noFill/>
        <a:ln w="25400">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pPr>
      <a:endParaRPr lang="el-GR"/>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F6C3-4B07-AAB9-C88FA0E9A817}"/>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Η αύξηση των τιμών, η ακρίβεια</c:v>
                </c:pt>
              </c:strCache>
            </c:strRef>
          </c:cat>
          <c:val>
            <c:numRef>
              <c:f>Sheet1!$B$2</c:f>
              <c:numCache>
                <c:formatCode>General</c:formatCode>
                <c:ptCount val="1"/>
                <c:pt idx="0">
                  <c:v>59.6</c:v>
                </c:pt>
              </c:numCache>
            </c:numRef>
          </c:val>
          <c:extLst>
            <c:ext xmlns:c16="http://schemas.microsoft.com/office/drawing/2014/chart" uri="{C3380CC4-5D6E-409C-BE32-E72D297353CC}">
              <c16:uniqueId val="{00000001-F6C3-4B07-AAB9-C88FA0E9A817}"/>
            </c:ext>
          </c:extLst>
        </c:ser>
        <c:dLbls>
          <c:dLblPos val="outEnd"/>
          <c:showLegendKey val="0"/>
          <c:showVal val="1"/>
          <c:showCatName val="0"/>
          <c:showSerName val="0"/>
          <c:showPercent val="0"/>
          <c:showBubbleSize val="0"/>
        </c:dLbls>
        <c:gapWidth val="150"/>
        <c:axId val="1052008720"/>
        <c:axId val="1"/>
      </c:barChart>
      <c:catAx>
        <c:axId val="1052008720"/>
        <c:scaling>
          <c:orientation val="minMax"/>
        </c:scaling>
        <c:delete val="0"/>
        <c:axPos val="b"/>
        <c:numFmt formatCode="General" sourceLinked="1"/>
        <c:majorTickMark val="out"/>
        <c:minorTickMark val="none"/>
        <c:tickLblPos val="nextTo"/>
        <c:spPr>
          <a:noFill/>
          <a:ln>
            <a:noFill/>
          </a:ln>
          <a:effectLst/>
        </c:spPr>
        <c:txPr>
          <a:bodyPr rot="0" spcFirstLastPara="1" vertOverflow="ellipsis"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l-GR"/>
          </a:p>
        </c:txPr>
        <c:crossAx val="1"/>
        <c:crosses val="autoZero"/>
        <c:auto val="0"/>
        <c:lblAlgn val="ctr"/>
        <c:lblOffset val="100"/>
        <c:noMultiLvlLbl val="0"/>
      </c:catAx>
      <c:valAx>
        <c:axId val="1"/>
        <c:scaling>
          <c:orientation val="minMax"/>
          <c:max val="80"/>
          <c:min val="0"/>
        </c:scaling>
        <c:delete val="0"/>
        <c:axPos val="r"/>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1052008720"/>
        <c:crosses val="max"/>
        <c:crossBetween val="between"/>
        <c:majorUnit val="10"/>
        <c:minorUnit val="4"/>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9AC2-43C4-8F72-38D562981DE5}"/>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Η αύξηση των τιμών, η ακρίβεια</c:v>
                </c:pt>
              </c:strCache>
            </c:strRef>
          </c:cat>
          <c:val>
            <c:numRef>
              <c:f>Sheet1!$B$2</c:f>
              <c:numCache>
                <c:formatCode>General</c:formatCode>
                <c:ptCount val="1"/>
                <c:pt idx="0">
                  <c:v>65.8</c:v>
                </c:pt>
              </c:numCache>
            </c:numRef>
          </c:val>
          <c:extLst>
            <c:ext xmlns:c16="http://schemas.microsoft.com/office/drawing/2014/chart" uri="{C3380CC4-5D6E-409C-BE32-E72D297353CC}">
              <c16:uniqueId val="{00000001-9AC2-43C4-8F72-38D562981DE5}"/>
            </c:ext>
          </c:extLst>
        </c:ser>
        <c:dLbls>
          <c:dLblPos val="outEnd"/>
          <c:showLegendKey val="0"/>
          <c:showVal val="1"/>
          <c:showCatName val="0"/>
          <c:showSerName val="0"/>
          <c:showPercent val="0"/>
          <c:showBubbleSize val="0"/>
        </c:dLbls>
        <c:gapWidth val="150"/>
        <c:axId val="1052008720"/>
        <c:axId val="1"/>
      </c:barChart>
      <c:catAx>
        <c:axId val="1052008720"/>
        <c:scaling>
          <c:orientation val="minMax"/>
        </c:scaling>
        <c:delete val="0"/>
        <c:axPos val="b"/>
        <c:numFmt formatCode="General" sourceLinked="1"/>
        <c:majorTickMark val="out"/>
        <c:minorTickMark val="none"/>
        <c:tickLblPos val="nextTo"/>
        <c:spPr>
          <a:noFill/>
          <a:ln>
            <a:noFill/>
          </a:ln>
          <a:effectLst/>
        </c:spPr>
        <c:txPr>
          <a:bodyPr rot="0" spcFirstLastPara="1" vertOverflow="ellipsis"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l-GR"/>
          </a:p>
        </c:txPr>
        <c:crossAx val="1"/>
        <c:crosses val="autoZero"/>
        <c:auto val="0"/>
        <c:lblAlgn val="ctr"/>
        <c:lblOffset val="100"/>
        <c:noMultiLvlLbl val="0"/>
      </c:catAx>
      <c:valAx>
        <c:axId val="1"/>
        <c:scaling>
          <c:orientation val="minMax"/>
          <c:max val="80"/>
          <c:min val="0"/>
        </c:scaling>
        <c:delete val="0"/>
        <c:axPos val="r"/>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1052008720"/>
        <c:crosses val="max"/>
        <c:crossBetween val="between"/>
        <c:majorUnit val="10"/>
        <c:minorUnit val="4"/>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075126879341052"/>
          <c:y val="4.9278304277394824E-2"/>
          <c:w val="0.42479950096099522"/>
          <c:h val="0.87346333661417319"/>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1-4585-42CE-B4CE-0037C9224C4A}"/>
              </c:ext>
            </c:extLst>
          </c:dPt>
          <c:dPt>
            <c:idx val="1"/>
            <c:invertIfNegative val="0"/>
            <c:bubble3D val="0"/>
            <c:extLst>
              <c:ext xmlns:c16="http://schemas.microsoft.com/office/drawing/2014/chart" uri="{C3380CC4-5D6E-409C-BE32-E72D297353CC}">
                <c16:uniqueId val="{00000003-4585-42CE-B4CE-0037C9224C4A}"/>
              </c:ext>
            </c:extLst>
          </c:dPt>
          <c:dPt>
            <c:idx val="2"/>
            <c:invertIfNegative val="0"/>
            <c:bubble3D val="0"/>
            <c:extLst>
              <c:ext xmlns:c16="http://schemas.microsoft.com/office/drawing/2014/chart" uri="{C3380CC4-5D6E-409C-BE32-E72D297353CC}">
                <c16:uniqueId val="{00000005-4585-42CE-B4CE-0037C9224C4A}"/>
              </c:ext>
            </c:extLst>
          </c:dPt>
          <c:dPt>
            <c:idx val="3"/>
            <c:invertIfNegative val="0"/>
            <c:bubble3D val="0"/>
            <c:extLst>
              <c:ext xmlns:c16="http://schemas.microsoft.com/office/drawing/2014/chart" uri="{C3380CC4-5D6E-409C-BE32-E72D297353CC}">
                <c16:uniqueId val="{00000007-4585-42CE-B4CE-0037C9224C4A}"/>
              </c:ext>
            </c:extLst>
          </c:dPt>
          <c:dPt>
            <c:idx val="4"/>
            <c:invertIfNegative val="0"/>
            <c:bubble3D val="0"/>
            <c:extLst>
              <c:ext xmlns:c16="http://schemas.microsoft.com/office/drawing/2014/chart" uri="{C3380CC4-5D6E-409C-BE32-E72D297353CC}">
                <c16:uniqueId val="{00000009-4585-42CE-B4CE-0037C9224C4A}"/>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Η αύξηση των τιμών, η ακρίβεια</c:v>
                </c:pt>
                <c:pt idx="1">
                  <c:v>Ο πόλεμος στην Ουκρανία και οι επιπτώσεις στην χώρα μας</c:v>
                </c:pt>
                <c:pt idx="2">
                  <c:v>Η ανεργία</c:v>
                </c:pt>
                <c:pt idx="3">
                  <c:v>Η πορεία των Ελληνοτουρκικών σχέσεων</c:v>
                </c:pt>
                <c:pt idx="4">
                  <c:v>Η εξέλιξη της Πανδημίας COVID-19</c:v>
                </c:pt>
                <c:pt idx="5">
                  <c:v>ΔΞ/ΔΑ</c:v>
                </c:pt>
              </c:strCache>
            </c:strRef>
          </c:cat>
          <c:val>
            <c:numRef>
              <c:f>Sheet1!$B$2:$B$7</c:f>
              <c:numCache>
                <c:formatCode>General</c:formatCode>
                <c:ptCount val="6"/>
                <c:pt idx="0">
                  <c:v>47.7</c:v>
                </c:pt>
                <c:pt idx="1">
                  <c:v>30.5</c:v>
                </c:pt>
                <c:pt idx="2">
                  <c:v>8.1</c:v>
                </c:pt>
                <c:pt idx="3">
                  <c:v>6.9</c:v>
                </c:pt>
                <c:pt idx="4">
                  <c:v>5</c:v>
                </c:pt>
                <c:pt idx="5">
                  <c:v>1.9</c:v>
                </c:pt>
              </c:numCache>
            </c:numRef>
          </c:val>
          <c:extLst>
            <c:ext xmlns:c16="http://schemas.microsoft.com/office/drawing/2014/chart" uri="{C3380CC4-5D6E-409C-BE32-E72D297353CC}">
              <c16:uniqueId val="{0000000A-4585-42CE-B4CE-0037C9224C4A}"/>
            </c:ext>
          </c:extLst>
        </c:ser>
        <c:dLbls>
          <c:showLegendKey val="0"/>
          <c:showVal val="0"/>
          <c:showCatName val="0"/>
          <c:showSerName val="0"/>
          <c:showPercent val="0"/>
          <c:showBubbleSize val="0"/>
        </c:dLbls>
        <c:gapWidth val="65"/>
        <c:axId val="711218496"/>
        <c:axId val="711219040"/>
      </c:barChart>
      <c:catAx>
        <c:axId val="711218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Tahoma" panose="020B0604030504040204" pitchFamily="34" charset="0"/>
                <a:cs typeface="Tahoma" panose="020B0604030504040204" pitchFamily="34" charset="0"/>
              </a:defRPr>
            </a:pPr>
            <a:endParaRPr lang="el-GR"/>
          </a:p>
        </c:txPr>
        <c:crossAx val="711219040"/>
        <c:crosses val="autoZero"/>
        <c:auto val="1"/>
        <c:lblAlgn val="ctr"/>
        <c:lblOffset val="100"/>
        <c:noMultiLvlLbl val="0"/>
      </c:catAx>
      <c:valAx>
        <c:axId val="711219040"/>
        <c:scaling>
          <c:orientation val="minMax"/>
          <c:max val="80"/>
        </c:scaling>
        <c:delete val="1"/>
        <c:axPos val="t"/>
        <c:numFmt formatCode="General" sourceLinked="1"/>
        <c:majorTickMark val="none"/>
        <c:minorTickMark val="none"/>
        <c:tickLblPos val="nextTo"/>
        <c:crossAx val="71121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075115685155962"/>
          <c:y val="6.1618139051865396E-2"/>
          <c:w val="0.42479950096099522"/>
          <c:h val="0.87346333661417319"/>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1-5ADF-4ABD-AAF1-C73FE62BA983}"/>
              </c:ext>
            </c:extLst>
          </c:dPt>
          <c:dPt>
            <c:idx val="1"/>
            <c:invertIfNegative val="0"/>
            <c:bubble3D val="0"/>
            <c:extLst>
              <c:ext xmlns:c16="http://schemas.microsoft.com/office/drawing/2014/chart" uri="{C3380CC4-5D6E-409C-BE32-E72D297353CC}">
                <c16:uniqueId val="{00000003-5ADF-4ABD-AAF1-C73FE62BA983}"/>
              </c:ext>
            </c:extLst>
          </c:dPt>
          <c:dPt>
            <c:idx val="2"/>
            <c:invertIfNegative val="0"/>
            <c:bubble3D val="0"/>
            <c:extLst>
              <c:ext xmlns:c16="http://schemas.microsoft.com/office/drawing/2014/chart" uri="{C3380CC4-5D6E-409C-BE32-E72D297353CC}">
                <c16:uniqueId val="{00000005-5ADF-4ABD-AAF1-C73FE62BA983}"/>
              </c:ext>
            </c:extLst>
          </c:dPt>
          <c:dPt>
            <c:idx val="3"/>
            <c:invertIfNegative val="0"/>
            <c:bubble3D val="0"/>
            <c:extLst>
              <c:ext xmlns:c16="http://schemas.microsoft.com/office/drawing/2014/chart" uri="{C3380CC4-5D6E-409C-BE32-E72D297353CC}">
                <c16:uniqueId val="{00000007-5ADF-4ABD-AAF1-C73FE62BA983}"/>
              </c:ext>
            </c:extLst>
          </c:dPt>
          <c:dPt>
            <c:idx val="4"/>
            <c:invertIfNegative val="0"/>
            <c:bubble3D val="0"/>
            <c:extLst>
              <c:ext xmlns:c16="http://schemas.microsoft.com/office/drawing/2014/chart" uri="{C3380CC4-5D6E-409C-BE32-E72D297353CC}">
                <c16:uniqueId val="{00000009-5ADF-4ABD-AAF1-C73FE62BA983}"/>
              </c:ext>
            </c:extLst>
          </c:dPt>
          <c:dLbls>
            <c:dLbl>
              <c:idx val="0"/>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extLst>
                <c:ext xmlns:c16="http://schemas.microsoft.com/office/drawing/2014/chart" uri="{C3380CC4-5D6E-409C-BE32-E72D297353CC}">
                  <c16:uniqueId val="{00000001-5ADF-4ABD-AAF1-C73FE62BA983}"/>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Η αύξηση των τιμών, η ακρίβεια</c:v>
                </c:pt>
                <c:pt idx="1">
                  <c:v>Ο πόλεμος στην Ουκρανία και οι επιπτώσεις στην χώρα μας</c:v>
                </c:pt>
                <c:pt idx="2">
                  <c:v>Η ανεργία</c:v>
                </c:pt>
                <c:pt idx="3">
                  <c:v>Η πορεία των Ελληνοτουρκικών σχέσεων</c:v>
                </c:pt>
                <c:pt idx="4">
                  <c:v>Η εξέλιξη της Πανδημίας COVID-19</c:v>
                </c:pt>
                <c:pt idx="5">
                  <c:v>ΔΞ/ΔΑ</c:v>
                </c:pt>
              </c:strCache>
            </c:strRef>
          </c:cat>
          <c:val>
            <c:numRef>
              <c:f>Sheet1!$B$2:$B$7</c:f>
              <c:numCache>
                <c:formatCode>General</c:formatCode>
                <c:ptCount val="6"/>
                <c:pt idx="0">
                  <c:v>59.6</c:v>
                </c:pt>
                <c:pt idx="1">
                  <c:v>21.5</c:v>
                </c:pt>
                <c:pt idx="2">
                  <c:v>10</c:v>
                </c:pt>
                <c:pt idx="3">
                  <c:v>4.5999999999999996</c:v>
                </c:pt>
                <c:pt idx="4">
                  <c:v>4.0999999999999996</c:v>
                </c:pt>
                <c:pt idx="5">
                  <c:v>0.3</c:v>
                </c:pt>
              </c:numCache>
            </c:numRef>
          </c:val>
          <c:extLst>
            <c:ext xmlns:c16="http://schemas.microsoft.com/office/drawing/2014/chart" uri="{C3380CC4-5D6E-409C-BE32-E72D297353CC}">
              <c16:uniqueId val="{0000000A-5ADF-4ABD-AAF1-C73FE62BA983}"/>
            </c:ext>
          </c:extLst>
        </c:ser>
        <c:dLbls>
          <c:showLegendKey val="0"/>
          <c:showVal val="0"/>
          <c:showCatName val="0"/>
          <c:showSerName val="0"/>
          <c:showPercent val="0"/>
          <c:showBubbleSize val="0"/>
        </c:dLbls>
        <c:gapWidth val="65"/>
        <c:axId val="711218496"/>
        <c:axId val="711219040"/>
      </c:barChart>
      <c:catAx>
        <c:axId val="711218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l-GR"/>
          </a:p>
        </c:txPr>
        <c:crossAx val="711219040"/>
        <c:crosses val="autoZero"/>
        <c:auto val="1"/>
        <c:lblAlgn val="ctr"/>
        <c:lblOffset val="100"/>
        <c:noMultiLvlLbl val="0"/>
      </c:catAx>
      <c:valAx>
        <c:axId val="711219040"/>
        <c:scaling>
          <c:orientation val="minMax"/>
          <c:max val="80"/>
        </c:scaling>
        <c:delete val="1"/>
        <c:axPos val="t"/>
        <c:numFmt formatCode="General" sourceLinked="1"/>
        <c:majorTickMark val="none"/>
        <c:minorTickMark val="none"/>
        <c:tickLblPos val="nextTo"/>
        <c:crossAx val="71121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sz="1200"/>
      </a:pPr>
      <a:endParaRPr lang="el-GR"/>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95619195351137"/>
          <c:y val="0.12331731292421828"/>
          <c:w val="0.41957803679412764"/>
          <c:h val="0.87346333661417319"/>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EBEB-49B9-B7BB-68CFC132515C}"/>
              </c:ext>
            </c:extLst>
          </c:dPt>
          <c:dPt>
            <c:idx val="1"/>
            <c:invertIfNegative val="0"/>
            <c:bubble3D val="0"/>
            <c:extLst>
              <c:ext xmlns:c16="http://schemas.microsoft.com/office/drawing/2014/chart" uri="{C3380CC4-5D6E-409C-BE32-E72D297353CC}">
                <c16:uniqueId val="{00000001-EBEB-49B9-B7BB-68CFC132515C}"/>
              </c:ext>
            </c:extLst>
          </c:dPt>
          <c:dPt>
            <c:idx val="2"/>
            <c:invertIfNegative val="0"/>
            <c:bubble3D val="0"/>
            <c:extLst>
              <c:ext xmlns:c16="http://schemas.microsoft.com/office/drawing/2014/chart" uri="{C3380CC4-5D6E-409C-BE32-E72D297353CC}">
                <c16:uniqueId val="{00000002-EBEB-49B9-B7BB-68CFC132515C}"/>
              </c:ext>
            </c:extLst>
          </c:dPt>
          <c:dPt>
            <c:idx val="3"/>
            <c:invertIfNegative val="0"/>
            <c:bubble3D val="0"/>
            <c:extLst>
              <c:ext xmlns:c16="http://schemas.microsoft.com/office/drawing/2014/chart" uri="{C3380CC4-5D6E-409C-BE32-E72D297353CC}">
                <c16:uniqueId val="{00000003-EBEB-49B9-B7BB-68CFC132515C}"/>
              </c:ext>
            </c:extLst>
          </c:dPt>
          <c:dPt>
            <c:idx val="4"/>
            <c:invertIfNegative val="0"/>
            <c:bubble3D val="0"/>
            <c:extLst>
              <c:ext xmlns:c16="http://schemas.microsoft.com/office/drawing/2014/chart" uri="{C3380CC4-5D6E-409C-BE32-E72D297353CC}">
                <c16:uniqueId val="{00000004-EBEB-49B9-B7BB-68CFC132515C}"/>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extLst>
                <c:ext xmlns:c16="http://schemas.microsoft.com/office/drawing/2014/chart" uri="{C3380CC4-5D6E-409C-BE32-E72D297353CC}">
                  <c16:uniqueId val="{00000000-EBEB-49B9-B7BB-68CFC132515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Η αύξηση των τιμών και η ακρίβεια</c:v>
                </c:pt>
                <c:pt idx="1">
                  <c:v>Ο πόλεμος στην Ουκρανία και οι επιπτώσεις στην χώρα μας</c:v>
                </c:pt>
                <c:pt idx="2">
                  <c:v>Η ανεργία</c:v>
                </c:pt>
                <c:pt idx="3">
                  <c:v>Η πορεία των Ελληνοτουρκικών σχέσεων</c:v>
                </c:pt>
                <c:pt idx="4">
                  <c:v>Η εγκληματικότητα</c:v>
                </c:pt>
                <c:pt idx="5">
                  <c:v>Η εξέλιξη της Πανδημίας COVID-19</c:v>
                </c:pt>
                <c:pt idx="6">
                  <c:v>Το μεταναστευτικό</c:v>
                </c:pt>
                <c:pt idx="7">
                  <c:v>Η υπόθεση των Υποκλοπών με στόχο τον αρχηγό του ΠΑΣΟΚ-ΚΙΝΑΛ Ν.Ανδρουλάκη και τον δημοσιογράφο Α.Κουκάκη</c:v>
                </c:pt>
                <c:pt idx="8">
                  <c:v>ΔΞ/ΔΑ</c:v>
                </c:pt>
              </c:strCache>
            </c:strRef>
          </c:cat>
          <c:val>
            <c:numRef>
              <c:f>Sheet1!$B$2:$B$10</c:f>
              <c:numCache>
                <c:formatCode>General</c:formatCode>
                <c:ptCount val="9"/>
                <c:pt idx="0">
                  <c:v>65.8</c:v>
                </c:pt>
                <c:pt idx="1">
                  <c:v>8.3000000000000007</c:v>
                </c:pt>
                <c:pt idx="2">
                  <c:v>6.8</c:v>
                </c:pt>
                <c:pt idx="3">
                  <c:v>5</c:v>
                </c:pt>
                <c:pt idx="4">
                  <c:v>4.5999999999999996</c:v>
                </c:pt>
                <c:pt idx="5">
                  <c:v>3.1</c:v>
                </c:pt>
                <c:pt idx="6">
                  <c:v>2.7</c:v>
                </c:pt>
                <c:pt idx="7">
                  <c:v>2.5</c:v>
                </c:pt>
                <c:pt idx="8">
                  <c:v>1.1000000000000001</c:v>
                </c:pt>
              </c:numCache>
            </c:numRef>
          </c:val>
          <c:extLst>
            <c:ext xmlns:c16="http://schemas.microsoft.com/office/drawing/2014/chart" uri="{C3380CC4-5D6E-409C-BE32-E72D297353CC}">
              <c16:uniqueId val="{00000005-EBEB-49B9-B7BB-68CFC132515C}"/>
            </c:ext>
          </c:extLst>
        </c:ser>
        <c:dLbls>
          <c:showLegendKey val="0"/>
          <c:showVal val="0"/>
          <c:showCatName val="0"/>
          <c:showSerName val="0"/>
          <c:showPercent val="0"/>
          <c:showBubbleSize val="0"/>
        </c:dLbls>
        <c:gapWidth val="65"/>
        <c:axId val="-1212790784"/>
        <c:axId val="-1212789696"/>
      </c:barChart>
      <c:catAx>
        <c:axId val="-12127907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Tahoma" panose="020B0604030504040204" pitchFamily="34" charset="0"/>
                <a:cs typeface="Arial" panose="020B0604020202020204" pitchFamily="34" charset="0"/>
              </a:defRPr>
            </a:pPr>
            <a:endParaRPr lang="el-GR"/>
          </a:p>
        </c:txPr>
        <c:crossAx val="-1212789696"/>
        <c:crosses val="autoZero"/>
        <c:auto val="1"/>
        <c:lblAlgn val="ctr"/>
        <c:lblOffset val="100"/>
        <c:noMultiLvlLbl val="0"/>
      </c:catAx>
      <c:valAx>
        <c:axId val="-1212789696"/>
        <c:scaling>
          <c:orientation val="minMax"/>
          <c:max val="100"/>
        </c:scaling>
        <c:delete val="1"/>
        <c:axPos val="t"/>
        <c:numFmt formatCode="General" sourceLinked="1"/>
        <c:majorTickMark val="out"/>
        <c:minorTickMark val="none"/>
        <c:tickLblPos val="nextTo"/>
        <c:crossAx val="-1212790784"/>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95619195351137"/>
          <c:y val="0.12331731292421828"/>
          <c:w val="0.41957803679412764"/>
          <c:h val="0.87346333661417319"/>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1-4585-42CE-B4CE-0037C9224C4A}"/>
              </c:ext>
            </c:extLst>
          </c:dPt>
          <c:dPt>
            <c:idx val="1"/>
            <c:invertIfNegative val="0"/>
            <c:bubble3D val="0"/>
            <c:extLst>
              <c:ext xmlns:c16="http://schemas.microsoft.com/office/drawing/2014/chart" uri="{C3380CC4-5D6E-409C-BE32-E72D297353CC}">
                <c16:uniqueId val="{00000003-4585-42CE-B4CE-0037C9224C4A}"/>
              </c:ext>
            </c:extLst>
          </c:dPt>
          <c:dPt>
            <c:idx val="2"/>
            <c:invertIfNegative val="0"/>
            <c:bubble3D val="0"/>
            <c:extLst>
              <c:ext xmlns:c16="http://schemas.microsoft.com/office/drawing/2014/chart" uri="{C3380CC4-5D6E-409C-BE32-E72D297353CC}">
                <c16:uniqueId val="{00000005-4585-42CE-B4CE-0037C9224C4A}"/>
              </c:ext>
            </c:extLst>
          </c:dPt>
          <c:dPt>
            <c:idx val="3"/>
            <c:invertIfNegative val="0"/>
            <c:bubble3D val="0"/>
            <c:extLst>
              <c:ext xmlns:c16="http://schemas.microsoft.com/office/drawing/2014/chart" uri="{C3380CC4-5D6E-409C-BE32-E72D297353CC}">
                <c16:uniqueId val="{00000007-4585-42CE-B4CE-0037C9224C4A}"/>
              </c:ext>
            </c:extLst>
          </c:dPt>
          <c:dPt>
            <c:idx val="4"/>
            <c:invertIfNegative val="0"/>
            <c:bubble3D val="0"/>
            <c:extLst>
              <c:ext xmlns:c16="http://schemas.microsoft.com/office/drawing/2014/chart" uri="{C3380CC4-5D6E-409C-BE32-E72D297353CC}">
                <c16:uniqueId val="{00000009-4585-42CE-B4CE-0037C9224C4A}"/>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Η αύξηση των τιμών και η ακρίβεια</c:v>
                </c:pt>
                <c:pt idx="1">
                  <c:v>Ο πόλεμος στην Ουκρανία και οι επιπτώσεις στην χώρα μας</c:v>
                </c:pt>
                <c:pt idx="2">
                  <c:v>Η ανεργία</c:v>
                </c:pt>
                <c:pt idx="3">
                  <c:v>Η πορεία των Ελληνοτουρκικών σχέσεων</c:v>
                </c:pt>
                <c:pt idx="4">
                  <c:v>Η εγκληματικότητα</c:v>
                </c:pt>
                <c:pt idx="5">
                  <c:v>Η εξέλιξη της Πανδημίας COVID-19</c:v>
                </c:pt>
                <c:pt idx="6">
                  <c:v>Το μεταναστευτικό</c:v>
                </c:pt>
                <c:pt idx="7">
                  <c:v>Η υπόθεση των Υποκλοπών με στόχο τον αρχηγό του ΠΑΣΟΚ-ΚΙΝΑΛ Ν.Ανδρουλάκη και τον δημοσιογράφο Α.Κουκάκη</c:v>
                </c:pt>
                <c:pt idx="8">
                  <c:v>ΔΞ/ΔΑ</c:v>
                </c:pt>
              </c:strCache>
            </c:strRef>
          </c:cat>
          <c:val>
            <c:numRef>
              <c:f>Sheet1!$B$2:$B$10</c:f>
              <c:numCache>
                <c:formatCode>General</c:formatCode>
                <c:ptCount val="9"/>
                <c:pt idx="0">
                  <c:v>65.8</c:v>
                </c:pt>
                <c:pt idx="1">
                  <c:v>8.3000000000000007</c:v>
                </c:pt>
                <c:pt idx="2">
                  <c:v>6.8</c:v>
                </c:pt>
                <c:pt idx="3">
                  <c:v>5</c:v>
                </c:pt>
                <c:pt idx="4">
                  <c:v>4.5999999999999996</c:v>
                </c:pt>
                <c:pt idx="5">
                  <c:v>3.1</c:v>
                </c:pt>
                <c:pt idx="6">
                  <c:v>2.7</c:v>
                </c:pt>
                <c:pt idx="7">
                  <c:v>2.5</c:v>
                </c:pt>
                <c:pt idx="8">
                  <c:v>1.1000000000000001</c:v>
                </c:pt>
              </c:numCache>
            </c:numRef>
          </c:val>
          <c:extLst>
            <c:ext xmlns:c16="http://schemas.microsoft.com/office/drawing/2014/chart" uri="{C3380CC4-5D6E-409C-BE32-E72D297353CC}">
              <c16:uniqueId val="{0000000A-4585-42CE-B4CE-0037C9224C4A}"/>
            </c:ext>
          </c:extLst>
        </c:ser>
        <c:dLbls>
          <c:showLegendKey val="0"/>
          <c:showVal val="0"/>
          <c:showCatName val="0"/>
          <c:showSerName val="0"/>
          <c:showPercent val="0"/>
          <c:showBubbleSize val="0"/>
        </c:dLbls>
        <c:gapWidth val="65"/>
        <c:axId val="-1212790784"/>
        <c:axId val="-1212789696"/>
      </c:barChart>
      <c:catAx>
        <c:axId val="-12127907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Arial" panose="020B0604020202020204" pitchFamily="34" charset="0"/>
                <a:ea typeface="Tahoma" panose="020B0604030504040204" pitchFamily="34" charset="0"/>
                <a:cs typeface="Arial" panose="020B0604020202020204" pitchFamily="34" charset="0"/>
              </a:defRPr>
            </a:pPr>
            <a:endParaRPr lang="el-GR"/>
          </a:p>
        </c:txPr>
        <c:crossAx val="-1212789696"/>
        <c:crosses val="autoZero"/>
        <c:auto val="1"/>
        <c:lblAlgn val="ctr"/>
        <c:lblOffset val="100"/>
        <c:noMultiLvlLbl val="0"/>
      </c:catAx>
      <c:valAx>
        <c:axId val="-1212789696"/>
        <c:scaling>
          <c:orientation val="minMax"/>
          <c:max val="100"/>
        </c:scaling>
        <c:delete val="0"/>
        <c:axPos val="t"/>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1212790784"/>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075115685155962"/>
          <c:y val="6.1618139051865396E-2"/>
          <c:w val="0.40496968648942361"/>
          <c:h val="0.87346333661417319"/>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1-5ADF-4ABD-AAF1-C73FE62BA983}"/>
              </c:ext>
            </c:extLst>
          </c:dPt>
          <c:dPt>
            <c:idx val="1"/>
            <c:invertIfNegative val="0"/>
            <c:bubble3D val="0"/>
            <c:extLst>
              <c:ext xmlns:c16="http://schemas.microsoft.com/office/drawing/2014/chart" uri="{C3380CC4-5D6E-409C-BE32-E72D297353CC}">
                <c16:uniqueId val="{00000003-5ADF-4ABD-AAF1-C73FE62BA983}"/>
              </c:ext>
            </c:extLst>
          </c:dPt>
          <c:dPt>
            <c:idx val="2"/>
            <c:invertIfNegative val="0"/>
            <c:bubble3D val="0"/>
            <c:extLst>
              <c:ext xmlns:c16="http://schemas.microsoft.com/office/drawing/2014/chart" uri="{C3380CC4-5D6E-409C-BE32-E72D297353CC}">
                <c16:uniqueId val="{00000005-5ADF-4ABD-AAF1-C73FE62BA983}"/>
              </c:ext>
            </c:extLst>
          </c:dPt>
          <c:dPt>
            <c:idx val="3"/>
            <c:invertIfNegative val="0"/>
            <c:bubble3D val="0"/>
            <c:extLst>
              <c:ext xmlns:c16="http://schemas.microsoft.com/office/drawing/2014/chart" uri="{C3380CC4-5D6E-409C-BE32-E72D297353CC}">
                <c16:uniqueId val="{00000007-5ADF-4ABD-AAF1-C73FE62BA983}"/>
              </c:ext>
            </c:extLst>
          </c:dPt>
          <c:dPt>
            <c:idx val="4"/>
            <c:invertIfNegative val="0"/>
            <c:bubble3D val="0"/>
            <c:extLst>
              <c:ext xmlns:c16="http://schemas.microsoft.com/office/drawing/2014/chart" uri="{C3380CC4-5D6E-409C-BE32-E72D297353CC}">
                <c16:uniqueId val="{00000009-5ADF-4ABD-AAF1-C73FE62BA983}"/>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Η αύξηση των τιμών και η ακρίβεια (στα προϊόντα, στις υπηρεσίες, στην ενέργεια και στα καύσιμα)</c:v>
                </c:pt>
                <c:pt idx="1">
                  <c:v>Ο πόλεμος στην Ουκρανία και οι επιπτώσεις στην χώρα μας</c:v>
                </c:pt>
                <c:pt idx="2">
                  <c:v>Η ανεργία</c:v>
                </c:pt>
                <c:pt idx="3">
                  <c:v>Η πορεία των Ελληνοτουρκικών σχέσεων</c:v>
                </c:pt>
                <c:pt idx="4">
                  <c:v>Η υπόθεση των Υποκλοπών με στόχο τον αρχηγό του ΠΑΣΟΚ-ΚΙΝΑΛ Ν.Ανδρουλάκη και τον δημοσιογράφο Α.Κουκάκη</c:v>
                </c:pt>
                <c:pt idx="5">
                  <c:v>Η εγκληματικότητα</c:v>
                </c:pt>
                <c:pt idx="6">
                  <c:v>Η εξέλιξη της Πανδημίας COVID-19</c:v>
                </c:pt>
                <c:pt idx="7">
                  <c:v>Το μεταναστευτικό</c:v>
                </c:pt>
                <c:pt idx="8">
                  <c:v>ΔΞ/ΔΑ</c:v>
                </c:pt>
              </c:strCache>
            </c:strRef>
          </c:cat>
          <c:val>
            <c:numRef>
              <c:f>Sheet1!$B$2:$B$10</c:f>
              <c:numCache>
                <c:formatCode>General</c:formatCode>
                <c:ptCount val="9"/>
                <c:pt idx="0">
                  <c:v>86.1</c:v>
                </c:pt>
                <c:pt idx="1">
                  <c:v>24.6</c:v>
                </c:pt>
                <c:pt idx="2">
                  <c:v>23.7</c:v>
                </c:pt>
                <c:pt idx="3">
                  <c:v>17.399999999999999</c:v>
                </c:pt>
                <c:pt idx="4">
                  <c:v>12.8</c:v>
                </c:pt>
                <c:pt idx="5">
                  <c:v>11.7</c:v>
                </c:pt>
                <c:pt idx="6">
                  <c:v>8.9</c:v>
                </c:pt>
                <c:pt idx="7">
                  <c:v>6.4</c:v>
                </c:pt>
                <c:pt idx="8">
                  <c:v>1.2</c:v>
                </c:pt>
              </c:numCache>
            </c:numRef>
          </c:val>
          <c:extLst>
            <c:ext xmlns:c16="http://schemas.microsoft.com/office/drawing/2014/chart" uri="{C3380CC4-5D6E-409C-BE32-E72D297353CC}">
              <c16:uniqueId val="{0000000A-5ADF-4ABD-AAF1-C73FE62BA983}"/>
            </c:ext>
          </c:extLst>
        </c:ser>
        <c:dLbls>
          <c:showLegendKey val="0"/>
          <c:showVal val="0"/>
          <c:showCatName val="0"/>
          <c:showSerName val="0"/>
          <c:showPercent val="0"/>
          <c:showBubbleSize val="0"/>
        </c:dLbls>
        <c:gapWidth val="65"/>
        <c:axId val="-1212791328"/>
        <c:axId val="-1212310848"/>
      </c:barChart>
      <c:catAx>
        <c:axId val="-12127913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Tahoma" panose="020B0604030504040204" pitchFamily="34" charset="0"/>
                <a:cs typeface="Arial" panose="020B0604020202020204" pitchFamily="34" charset="0"/>
              </a:defRPr>
            </a:pPr>
            <a:endParaRPr lang="el-GR"/>
          </a:p>
        </c:txPr>
        <c:crossAx val="-1212310848"/>
        <c:crosses val="autoZero"/>
        <c:auto val="1"/>
        <c:lblAlgn val="ctr"/>
        <c:lblOffset val="100"/>
        <c:noMultiLvlLbl val="0"/>
      </c:catAx>
      <c:valAx>
        <c:axId val="-1212310848"/>
        <c:scaling>
          <c:orientation val="minMax"/>
          <c:max val="100"/>
        </c:scaling>
        <c:delete val="0"/>
        <c:axPos val="t"/>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1212791328"/>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9AC2-43C4-8F72-38D562981DE5}"/>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Η αύξηση των τιμών, η ακρίβεια</c:v>
                </c:pt>
              </c:strCache>
            </c:strRef>
          </c:cat>
          <c:val>
            <c:numRef>
              <c:f>Sheet1!$B$2</c:f>
              <c:numCache>
                <c:formatCode>General</c:formatCode>
                <c:ptCount val="1"/>
                <c:pt idx="0">
                  <c:v>86.1</c:v>
                </c:pt>
              </c:numCache>
            </c:numRef>
          </c:val>
          <c:extLst>
            <c:ext xmlns:c16="http://schemas.microsoft.com/office/drawing/2014/chart" uri="{C3380CC4-5D6E-409C-BE32-E72D297353CC}">
              <c16:uniqueId val="{00000001-9AC2-43C4-8F72-38D562981DE5}"/>
            </c:ext>
          </c:extLst>
        </c:ser>
        <c:dLbls>
          <c:dLblPos val="outEnd"/>
          <c:showLegendKey val="0"/>
          <c:showVal val="1"/>
          <c:showCatName val="0"/>
          <c:showSerName val="0"/>
          <c:showPercent val="0"/>
          <c:showBubbleSize val="0"/>
        </c:dLbls>
        <c:gapWidth val="150"/>
        <c:axId val="1052008720"/>
        <c:axId val="1"/>
      </c:barChart>
      <c:catAx>
        <c:axId val="1052008720"/>
        <c:scaling>
          <c:orientation val="minMax"/>
        </c:scaling>
        <c:delete val="0"/>
        <c:axPos val="b"/>
        <c:numFmt formatCode="General" sourceLinked="1"/>
        <c:majorTickMark val="out"/>
        <c:minorTickMark val="none"/>
        <c:tickLblPos val="nextTo"/>
        <c:spPr>
          <a:noFill/>
          <a:ln>
            <a:noFill/>
          </a:ln>
          <a:effectLst/>
        </c:spPr>
        <c:txPr>
          <a:bodyPr rot="0" spcFirstLastPara="1" vertOverflow="ellipsis"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l-GR"/>
          </a:p>
        </c:txPr>
        <c:crossAx val="1"/>
        <c:crosses val="autoZero"/>
        <c:auto val="0"/>
        <c:lblAlgn val="ctr"/>
        <c:lblOffset val="100"/>
        <c:noMultiLvlLbl val="0"/>
      </c:catAx>
      <c:valAx>
        <c:axId val="1"/>
        <c:scaling>
          <c:orientation val="minMax"/>
          <c:max val="100"/>
          <c:min val="0"/>
        </c:scaling>
        <c:delete val="0"/>
        <c:axPos val="r"/>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1052008720"/>
        <c:crosses val="max"/>
        <c:crossBetween val="between"/>
        <c:majorUnit val="10"/>
        <c:minorUnit val="4"/>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642576425387273"/>
          <c:y val="6.6554024172322618E-2"/>
          <c:w val="0.5392010165966632"/>
          <c:h val="0.87346333661417319"/>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a:noFill/>
            </a:ln>
            <a:effectLst/>
          </c:spPr>
          <c:invertIfNegative val="0"/>
          <c:dPt>
            <c:idx val="0"/>
            <c:invertIfNegative val="0"/>
            <c:bubble3D val="0"/>
            <c:spPr>
              <a:solidFill>
                <a:schemeClr val="accent4">
                  <a:lumMod val="40000"/>
                  <a:lumOff val="60000"/>
                </a:schemeClr>
              </a:solidFill>
              <a:ln>
                <a:solidFill>
                  <a:schemeClr val="accent4"/>
                </a:solidFill>
              </a:ln>
              <a:effectLst/>
            </c:spPr>
            <c:extLst>
              <c:ext xmlns:c16="http://schemas.microsoft.com/office/drawing/2014/chart" uri="{C3380CC4-5D6E-409C-BE32-E72D297353CC}">
                <c16:uniqueId val="{00000001-AF13-4BCF-AFCD-C03CE393BCCA}"/>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AF13-4BCF-AFCD-C03CE393BCCA}"/>
              </c:ext>
            </c:extLst>
          </c:dPt>
          <c:dPt>
            <c:idx val="2"/>
            <c:invertIfNegative val="0"/>
            <c:bubble3D val="0"/>
            <c:spPr>
              <a:solidFill>
                <a:srgbClr val="C00000"/>
              </a:solidFill>
              <a:ln>
                <a:noFill/>
              </a:ln>
              <a:effectLst/>
            </c:spPr>
            <c:extLst>
              <c:ext xmlns:c16="http://schemas.microsoft.com/office/drawing/2014/chart" uri="{C3380CC4-5D6E-409C-BE32-E72D297353CC}">
                <c16:uniqueId val="{00000005-AF13-4BCF-AFCD-C03CE393BCCA}"/>
              </c:ext>
            </c:extLst>
          </c:dPt>
          <c:dPt>
            <c:idx val="3"/>
            <c:invertIfNegative val="0"/>
            <c:bubble3D val="0"/>
            <c:spPr>
              <a:solidFill>
                <a:schemeClr val="tx1"/>
              </a:solidFill>
              <a:ln>
                <a:noFill/>
              </a:ln>
              <a:effectLst/>
            </c:spPr>
            <c:extLst>
              <c:ext xmlns:c16="http://schemas.microsoft.com/office/drawing/2014/chart" uri="{C3380CC4-5D6E-409C-BE32-E72D297353CC}">
                <c16:uniqueId val="{00000007-AF13-4BCF-AFCD-C03CE393BCCA}"/>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9-AF13-4BCF-AFCD-C03CE393BCCA}"/>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Η αύξηση των τιμών, η ακρίβεια στα προϊόντα και τις υπηρεσίες</c:v>
                </c:pt>
                <c:pt idx="1">
                  <c:v>Η αύξηση των τιμών, η ακρίβεια στην ενέργεια τα καύσιμα</c:v>
                </c:pt>
                <c:pt idx="2">
                  <c:v>Και τα δύο ταυτόχρονα</c:v>
                </c:pt>
                <c:pt idx="3">
                  <c:v>ΔΞ/ΔΑ</c:v>
                </c:pt>
              </c:strCache>
            </c:strRef>
          </c:cat>
          <c:val>
            <c:numRef>
              <c:f>Sheet1!$B$2:$B$5</c:f>
              <c:numCache>
                <c:formatCode>General</c:formatCode>
                <c:ptCount val="4"/>
                <c:pt idx="0">
                  <c:v>15.7</c:v>
                </c:pt>
                <c:pt idx="1">
                  <c:v>22.5</c:v>
                </c:pt>
                <c:pt idx="2">
                  <c:v>54.4</c:v>
                </c:pt>
                <c:pt idx="3">
                  <c:v>7.3</c:v>
                </c:pt>
              </c:numCache>
            </c:numRef>
          </c:val>
          <c:extLst>
            <c:ext xmlns:c16="http://schemas.microsoft.com/office/drawing/2014/chart" uri="{C3380CC4-5D6E-409C-BE32-E72D297353CC}">
              <c16:uniqueId val="{0000000A-AF13-4BCF-AFCD-C03CE393BCCA}"/>
            </c:ext>
          </c:extLst>
        </c:ser>
        <c:dLbls>
          <c:showLegendKey val="0"/>
          <c:showVal val="0"/>
          <c:showCatName val="0"/>
          <c:showSerName val="0"/>
          <c:showPercent val="0"/>
          <c:showBubbleSize val="0"/>
        </c:dLbls>
        <c:gapWidth val="65"/>
        <c:axId val="711218496"/>
        <c:axId val="711219040"/>
      </c:barChart>
      <c:catAx>
        <c:axId val="711218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Tahoma" panose="020B0604030504040204" pitchFamily="34" charset="0"/>
                <a:cs typeface="Tahoma" panose="020B0604030504040204" pitchFamily="34" charset="0"/>
              </a:defRPr>
            </a:pPr>
            <a:endParaRPr lang="el-GR"/>
          </a:p>
        </c:txPr>
        <c:crossAx val="711219040"/>
        <c:crosses val="autoZero"/>
        <c:auto val="1"/>
        <c:lblAlgn val="ctr"/>
        <c:lblOffset val="100"/>
        <c:noMultiLvlLbl val="0"/>
      </c:catAx>
      <c:valAx>
        <c:axId val="711219040"/>
        <c:scaling>
          <c:orientation val="minMax"/>
          <c:max val="80"/>
        </c:scaling>
        <c:delete val="1"/>
        <c:axPos val="t"/>
        <c:numFmt formatCode="General" sourceLinked="1"/>
        <c:majorTickMark val="none"/>
        <c:minorTickMark val="none"/>
        <c:tickLblPos val="nextTo"/>
        <c:crossAx val="71121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642576425387273"/>
          <c:y val="6.6554024172322618E-2"/>
          <c:w val="0.5392010165966632"/>
          <c:h val="0.87346333661417319"/>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a:noFill/>
            </a:ln>
            <a:effectLst/>
          </c:spPr>
          <c:invertIfNegative val="0"/>
          <c:dPt>
            <c:idx val="0"/>
            <c:invertIfNegative val="0"/>
            <c:bubble3D val="0"/>
            <c:spPr>
              <a:solidFill>
                <a:schemeClr val="accent4">
                  <a:lumMod val="40000"/>
                  <a:lumOff val="60000"/>
                </a:schemeClr>
              </a:solidFill>
              <a:ln>
                <a:solidFill>
                  <a:schemeClr val="accent4"/>
                </a:solidFill>
              </a:ln>
              <a:effectLst/>
            </c:spPr>
            <c:extLst>
              <c:ext xmlns:c16="http://schemas.microsoft.com/office/drawing/2014/chart" uri="{C3380CC4-5D6E-409C-BE32-E72D297353CC}">
                <c16:uniqueId val="{00000001-4EC7-43E5-908A-239D4E015B4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4EC7-43E5-908A-239D4E015B46}"/>
              </c:ext>
            </c:extLst>
          </c:dPt>
          <c:dPt>
            <c:idx val="2"/>
            <c:invertIfNegative val="0"/>
            <c:bubble3D val="0"/>
            <c:spPr>
              <a:solidFill>
                <a:srgbClr val="0070C0"/>
              </a:solidFill>
              <a:ln>
                <a:noFill/>
              </a:ln>
              <a:effectLst/>
            </c:spPr>
            <c:extLst>
              <c:ext xmlns:c16="http://schemas.microsoft.com/office/drawing/2014/chart" uri="{C3380CC4-5D6E-409C-BE32-E72D297353CC}">
                <c16:uniqueId val="{00000005-4EC7-43E5-908A-239D4E015B46}"/>
              </c:ext>
            </c:extLst>
          </c:dPt>
          <c:dPt>
            <c:idx val="3"/>
            <c:invertIfNegative val="0"/>
            <c:bubble3D val="0"/>
            <c:spPr>
              <a:solidFill>
                <a:schemeClr val="tx1"/>
              </a:solidFill>
              <a:ln>
                <a:noFill/>
              </a:ln>
              <a:effectLst/>
            </c:spPr>
            <c:extLst>
              <c:ext xmlns:c16="http://schemas.microsoft.com/office/drawing/2014/chart" uri="{C3380CC4-5D6E-409C-BE32-E72D297353CC}">
                <c16:uniqueId val="{00000007-4EC7-43E5-908A-239D4E015B46}"/>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9-4EC7-43E5-908A-239D4E015B46}"/>
              </c:ext>
            </c:extLst>
          </c:dPt>
          <c:dLbls>
            <c:dLbl>
              <c:idx val="1"/>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lumMod val="75000"/>
                          <a:lumOff val="25000"/>
                        </a:schemeClr>
                      </a:solidFill>
                      <a:latin typeface="+mn-lt"/>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extLst>
                <c:ext xmlns:c16="http://schemas.microsoft.com/office/drawing/2014/chart" uri="{C3380CC4-5D6E-409C-BE32-E72D297353CC}">
                  <c16:uniqueId val="{00000003-4EC7-43E5-908A-239D4E015B4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Υπάρχει Ακρίβεια αλλά δεν έχουμε φτάσει στο σημείο της κερδοσκοπίας και της αισχροκέρδειας</c:v>
                </c:pt>
                <c:pt idx="1">
                  <c:v>Έχουμε ξεπεράσει το επίπεδο της ακρίβειας και έχουμε πλέον σοβαρά φαινόμενα αισχροκέρδειας και κερδοσκοπίας</c:v>
                </c:pt>
                <c:pt idx="2">
                  <c:v>Δεν υπάρχει ακρίβεια</c:v>
                </c:pt>
                <c:pt idx="3">
                  <c:v>ΔΞ/ΔΑ</c:v>
                </c:pt>
              </c:strCache>
            </c:strRef>
          </c:cat>
          <c:val>
            <c:numRef>
              <c:f>Sheet1!$B$2:$B$5</c:f>
              <c:numCache>
                <c:formatCode>General</c:formatCode>
                <c:ptCount val="4"/>
                <c:pt idx="0">
                  <c:v>20</c:v>
                </c:pt>
                <c:pt idx="1">
                  <c:v>75.900000000000006</c:v>
                </c:pt>
                <c:pt idx="2">
                  <c:v>1.6</c:v>
                </c:pt>
                <c:pt idx="3">
                  <c:v>2.4</c:v>
                </c:pt>
              </c:numCache>
            </c:numRef>
          </c:val>
          <c:extLst>
            <c:ext xmlns:c16="http://schemas.microsoft.com/office/drawing/2014/chart" uri="{C3380CC4-5D6E-409C-BE32-E72D297353CC}">
              <c16:uniqueId val="{0000000A-4EC7-43E5-908A-239D4E015B46}"/>
            </c:ext>
          </c:extLst>
        </c:ser>
        <c:dLbls>
          <c:showLegendKey val="0"/>
          <c:showVal val="0"/>
          <c:showCatName val="0"/>
          <c:showSerName val="0"/>
          <c:showPercent val="0"/>
          <c:showBubbleSize val="0"/>
        </c:dLbls>
        <c:gapWidth val="65"/>
        <c:axId val="711218496"/>
        <c:axId val="711219040"/>
      </c:barChart>
      <c:catAx>
        <c:axId val="71121849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crossAx val="711219040"/>
        <c:crosses val="autoZero"/>
        <c:auto val="1"/>
        <c:lblAlgn val="ctr"/>
        <c:lblOffset val="100"/>
        <c:noMultiLvlLbl val="0"/>
      </c:catAx>
      <c:valAx>
        <c:axId val="711219040"/>
        <c:scaling>
          <c:orientation val="minMax"/>
          <c:max val="100"/>
        </c:scaling>
        <c:delete val="1"/>
        <c:axPos val="t"/>
        <c:numFmt formatCode="General" sourceLinked="1"/>
        <c:majorTickMark val="out"/>
        <c:minorTickMark val="none"/>
        <c:tickLblPos val="nextTo"/>
        <c:crossAx val="71121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609567820660085"/>
          <c:y val="6.0250242356653397E-2"/>
          <c:w val="0.72171506154904563"/>
          <c:h val="0.87906582928975019"/>
        </c:manualLayout>
      </c:layout>
      <c:barChart>
        <c:barDir val="bar"/>
        <c:grouping val="stacked"/>
        <c:varyColors val="0"/>
        <c:ser>
          <c:idx val="1"/>
          <c:order val="0"/>
          <c:tx>
            <c:strRef>
              <c:f>Sheet1!$B$1</c:f>
              <c:strCache>
                <c:ptCount val="1"/>
                <c:pt idx="0">
                  <c:v>Column1</c:v>
                </c:pt>
              </c:strCache>
            </c:strRef>
          </c:tx>
          <c:spPr>
            <a:noFill/>
            <a:ln>
              <a:noFill/>
            </a:ln>
            <a:effectLst/>
          </c:spPr>
          <c:invertIfNegative val="0"/>
          <c:cat>
            <c:strRef>
              <c:f>Sheet1!$A$2:$A$7</c:f>
              <c:strCache>
                <c:ptCount val="6"/>
                <c:pt idx="0">
                  <c:v>ΚΥΡΙΑΚΟΣ ΜΗΤΣΟΤΑΚΗΣ</c:v>
                </c:pt>
                <c:pt idx="1">
                  <c:v>ΑΛΕΞΗΣ ΤΣΙΠΡΑΣ</c:v>
                </c:pt>
                <c:pt idx="2">
                  <c:v>ΝΙΚΟΣ ΑΝΔΡΟΥΛΑΚΗΣ</c:v>
                </c:pt>
                <c:pt idx="3">
                  <c:v>ΔΗΜΗΤΡΗΣ ΚΟΥΤΣΟΥΜΠΑΣ</c:v>
                </c:pt>
                <c:pt idx="4">
                  <c:v>ΓΙΑΝΝΗΣ ΒΑΡΟΥΦΑΚΗΣ</c:v>
                </c:pt>
                <c:pt idx="5">
                  <c:v>KYΡΙΑΚΟΣ ΒΕΛΟΠΟΥΛΟΣ</c:v>
                </c:pt>
              </c:strCache>
            </c:strRef>
          </c:cat>
          <c:val>
            <c:numRef>
              <c:f>Sheet1!$B$2:$B$7</c:f>
              <c:numCache>
                <c:formatCode>General</c:formatCode>
                <c:ptCount val="6"/>
                <c:pt idx="0">
                  <c:v>12.5</c:v>
                </c:pt>
                <c:pt idx="1">
                  <c:v>12.5</c:v>
                </c:pt>
                <c:pt idx="2">
                  <c:v>32.9</c:v>
                </c:pt>
                <c:pt idx="3">
                  <c:v>18.299999999999997</c:v>
                </c:pt>
                <c:pt idx="4">
                  <c:v>5.5</c:v>
                </c:pt>
                <c:pt idx="5">
                  <c:v>6.3999999999999986</c:v>
                </c:pt>
              </c:numCache>
            </c:numRef>
          </c:val>
          <c:extLst>
            <c:ext xmlns:c16="http://schemas.microsoft.com/office/drawing/2014/chart" uri="{C3380CC4-5D6E-409C-BE32-E72D297353CC}">
              <c16:uniqueId val="{00000000-033B-4054-9180-0E46FE32D43F}"/>
            </c:ext>
          </c:extLst>
        </c:ser>
        <c:ser>
          <c:idx val="2"/>
          <c:order val="1"/>
          <c:tx>
            <c:strRef>
              <c:f>Sheet1!$C$1</c:f>
              <c:strCache>
                <c:ptCount val="1"/>
                <c:pt idx="0">
                  <c:v>Όχι ευνοϊκή γνώμη</c:v>
                </c:pt>
              </c:strCache>
            </c:strRef>
          </c:tx>
          <c:spPr>
            <a:solidFill>
              <a:srgbClr val="FF0000"/>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ΚΥΡΙΑΚΟΣ ΜΗΤΣΟΤΑΚΗΣ</c:v>
                </c:pt>
                <c:pt idx="1">
                  <c:v>ΑΛΕΞΗΣ ΤΣΙΠΡΑΣ</c:v>
                </c:pt>
                <c:pt idx="2">
                  <c:v>ΝΙΚΟΣ ΑΝΔΡΟΥΛΑΚΗΣ</c:v>
                </c:pt>
                <c:pt idx="3">
                  <c:v>ΔΗΜΗΤΡΗΣ ΚΟΥΤΣΟΥΜΠΑΣ</c:v>
                </c:pt>
                <c:pt idx="4">
                  <c:v>ΓΙΑΝΝΗΣ ΒΑΡΟΥΦΑΚΗΣ</c:v>
                </c:pt>
                <c:pt idx="5">
                  <c:v>KYΡΙΑΚΟΣ ΒΕΛΟΠΟΥΛΟΣ</c:v>
                </c:pt>
              </c:strCache>
            </c:strRef>
          </c:cat>
          <c:val>
            <c:numRef>
              <c:f>Sheet1!$C$2:$C$7</c:f>
              <c:numCache>
                <c:formatCode>General</c:formatCode>
                <c:ptCount val="6"/>
                <c:pt idx="0">
                  <c:v>47.5</c:v>
                </c:pt>
                <c:pt idx="1">
                  <c:v>47.5</c:v>
                </c:pt>
                <c:pt idx="2">
                  <c:v>27.1</c:v>
                </c:pt>
                <c:pt idx="3">
                  <c:v>41.7</c:v>
                </c:pt>
                <c:pt idx="4">
                  <c:v>54.5</c:v>
                </c:pt>
                <c:pt idx="5">
                  <c:v>53.6</c:v>
                </c:pt>
              </c:numCache>
            </c:numRef>
          </c:val>
          <c:extLst>
            <c:ext xmlns:c16="http://schemas.microsoft.com/office/drawing/2014/chart" uri="{C3380CC4-5D6E-409C-BE32-E72D297353CC}">
              <c16:uniqueId val="{00000001-033B-4054-9180-0E46FE32D43F}"/>
            </c:ext>
          </c:extLst>
        </c:ser>
        <c:ser>
          <c:idx val="3"/>
          <c:order val="2"/>
          <c:tx>
            <c:strRef>
              <c:f>Sheet1!$D$1</c:f>
              <c:strCache>
                <c:ptCount val="1"/>
                <c:pt idx="0">
                  <c:v>Column2</c:v>
                </c:pt>
              </c:strCache>
            </c:strRef>
          </c:tx>
          <c:spPr>
            <a:noFill/>
            <a:ln>
              <a:noFill/>
            </a:ln>
            <a:effectLst/>
          </c:spPr>
          <c:invertIfNegative val="0"/>
          <c:cat>
            <c:strRef>
              <c:f>Sheet1!$A$2:$A$7</c:f>
              <c:strCache>
                <c:ptCount val="6"/>
                <c:pt idx="0">
                  <c:v>ΚΥΡΙΑΚΟΣ ΜΗΤΣΟΤΑΚΗΣ</c:v>
                </c:pt>
                <c:pt idx="1">
                  <c:v>ΑΛΕΞΗΣ ΤΣΙΠΡΑΣ</c:v>
                </c:pt>
                <c:pt idx="2">
                  <c:v>ΝΙΚΟΣ ΑΝΔΡΟΥΛΑΚΗΣ</c:v>
                </c:pt>
                <c:pt idx="3">
                  <c:v>ΔΗΜΗΤΡΗΣ ΚΟΥΤΣΟΥΜΠΑΣ</c:v>
                </c:pt>
                <c:pt idx="4">
                  <c:v>ΓΙΑΝΝΗΣ ΒΑΡΟΥΦΑΚΗΣ</c:v>
                </c:pt>
                <c:pt idx="5">
                  <c:v>KYΡΙΑΚΟΣ ΒΕΛΟΠΟΥΛΟΣ</c:v>
                </c:pt>
              </c:strCache>
            </c:strRef>
          </c:cat>
          <c:val>
            <c:numRef>
              <c:f>Sheet1!$D$2:$D$7</c:f>
              <c:numCache>
                <c:formatCode>General</c:formatCode>
                <c:ptCount val="6"/>
                <c:pt idx="0">
                  <c:v>16.350000000000001</c:v>
                </c:pt>
                <c:pt idx="1">
                  <c:v>15.5</c:v>
                </c:pt>
                <c:pt idx="2">
                  <c:v>5.1499999999999986</c:v>
                </c:pt>
                <c:pt idx="3">
                  <c:v>5.3000000000000007</c:v>
                </c:pt>
                <c:pt idx="4">
                  <c:v>11.2</c:v>
                </c:pt>
                <c:pt idx="5">
                  <c:v>9.9</c:v>
                </c:pt>
              </c:numCache>
            </c:numRef>
          </c:val>
          <c:extLst>
            <c:ext xmlns:c16="http://schemas.microsoft.com/office/drawing/2014/chart" uri="{C3380CC4-5D6E-409C-BE32-E72D297353CC}">
              <c16:uniqueId val="{00000002-033B-4054-9180-0E46FE32D43F}"/>
            </c:ext>
          </c:extLst>
        </c:ser>
        <c:ser>
          <c:idx val="4"/>
          <c:order val="3"/>
          <c:tx>
            <c:strRef>
              <c:f>Sheet1!$E$1</c:f>
              <c:strCache>
                <c:ptCount val="1"/>
                <c:pt idx="0">
                  <c:v>Δεν μπορώ να δώσω βαθμό - ΔΞ/ΔΑ</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ΚΥΡΙΑΚΟΣ ΜΗΤΣΟΤΑΚΗΣ</c:v>
                </c:pt>
                <c:pt idx="1">
                  <c:v>ΑΛΕΞΗΣ ΤΣΙΠΡΑΣ</c:v>
                </c:pt>
                <c:pt idx="2">
                  <c:v>ΝΙΚΟΣ ΑΝΔΡΟΥΛΑΚΗΣ</c:v>
                </c:pt>
                <c:pt idx="3">
                  <c:v>ΔΗΜΗΤΡΗΣ ΚΟΥΤΣΟΥΜΠΑΣ</c:v>
                </c:pt>
                <c:pt idx="4">
                  <c:v>ΓΙΑΝΝΗΣ ΒΑΡΟΥΦΑΚΗΣ</c:v>
                </c:pt>
                <c:pt idx="5">
                  <c:v>KYΡΙΑΚΟΣ ΒΕΛΟΠΟΥΛΟΣ</c:v>
                </c:pt>
              </c:strCache>
            </c:strRef>
          </c:cat>
          <c:val>
            <c:numRef>
              <c:f>Sheet1!$E$2:$E$7</c:f>
              <c:numCache>
                <c:formatCode>General</c:formatCode>
                <c:ptCount val="6"/>
                <c:pt idx="0">
                  <c:v>17.3</c:v>
                </c:pt>
                <c:pt idx="1">
                  <c:v>19</c:v>
                </c:pt>
                <c:pt idx="2">
                  <c:v>39.700000000000003</c:v>
                </c:pt>
                <c:pt idx="3">
                  <c:v>39.4</c:v>
                </c:pt>
                <c:pt idx="4">
                  <c:v>27.6</c:v>
                </c:pt>
                <c:pt idx="5">
                  <c:v>30.2</c:v>
                </c:pt>
              </c:numCache>
            </c:numRef>
          </c:val>
          <c:extLst>
            <c:ext xmlns:c16="http://schemas.microsoft.com/office/drawing/2014/chart" uri="{C3380CC4-5D6E-409C-BE32-E72D297353CC}">
              <c16:uniqueId val="{00000003-033B-4054-9180-0E46FE32D43F}"/>
            </c:ext>
          </c:extLst>
        </c:ser>
        <c:ser>
          <c:idx val="5"/>
          <c:order val="4"/>
          <c:tx>
            <c:strRef>
              <c:f>Sheet1!$F$1</c:f>
              <c:strCache>
                <c:ptCount val="1"/>
                <c:pt idx="0">
                  <c:v>Column3</c:v>
                </c:pt>
              </c:strCache>
            </c:strRef>
          </c:tx>
          <c:spPr>
            <a:noFill/>
            <a:ln>
              <a:noFill/>
            </a:ln>
            <a:effectLst/>
          </c:spPr>
          <c:invertIfNegative val="0"/>
          <c:cat>
            <c:strRef>
              <c:f>Sheet1!$A$2:$A$7</c:f>
              <c:strCache>
                <c:ptCount val="6"/>
                <c:pt idx="0">
                  <c:v>ΚΥΡΙΑΚΟΣ ΜΗΤΣΟΤΑΚΗΣ</c:v>
                </c:pt>
                <c:pt idx="1">
                  <c:v>ΑΛΕΞΗΣ ΤΣΙΠΡΑΣ</c:v>
                </c:pt>
                <c:pt idx="2">
                  <c:v>ΝΙΚΟΣ ΑΝΔΡΟΥΛΑΚΗΣ</c:v>
                </c:pt>
                <c:pt idx="3">
                  <c:v>ΔΗΜΗΤΡΗΣ ΚΟΥΤΣΟΥΜΠΑΣ</c:v>
                </c:pt>
                <c:pt idx="4">
                  <c:v>ΓΙΑΝΝΗΣ ΒΑΡΟΥΦΑΚΗΣ</c:v>
                </c:pt>
                <c:pt idx="5">
                  <c:v>KYΡΙΑΚΟΣ ΒΕΛΟΠΟΥΛΟΣ</c:v>
                </c:pt>
              </c:strCache>
            </c:strRef>
          </c:cat>
          <c:val>
            <c:numRef>
              <c:f>Sheet1!$F$2:$F$7</c:f>
              <c:numCache>
                <c:formatCode>General</c:formatCode>
                <c:ptCount val="6"/>
                <c:pt idx="0">
                  <c:v>16.350000000000001</c:v>
                </c:pt>
                <c:pt idx="1">
                  <c:v>15.5</c:v>
                </c:pt>
                <c:pt idx="2">
                  <c:v>5.1499999999999986</c:v>
                </c:pt>
                <c:pt idx="3">
                  <c:v>5.3000000000000007</c:v>
                </c:pt>
                <c:pt idx="4">
                  <c:v>11.2</c:v>
                </c:pt>
                <c:pt idx="5">
                  <c:v>9.9</c:v>
                </c:pt>
              </c:numCache>
            </c:numRef>
          </c:val>
          <c:extLst>
            <c:ext xmlns:c16="http://schemas.microsoft.com/office/drawing/2014/chart" uri="{C3380CC4-5D6E-409C-BE32-E72D297353CC}">
              <c16:uniqueId val="{00000004-033B-4054-9180-0E46FE32D43F}"/>
            </c:ext>
          </c:extLst>
        </c:ser>
        <c:ser>
          <c:idx val="6"/>
          <c:order val="5"/>
          <c:tx>
            <c:strRef>
              <c:f>Sheet1!$G$1</c:f>
              <c:strCache>
                <c:ptCount val="1"/>
                <c:pt idx="0">
                  <c:v>Ευνοϊκή γνώμη/Είναι ένας από τους καλύτερους</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ΚΥΡΙΑΚΟΣ ΜΗΤΣΟΤΑΚΗΣ</c:v>
                </c:pt>
                <c:pt idx="1">
                  <c:v>ΑΛΕΞΗΣ ΤΣΙΠΡΑΣ</c:v>
                </c:pt>
                <c:pt idx="2">
                  <c:v>ΝΙΚΟΣ ΑΝΔΡΟΥΛΑΚΗΣ</c:v>
                </c:pt>
                <c:pt idx="3">
                  <c:v>ΔΗΜΗΤΡΗΣ ΚΟΥΤΣΟΥΜΠΑΣ</c:v>
                </c:pt>
                <c:pt idx="4">
                  <c:v>ΓΙΑΝΝΗΣ ΒΑΡΟΥΦΑΚΗΣ</c:v>
                </c:pt>
                <c:pt idx="5">
                  <c:v>KYΡΙΑΚΟΣ ΒΕΛΟΠΟΥΛΟΣ</c:v>
                </c:pt>
              </c:strCache>
            </c:strRef>
          </c:cat>
          <c:val>
            <c:numRef>
              <c:f>Sheet1!$G$2:$G$7</c:f>
              <c:numCache>
                <c:formatCode>General</c:formatCode>
                <c:ptCount val="6"/>
                <c:pt idx="0">
                  <c:v>35.200000000000003</c:v>
                </c:pt>
                <c:pt idx="1">
                  <c:v>33.5</c:v>
                </c:pt>
                <c:pt idx="2">
                  <c:v>33.200000000000003</c:v>
                </c:pt>
                <c:pt idx="3">
                  <c:v>18.899999999999999</c:v>
                </c:pt>
                <c:pt idx="4">
                  <c:v>17.899999999999999</c:v>
                </c:pt>
                <c:pt idx="5">
                  <c:v>16.2</c:v>
                </c:pt>
              </c:numCache>
            </c:numRef>
          </c:val>
          <c:extLst>
            <c:ext xmlns:c16="http://schemas.microsoft.com/office/drawing/2014/chart" uri="{C3380CC4-5D6E-409C-BE32-E72D297353CC}">
              <c16:uniqueId val="{00000006-033B-4054-9180-0E46FE32D43F}"/>
            </c:ext>
          </c:extLst>
        </c:ser>
        <c:dLbls>
          <c:showLegendKey val="0"/>
          <c:showVal val="0"/>
          <c:showCatName val="0"/>
          <c:showSerName val="0"/>
          <c:showPercent val="0"/>
          <c:showBubbleSize val="0"/>
        </c:dLbls>
        <c:gapWidth val="80"/>
        <c:overlap val="100"/>
        <c:axId val="-1157615056"/>
        <c:axId val="-1157611248"/>
      </c:barChart>
      <c:catAx>
        <c:axId val="-115761505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crossAx val="-1157611248"/>
        <c:crosses val="autoZero"/>
        <c:auto val="1"/>
        <c:lblAlgn val="ctr"/>
        <c:lblOffset val="100"/>
        <c:noMultiLvlLbl val="0"/>
      </c:catAx>
      <c:valAx>
        <c:axId val="-1157611248"/>
        <c:scaling>
          <c:orientation val="minMax"/>
          <c:max val="200"/>
          <c:min val="0"/>
        </c:scaling>
        <c:delete val="1"/>
        <c:axPos val="t"/>
        <c:numFmt formatCode="General" sourceLinked="1"/>
        <c:majorTickMark val="out"/>
        <c:minorTickMark val="none"/>
        <c:tickLblPos val="none"/>
        <c:crossAx val="-1157615056"/>
        <c:crosses val="autoZero"/>
        <c:crossBetween val="between"/>
      </c:valAx>
      <c:spPr>
        <a:noFill/>
        <a:ln w="25400">
          <a:noFill/>
        </a:ln>
        <a:effectLst/>
      </c:spPr>
    </c:plotArea>
    <c:legend>
      <c:legendPos val="b"/>
      <c:legendEntry>
        <c:idx val="0"/>
        <c:delete val="1"/>
      </c:legendEntry>
      <c:legendEntry>
        <c:idx val="2"/>
        <c:delete val="1"/>
      </c:legendEntry>
      <c:legendEntry>
        <c:idx val="4"/>
        <c:delete val="1"/>
      </c:legendEntry>
      <c:layout>
        <c:manualLayout>
          <c:xMode val="edge"/>
          <c:yMode val="edge"/>
          <c:x val="0.29929006811941622"/>
          <c:y val="2.9941127587283019E-2"/>
          <c:w val="0.63852453678881027"/>
          <c:h val="4.8055176669834075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legend>
    <c:plotVisOnly val="1"/>
    <c:dispBlanksAs val="gap"/>
    <c:showDLblsOverMax val="0"/>
  </c:chart>
  <c:spPr>
    <a:noFill/>
    <a:ln>
      <a:noFill/>
    </a:ln>
    <a:effectLst/>
  </c:spPr>
  <c:txPr>
    <a:bodyPr/>
    <a:lstStyle/>
    <a:p>
      <a:pPr>
        <a:defRPr sz="1400" b="1">
          <a:latin typeface="Calibri" panose="020F0502020204030204" pitchFamily="34" charset="0"/>
          <a:cs typeface="Calibri" panose="020F0502020204030204" pitchFamily="34" charset="0"/>
        </a:defRPr>
      </a:pPr>
      <a:endParaRPr lang="el-GR"/>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642576425387273"/>
          <c:y val="6.6554024172322618E-2"/>
          <c:w val="0.5392010165966632"/>
          <c:h val="0.87346333661417319"/>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a:noFill/>
            </a:ln>
            <a:effectLst/>
          </c:spPr>
          <c:invertIfNegative val="0"/>
          <c:dPt>
            <c:idx val="0"/>
            <c:invertIfNegative val="0"/>
            <c:bubble3D val="0"/>
            <c:spPr>
              <a:solidFill>
                <a:schemeClr val="accent4">
                  <a:lumMod val="40000"/>
                  <a:lumOff val="60000"/>
                </a:schemeClr>
              </a:solidFill>
              <a:ln>
                <a:solidFill>
                  <a:schemeClr val="accent4"/>
                </a:solidFill>
              </a:ln>
              <a:effectLst/>
            </c:spPr>
            <c:extLst>
              <c:ext xmlns:c16="http://schemas.microsoft.com/office/drawing/2014/chart" uri="{C3380CC4-5D6E-409C-BE32-E72D297353CC}">
                <c16:uniqueId val="{00000001-55AE-4073-9A23-B7CC14409838}"/>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5AE-4073-9A23-B7CC14409838}"/>
              </c:ext>
            </c:extLst>
          </c:dPt>
          <c:dPt>
            <c:idx val="2"/>
            <c:invertIfNegative val="0"/>
            <c:bubble3D val="0"/>
            <c:spPr>
              <a:solidFill>
                <a:schemeClr val="tx1">
                  <a:lumMod val="95000"/>
                  <a:lumOff val="5000"/>
                </a:schemeClr>
              </a:solidFill>
              <a:ln>
                <a:noFill/>
              </a:ln>
              <a:effectLst/>
            </c:spPr>
            <c:extLst>
              <c:ext xmlns:c16="http://schemas.microsoft.com/office/drawing/2014/chart" uri="{C3380CC4-5D6E-409C-BE32-E72D297353CC}">
                <c16:uniqueId val="{00000005-55AE-4073-9A23-B7CC14409838}"/>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9-55AE-4073-9A23-B7CC14409838}"/>
              </c:ext>
            </c:extLst>
          </c:dPt>
          <c:dLbls>
            <c:dLbl>
              <c:idx val="1"/>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lumMod val="75000"/>
                          <a:lumOff val="25000"/>
                        </a:schemeClr>
                      </a:solidFill>
                      <a:latin typeface="+mn-lt"/>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extLst>
                <c:ext xmlns:c16="http://schemas.microsoft.com/office/drawing/2014/chart" uri="{C3380CC4-5D6E-409C-BE32-E72D297353CC}">
                  <c16:uniqueId val="{00000003-55AE-4073-9A23-B7CC1440983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Υπάρχει Ακρίβεια αλλά δεν έχουμε φτάσει στο σημείο της κερδοσκοπίας και της αισχροκέρδειας</c:v>
                </c:pt>
                <c:pt idx="1">
                  <c:v>Έχουμε ξεπεράσει το επίπεδο της ακρίβειας και έχουμε πλέον σοβαρά φαινόμενα αισχροκέρδειας και κερδοσκοπίας</c:v>
                </c:pt>
                <c:pt idx="2">
                  <c:v>ΔΞ/ΔΑ</c:v>
                </c:pt>
              </c:strCache>
            </c:strRef>
          </c:cat>
          <c:val>
            <c:numRef>
              <c:f>Sheet1!$B$2:$B$4</c:f>
              <c:numCache>
                <c:formatCode>General</c:formatCode>
                <c:ptCount val="3"/>
                <c:pt idx="0">
                  <c:v>17.5</c:v>
                </c:pt>
                <c:pt idx="1">
                  <c:v>76.900000000000006</c:v>
                </c:pt>
                <c:pt idx="2">
                  <c:v>5.6</c:v>
                </c:pt>
              </c:numCache>
            </c:numRef>
          </c:val>
          <c:extLst>
            <c:ext xmlns:c16="http://schemas.microsoft.com/office/drawing/2014/chart" uri="{C3380CC4-5D6E-409C-BE32-E72D297353CC}">
              <c16:uniqueId val="{0000000A-55AE-4073-9A23-B7CC14409838}"/>
            </c:ext>
          </c:extLst>
        </c:ser>
        <c:dLbls>
          <c:showLegendKey val="0"/>
          <c:showVal val="0"/>
          <c:showCatName val="0"/>
          <c:showSerName val="0"/>
          <c:showPercent val="0"/>
          <c:showBubbleSize val="0"/>
        </c:dLbls>
        <c:gapWidth val="65"/>
        <c:axId val="711218496"/>
        <c:axId val="711219040"/>
      </c:barChart>
      <c:catAx>
        <c:axId val="711218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crossAx val="711219040"/>
        <c:crosses val="autoZero"/>
        <c:auto val="1"/>
        <c:lblAlgn val="ctr"/>
        <c:lblOffset val="100"/>
        <c:noMultiLvlLbl val="0"/>
      </c:catAx>
      <c:valAx>
        <c:axId val="711219040"/>
        <c:scaling>
          <c:orientation val="minMax"/>
          <c:max val="100"/>
        </c:scaling>
        <c:delete val="1"/>
        <c:axPos val="t"/>
        <c:numFmt formatCode="General" sourceLinked="1"/>
        <c:majorTickMark val="out"/>
        <c:minorTickMark val="none"/>
        <c:tickLblPos val="nextTo"/>
        <c:crossAx val="71121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075115685155962"/>
          <c:y val="6.1618139051865396E-2"/>
          <c:w val="0.40496968648942361"/>
          <c:h val="0.87346333661417319"/>
        </c:manualLayout>
      </c:layout>
      <c:barChart>
        <c:barDir val="bar"/>
        <c:grouping val="clustered"/>
        <c:varyColors val="0"/>
        <c:ser>
          <c:idx val="0"/>
          <c:order val="0"/>
          <c:tx>
            <c:strRef>
              <c:f>Sheet1!$B$1</c:f>
              <c:strCache>
                <c:ptCount val="1"/>
                <c:pt idx="0">
                  <c:v>Series 1</c:v>
                </c:pt>
              </c:strCache>
            </c:strRef>
          </c:tx>
          <c:spPr>
            <a:solidFill>
              <a:srgbClr val="FF0000"/>
            </a:solidFill>
            <a:ln>
              <a:noFill/>
            </a:ln>
            <a:effectLst/>
          </c:spPr>
          <c:invertIfNegative val="0"/>
          <c:dPt>
            <c:idx val="0"/>
            <c:invertIfNegative val="0"/>
            <c:bubble3D val="0"/>
            <c:extLst>
              <c:ext xmlns:c16="http://schemas.microsoft.com/office/drawing/2014/chart" uri="{C3380CC4-5D6E-409C-BE32-E72D297353CC}">
                <c16:uniqueId val="{00000001-5ADF-4ABD-AAF1-C73FE62BA983}"/>
              </c:ext>
            </c:extLst>
          </c:dPt>
          <c:dPt>
            <c:idx val="1"/>
            <c:invertIfNegative val="0"/>
            <c:bubble3D val="0"/>
            <c:extLst>
              <c:ext xmlns:c16="http://schemas.microsoft.com/office/drawing/2014/chart" uri="{C3380CC4-5D6E-409C-BE32-E72D297353CC}">
                <c16:uniqueId val="{00000003-5ADF-4ABD-AAF1-C73FE62BA983}"/>
              </c:ext>
            </c:extLst>
          </c:dPt>
          <c:dPt>
            <c:idx val="2"/>
            <c:invertIfNegative val="0"/>
            <c:bubble3D val="0"/>
            <c:extLst>
              <c:ext xmlns:c16="http://schemas.microsoft.com/office/drawing/2014/chart" uri="{C3380CC4-5D6E-409C-BE32-E72D297353CC}">
                <c16:uniqueId val="{00000005-5ADF-4ABD-AAF1-C73FE62BA983}"/>
              </c:ext>
            </c:extLst>
          </c:dPt>
          <c:dPt>
            <c:idx val="3"/>
            <c:invertIfNegative val="0"/>
            <c:bubble3D val="0"/>
            <c:extLst>
              <c:ext xmlns:c16="http://schemas.microsoft.com/office/drawing/2014/chart" uri="{C3380CC4-5D6E-409C-BE32-E72D297353CC}">
                <c16:uniqueId val="{00000007-5ADF-4ABD-AAF1-C73FE62BA983}"/>
              </c:ext>
            </c:extLst>
          </c:dPt>
          <c:dPt>
            <c:idx val="5"/>
            <c:invertIfNegative val="0"/>
            <c:bubble3D val="0"/>
            <c:extLst>
              <c:ext xmlns:c16="http://schemas.microsoft.com/office/drawing/2014/chart" uri="{C3380CC4-5D6E-409C-BE32-E72D297353CC}">
                <c16:uniqueId val="{00000004-F43B-4E06-B54D-22EE3B907A46}"/>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Η αύξηση των τιμών και η ακρίβεια </c:v>
                </c:pt>
                <c:pt idx="1">
                  <c:v>Η ανεργία</c:v>
                </c:pt>
                <c:pt idx="2">
                  <c:v>Ο πόλεμος στην Ουκρανία και οι επιπτώσεις στην χώρα μας</c:v>
                </c:pt>
                <c:pt idx="3">
                  <c:v>Η πορεία των Ελληνοτουρκικών σχέσεων</c:v>
                </c:pt>
                <c:pt idx="4">
                  <c:v>Η υπόθεση των Υποκλοπών με στόχο τον αρχηγό του ΠΑΣΟΚ-ΚΙΝΑΛ Ν. Ανδρουλάκη και τον δημοσιογράφο Α. Κουκάκη</c:v>
                </c:pt>
                <c:pt idx="5">
                  <c:v>Η εξέλιξη της Πανδημίας COVID-19</c:v>
                </c:pt>
                <c:pt idx="6">
                  <c:v>Η εγκληματικότητα</c:v>
                </c:pt>
                <c:pt idx="7">
                  <c:v>Το μεταναστευτικό</c:v>
                </c:pt>
                <c:pt idx="8">
                  <c:v>ΔΞ/ΔΑ</c:v>
                </c:pt>
              </c:strCache>
            </c:strRef>
          </c:cat>
          <c:val>
            <c:numRef>
              <c:f>Sheet1!$B$2:$B$10</c:f>
              <c:numCache>
                <c:formatCode>General</c:formatCode>
                <c:ptCount val="9"/>
                <c:pt idx="0">
                  <c:v>63.6</c:v>
                </c:pt>
                <c:pt idx="1">
                  <c:v>7.1</c:v>
                </c:pt>
                <c:pt idx="2">
                  <c:v>6.1</c:v>
                </c:pt>
                <c:pt idx="3">
                  <c:v>5.8</c:v>
                </c:pt>
                <c:pt idx="4">
                  <c:v>5.0999999999999996</c:v>
                </c:pt>
                <c:pt idx="5">
                  <c:v>3.6</c:v>
                </c:pt>
                <c:pt idx="6">
                  <c:v>1.9</c:v>
                </c:pt>
                <c:pt idx="7">
                  <c:v>1.7</c:v>
                </c:pt>
                <c:pt idx="8">
                  <c:v>5.0999999999999996</c:v>
                </c:pt>
              </c:numCache>
            </c:numRef>
          </c:val>
          <c:extLst>
            <c:ext xmlns:c16="http://schemas.microsoft.com/office/drawing/2014/chart" uri="{C3380CC4-5D6E-409C-BE32-E72D297353CC}">
              <c16:uniqueId val="{0000000A-5ADF-4ABD-AAF1-C73FE62BA983}"/>
            </c:ext>
          </c:extLst>
        </c:ser>
        <c:dLbls>
          <c:showLegendKey val="0"/>
          <c:showVal val="0"/>
          <c:showCatName val="0"/>
          <c:showSerName val="0"/>
          <c:showPercent val="0"/>
          <c:showBubbleSize val="0"/>
        </c:dLbls>
        <c:gapWidth val="65"/>
        <c:axId val="-1212791328"/>
        <c:axId val="-1212310848"/>
      </c:barChart>
      <c:catAx>
        <c:axId val="-12127913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Tahoma" panose="020B0604030504040204" pitchFamily="34" charset="0"/>
                <a:cs typeface="Arial" panose="020B0604020202020204" pitchFamily="34" charset="0"/>
              </a:defRPr>
            </a:pPr>
            <a:endParaRPr lang="el-GR"/>
          </a:p>
        </c:txPr>
        <c:crossAx val="-1212310848"/>
        <c:crosses val="autoZero"/>
        <c:auto val="1"/>
        <c:lblAlgn val="ctr"/>
        <c:lblOffset val="100"/>
        <c:noMultiLvlLbl val="0"/>
      </c:catAx>
      <c:valAx>
        <c:axId val="-1212310848"/>
        <c:scaling>
          <c:orientation val="minMax"/>
          <c:max val="80"/>
        </c:scaling>
        <c:delete val="1"/>
        <c:axPos val="t"/>
        <c:numFmt formatCode="General" sourceLinked="1"/>
        <c:majorTickMark val="none"/>
        <c:minorTickMark val="none"/>
        <c:tickLblPos val="nextTo"/>
        <c:crossAx val="-1212791328"/>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780258981023023"/>
          <c:y val="6.6554024172322618E-2"/>
          <c:w val="0.39782406616963556"/>
          <c:h val="0.8734633366141731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4EC7-43E5-908A-239D4E015B46}"/>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4EC7-43E5-908A-239D4E015B46}"/>
              </c:ext>
            </c:extLst>
          </c:dPt>
          <c:dPt>
            <c:idx val="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5-4EC7-43E5-908A-239D4E015B46}"/>
              </c:ext>
            </c:extLst>
          </c:dPt>
          <c:dPt>
            <c:idx val="3"/>
            <c:invertIfNegative val="0"/>
            <c:bubble3D val="0"/>
            <c:spPr>
              <a:solidFill>
                <a:srgbClr val="C00000"/>
              </a:solidFill>
              <a:ln>
                <a:noFill/>
              </a:ln>
              <a:effectLst/>
            </c:spPr>
            <c:extLst>
              <c:ext xmlns:c16="http://schemas.microsoft.com/office/drawing/2014/chart" uri="{C3380CC4-5D6E-409C-BE32-E72D297353CC}">
                <c16:uniqueId val="{00000007-4EC7-43E5-908A-239D4E015B46}"/>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0-FBF0-4E08-860D-D2190B218722}"/>
              </c:ext>
            </c:extLst>
          </c:dPt>
          <c:dLbls>
            <c:dLbl>
              <c:idx val="3"/>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tx1">
                          <a:lumMod val="75000"/>
                          <a:lumOff val="25000"/>
                        </a:schemeClr>
                      </a:solidFill>
                      <a:latin typeface="+mn-lt"/>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extLst>
                <c:ext xmlns:c16="http://schemas.microsoft.com/office/drawing/2014/chart" uri="{C3380CC4-5D6E-409C-BE32-E72D297353CC}">
                  <c16:uniqueId val="{00000007-4EC7-43E5-908A-239D4E015B4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Δεν έχω επηρεαστεί καθόλου από την αύξηση των τιμών</c:v>
                </c:pt>
                <c:pt idx="1">
                  <c:v>Έχω επηρεαστεί αρκετά από την αύξηση των τιμών αλλά εξακολουθώ να τα καταφέρνω</c:v>
                </c:pt>
                <c:pt idx="2">
                  <c:v>Έχω επηρεαστεί πολύ από την αύξηση των τιμών έτσι ώστε να δυσκολεύομαι να ανταποκριθώ στις υποχρεώσεις μου</c:v>
                </c:pt>
                <c:pt idx="3">
                  <c:v>Έχω επηρεαστεί πάρα πολύ από την αύξηση των τιμών έτσι ώστε να μην μπορώ καθόλου να ανταποκριθώ στις υποχρεώσεις μου</c:v>
                </c:pt>
                <c:pt idx="4">
                  <c:v>ΔΞ/ΔΑ</c:v>
                </c:pt>
              </c:strCache>
            </c:strRef>
          </c:cat>
          <c:val>
            <c:numRef>
              <c:f>Sheet1!$B$2:$B$6</c:f>
              <c:numCache>
                <c:formatCode>General</c:formatCode>
                <c:ptCount val="5"/>
                <c:pt idx="0">
                  <c:v>1.6</c:v>
                </c:pt>
                <c:pt idx="1">
                  <c:v>36.6</c:v>
                </c:pt>
                <c:pt idx="2">
                  <c:v>35.200000000000003</c:v>
                </c:pt>
                <c:pt idx="3">
                  <c:v>25.1</c:v>
                </c:pt>
                <c:pt idx="4">
                  <c:v>1.5</c:v>
                </c:pt>
              </c:numCache>
            </c:numRef>
          </c:val>
          <c:extLst>
            <c:ext xmlns:c16="http://schemas.microsoft.com/office/drawing/2014/chart" uri="{C3380CC4-5D6E-409C-BE32-E72D297353CC}">
              <c16:uniqueId val="{0000000A-4EC7-43E5-908A-239D4E015B46}"/>
            </c:ext>
          </c:extLst>
        </c:ser>
        <c:dLbls>
          <c:showLegendKey val="0"/>
          <c:showVal val="0"/>
          <c:showCatName val="0"/>
          <c:showSerName val="0"/>
          <c:showPercent val="0"/>
          <c:showBubbleSize val="0"/>
        </c:dLbls>
        <c:gapWidth val="65"/>
        <c:axId val="711218496"/>
        <c:axId val="711219040"/>
      </c:barChart>
      <c:catAx>
        <c:axId val="711218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Tahoma" panose="020B0604030504040204" pitchFamily="34" charset="0"/>
                <a:cs typeface="Tahoma" panose="020B0604030504040204" pitchFamily="34" charset="0"/>
              </a:defRPr>
            </a:pPr>
            <a:endParaRPr lang="el-GR"/>
          </a:p>
        </c:txPr>
        <c:crossAx val="711219040"/>
        <c:crosses val="autoZero"/>
        <c:auto val="1"/>
        <c:lblAlgn val="ctr"/>
        <c:lblOffset val="100"/>
        <c:noMultiLvlLbl val="0"/>
      </c:catAx>
      <c:valAx>
        <c:axId val="711219040"/>
        <c:scaling>
          <c:orientation val="minMax"/>
          <c:max val="80"/>
        </c:scaling>
        <c:delete val="1"/>
        <c:axPos val="t"/>
        <c:numFmt formatCode="General" sourceLinked="1"/>
        <c:majorTickMark val="none"/>
        <c:minorTickMark val="none"/>
        <c:tickLblPos val="nextTo"/>
        <c:crossAx val="71121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780258981023023"/>
          <c:y val="6.6554024172322618E-2"/>
          <c:w val="0.39782406616963556"/>
          <c:h val="0.8734633366141731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4F82-407C-82F2-7C56A8E58D4D}"/>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4F82-407C-82F2-7C56A8E58D4D}"/>
              </c:ext>
            </c:extLst>
          </c:dPt>
          <c:dPt>
            <c:idx val="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5-4F82-407C-82F2-7C56A8E58D4D}"/>
              </c:ext>
            </c:extLst>
          </c:dPt>
          <c:dPt>
            <c:idx val="3"/>
            <c:invertIfNegative val="0"/>
            <c:bubble3D val="0"/>
            <c:spPr>
              <a:solidFill>
                <a:srgbClr val="C00000"/>
              </a:solidFill>
              <a:ln>
                <a:noFill/>
              </a:ln>
              <a:effectLst/>
            </c:spPr>
            <c:extLst>
              <c:ext xmlns:c16="http://schemas.microsoft.com/office/drawing/2014/chart" uri="{C3380CC4-5D6E-409C-BE32-E72D297353CC}">
                <c16:uniqueId val="{00000007-4F82-407C-82F2-7C56A8E58D4D}"/>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9-4F82-407C-82F2-7C56A8E58D4D}"/>
              </c:ext>
            </c:extLst>
          </c:dPt>
          <c:dLbls>
            <c:dLbl>
              <c:idx val="3"/>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tx1">
                          <a:lumMod val="75000"/>
                          <a:lumOff val="25000"/>
                        </a:schemeClr>
                      </a:solidFill>
                      <a:latin typeface="+mn-lt"/>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extLst>
                <c:ext xmlns:c16="http://schemas.microsoft.com/office/drawing/2014/chart" uri="{C3380CC4-5D6E-409C-BE32-E72D297353CC}">
                  <c16:uniqueId val="{00000007-4F82-407C-82F2-7C56A8E58D4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Δεν έχω επηρεαστεί καθόλου από την αύξηση των τιμών</c:v>
                </c:pt>
                <c:pt idx="1">
                  <c:v>Έχω επηρεαστεί αρκετά από την αύξηση των τιμών αλλά εξακολουθώ να τα καταφέρνω</c:v>
                </c:pt>
                <c:pt idx="2">
                  <c:v>Έχω επηρεαστεί πολύ από την αύξηση των τιμών έτσι ώστε να δυσκολεύομαι να ανταποκριθώ στις υποχρεώσεις μου</c:v>
                </c:pt>
                <c:pt idx="3">
                  <c:v>Έχω επηρεαστεί πάρα πολύ από την αύξηση των τιμών έτσι ώστε να μην μπορώ καθόλου να ανταποκριθώ στις υποχρεώσεις μου</c:v>
                </c:pt>
                <c:pt idx="4">
                  <c:v>ΔΞ/ΔΑ</c:v>
                </c:pt>
              </c:strCache>
            </c:strRef>
          </c:cat>
          <c:val>
            <c:numRef>
              <c:f>Sheet1!$B$2:$B$6</c:f>
              <c:numCache>
                <c:formatCode>General</c:formatCode>
                <c:ptCount val="5"/>
                <c:pt idx="0">
                  <c:v>2.8</c:v>
                </c:pt>
                <c:pt idx="1">
                  <c:v>31.6</c:v>
                </c:pt>
                <c:pt idx="2">
                  <c:v>36.200000000000003</c:v>
                </c:pt>
                <c:pt idx="3">
                  <c:v>27.1</c:v>
                </c:pt>
                <c:pt idx="4">
                  <c:v>2.2999999999999998</c:v>
                </c:pt>
              </c:numCache>
            </c:numRef>
          </c:val>
          <c:extLst>
            <c:ext xmlns:c16="http://schemas.microsoft.com/office/drawing/2014/chart" uri="{C3380CC4-5D6E-409C-BE32-E72D297353CC}">
              <c16:uniqueId val="{0000000A-4F82-407C-82F2-7C56A8E58D4D}"/>
            </c:ext>
          </c:extLst>
        </c:ser>
        <c:dLbls>
          <c:showLegendKey val="0"/>
          <c:showVal val="0"/>
          <c:showCatName val="0"/>
          <c:showSerName val="0"/>
          <c:showPercent val="0"/>
          <c:showBubbleSize val="0"/>
        </c:dLbls>
        <c:gapWidth val="65"/>
        <c:axId val="711218496"/>
        <c:axId val="711219040"/>
      </c:barChart>
      <c:catAx>
        <c:axId val="711218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Tahoma" panose="020B0604030504040204" pitchFamily="34" charset="0"/>
                <a:cs typeface="Tahoma" panose="020B0604030504040204" pitchFamily="34" charset="0"/>
              </a:defRPr>
            </a:pPr>
            <a:endParaRPr lang="el-GR"/>
          </a:p>
        </c:txPr>
        <c:crossAx val="711219040"/>
        <c:crosses val="autoZero"/>
        <c:auto val="1"/>
        <c:lblAlgn val="ctr"/>
        <c:lblOffset val="100"/>
        <c:noMultiLvlLbl val="0"/>
      </c:catAx>
      <c:valAx>
        <c:axId val="711219040"/>
        <c:scaling>
          <c:orientation val="minMax"/>
          <c:max val="80"/>
        </c:scaling>
        <c:delete val="1"/>
        <c:axPos val="t"/>
        <c:numFmt formatCode="General" sourceLinked="1"/>
        <c:majorTickMark val="none"/>
        <c:minorTickMark val="none"/>
        <c:tickLblPos val="nextTo"/>
        <c:crossAx val="71121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780258981023023"/>
          <c:y val="6.6554024172322618E-2"/>
          <c:w val="0.39782406616963556"/>
          <c:h val="0.8734633366141731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4EC7-43E5-908A-239D4E015B46}"/>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4EC7-43E5-908A-239D4E015B46}"/>
              </c:ext>
            </c:extLst>
          </c:dPt>
          <c:dPt>
            <c:idx val="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5-4EC7-43E5-908A-239D4E015B46}"/>
              </c:ext>
            </c:extLst>
          </c:dPt>
          <c:dPt>
            <c:idx val="3"/>
            <c:invertIfNegative val="0"/>
            <c:bubble3D val="0"/>
            <c:spPr>
              <a:solidFill>
                <a:srgbClr val="C00000"/>
              </a:solidFill>
              <a:ln>
                <a:noFill/>
              </a:ln>
              <a:effectLst/>
            </c:spPr>
            <c:extLst>
              <c:ext xmlns:c16="http://schemas.microsoft.com/office/drawing/2014/chart" uri="{C3380CC4-5D6E-409C-BE32-E72D297353CC}">
                <c16:uniqueId val="{00000007-4EC7-43E5-908A-239D4E015B46}"/>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0-FBF0-4E08-860D-D2190B218722}"/>
              </c:ext>
            </c:extLst>
          </c:dPt>
          <c:dLbls>
            <c:dLbl>
              <c:idx val="3"/>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tx1">
                          <a:lumMod val="75000"/>
                          <a:lumOff val="25000"/>
                        </a:schemeClr>
                      </a:solidFill>
                      <a:latin typeface="+mn-lt"/>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extLst>
                <c:ext xmlns:c16="http://schemas.microsoft.com/office/drawing/2014/chart" uri="{C3380CC4-5D6E-409C-BE32-E72D297353CC}">
                  <c16:uniqueId val="{00000007-4EC7-43E5-908A-239D4E015B4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Δεν έχω επηρεαστεί καθόλου από την αύξηση των τιμών</c:v>
                </c:pt>
                <c:pt idx="1">
                  <c:v>Έχω επηρεαστεί αρκετά από την αύξηση των τιμών αλλά εξακολουθώ να τα καταφέρνω</c:v>
                </c:pt>
                <c:pt idx="2">
                  <c:v>Έχω επηρεαστεί πολύ από την αύξηση των τιμών έτσι ώστε να δυσκολεύομαι να ανταποκριθώ στις υποχρεώσεις μου</c:v>
                </c:pt>
                <c:pt idx="3">
                  <c:v>Έχω επηρεαστεί πάρα πολύ από την αύξηση των τιμών έτσι ώστε να μην μπορώ καθόλου να ανταποκριθώ στις υποχρεώσεις μου</c:v>
                </c:pt>
                <c:pt idx="4">
                  <c:v>ΔΞ/ΔΑ</c:v>
                </c:pt>
              </c:strCache>
            </c:strRef>
          </c:cat>
          <c:val>
            <c:numRef>
              <c:f>Sheet1!$B$2:$B$6</c:f>
              <c:numCache>
                <c:formatCode>General</c:formatCode>
                <c:ptCount val="5"/>
                <c:pt idx="0">
                  <c:v>2.8</c:v>
                </c:pt>
                <c:pt idx="1">
                  <c:v>31.6</c:v>
                </c:pt>
                <c:pt idx="2">
                  <c:v>36.200000000000003</c:v>
                </c:pt>
                <c:pt idx="3">
                  <c:v>27.1</c:v>
                </c:pt>
                <c:pt idx="4">
                  <c:v>2.2999999999999998</c:v>
                </c:pt>
              </c:numCache>
            </c:numRef>
          </c:val>
          <c:extLst>
            <c:ext xmlns:c16="http://schemas.microsoft.com/office/drawing/2014/chart" uri="{C3380CC4-5D6E-409C-BE32-E72D297353CC}">
              <c16:uniqueId val="{0000000A-4EC7-43E5-908A-239D4E015B46}"/>
            </c:ext>
          </c:extLst>
        </c:ser>
        <c:dLbls>
          <c:showLegendKey val="0"/>
          <c:showVal val="0"/>
          <c:showCatName val="0"/>
          <c:showSerName val="0"/>
          <c:showPercent val="0"/>
          <c:showBubbleSize val="0"/>
        </c:dLbls>
        <c:gapWidth val="65"/>
        <c:axId val="711218496"/>
        <c:axId val="711219040"/>
      </c:barChart>
      <c:catAx>
        <c:axId val="711218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crossAx val="711219040"/>
        <c:crosses val="autoZero"/>
        <c:auto val="1"/>
        <c:lblAlgn val="ctr"/>
        <c:lblOffset val="100"/>
        <c:noMultiLvlLbl val="0"/>
      </c:catAx>
      <c:valAx>
        <c:axId val="711219040"/>
        <c:scaling>
          <c:orientation val="minMax"/>
          <c:max val="80"/>
        </c:scaling>
        <c:delete val="1"/>
        <c:axPos val="t"/>
        <c:numFmt formatCode="General" sourceLinked="1"/>
        <c:majorTickMark val="none"/>
        <c:minorTickMark val="none"/>
        <c:tickLblPos val="nextTo"/>
        <c:crossAx val="71121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36942510872322"/>
          <c:y val="0.10334143422329328"/>
          <c:w val="0.65078700960394376"/>
          <c:h val="0.87346333661417319"/>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w="9525" cap="flat" cmpd="sng" algn="ctr">
              <a:noFill/>
              <a:round/>
            </a:ln>
            <a:effectLst/>
          </c:spPr>
          <c:invertIfNegative val="0"/>
          <c:dPt>
            <c:idx val="0"/>
            <c:invertIfNegative val="0"/>
            <c:bubble3D val="0"/>
            <c:extLst>
              <c:ext xmlns:c16="http://schemas.microsoft.com/office/drawing/2014/chart" uri="{C3380CC4-5D6E-409C-BE32-E72D297353CC}">
                <c16:uniqueId val="{00000000-B9BC-422D-AC1D-CD17EF93AAD7}"/>
              </c:ext>
            </c:extLst>
          </c:dPt>
          <c:dPt>
            <c:idx val="1"/>
            <c:invertIfNegative val="0"/>
            <c:bubble3D val="0"/>
            <c:extLst>
              <c:ext xmlns:c16="http://schemas.microsoft.com/office/drawing/2014/chart" uri="{C3380CC4-5D6E-409C-BE32-E72D297353CC}">
                <c16:uniqueId val="{00000001-B9BC-422D-AC1D-CD17EF93AAD7}"/>
              </c:ext>
            </c:extLst>
          </c:dPt>
          <c:dPt>
            <c:idx val="2"/>
            <c:invertIfNegative val="0"/>
            <c:bubble3D val="0"/>
            <c:extLst>
              <c:ext xmlns:c16="http://schemas.microsoft.com/office/drawing/2014/chart" uri="{C3380CC4-5D6E-409C-BE32-E72D297353CC}">
                <c16:uniqueId val="{00000002-B9BC-422D-AC1D-CD17EF93AAD7}"/>
              </c:ext>
            </c:extLst>
          </c:dPt>
          <c:dPt>
            <c:idx val="3"/>
            <c:invertIfNegative val="0"/>
            <c:bubble3D val="0"/>
            <c:extLst>
              <c:ext xmlns:c16="http://schemas.microsoft.com/office/drawing/2014/chart" uri="{C3380CC4-5D6E-409C-BE32-E72D297353CC}">
                <c16:uniqueId val="{00000003-B9BC-422D-AC1D-CD17EF93AAD7}"/>
              </c:ext>
            </c:extLst>
          </c:dPt>
          <c:dPt>
            <c:idx val="4"/>
            <c:invertIfNegative val="0"/>
            <c:bubble3D val="0"/>
            <c:extLst>
              <c:ext xmlns:c16="http://schemas.microsoft.com/office/drawing/2014/chart" uri="{C3380CC4-5D6E-409C-BE32-E72D297353CC}">
                <c16:uniqueId val="{00000004-B9BC-422D-AC1D-CD17EF93AAD7}"/>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Αντιμετωπίζουν το θέμα πολύ αποτελεσματικά</c:v>
                </c:pt>
                <c:pt idx="1">
                  <c:v>Αντιμετωπίζουν το θέμα αρκετά αποτελεσματικά</c:v>
                </c:pt>
                <c:pt idx="2">
                  <c:v>Αντιμετωπίζουν το θέμα μερικώς αποτελεσματικά</c:v>
                </c:pt>
                <c:pt idx="3">
                  <c:v>Δεν αντιμετωπίζουν το θέμα καθόλου / σχεδόν καθόλου</c:v>
                </c:pt>
                <c:pt idx="4">
                  <c:v>ΔΞ/ΔΑ</c:v>
                </c:pt>
              </c:strCache>
            </c:strRef>
          </c:cat>
          <c:val>
            <c:numRef>
              <c:f>Sheet1!$B$2:$B$6</c:f>
              <c:numCache>
                <c:formatCode>General</c:formatCode>
                <c:ptCount val="5"/>
                <c:pt idx="0">
                  <c:v>4.2</c:v>
                </c:pt>
                <c:pt idx="1">
                  <c:v>13.5</c:v>
                </c:pt>
                <c:pt idx="2">
                  <c:v>35.5</c:v>
                </c:pt>
                <c:pt idx="3">
                  <c:v>43.3</c:v>
                </c:pt>
                <c:pt idx="4">
                  <c:v>3.5</c:v>
                </c:pt>
              </c:numCache>
            </c:numRef>
          </c:val>
          <c:extLst>
            <c:ext xmlns:c16="http://schemas.microsoft.com/office/drawing/2014/chart" uri="{C3380CC4-5D6E-409C-BE32-E72D297353CC}">
              <c16:uniqueId val="{00000005-B9BC-422D-AC1D-CD17EF93AAD7}"/>
            </c:ext>
          </c:extLst>
        </c:ser>
        <c:dLbls>
          <c:showLegendKey val="0"/>
          <c:showVal val="0"/>
          <c:showCatName val="0"/>
          <c:showSerName val="0"/>
          <c:showPercent val="0"/>
          <c:showBubbleSize val="0"/>
        </c:dLbls>
        <c:gapWidth val="100"/>
        <c:axId val="-2069219296"/>
        <c:axId val="-2069215488"/>
      </c:barChart>
      <c:catAx>
        <c:axId val="-2069219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50000"/>
                    <a:lumOff val="50000"/>
                  </a:schemeClr>
                </a:solidFill>
                <a:latin typeface="+mn-lt"/>
                <a:ea typeface="+mn-ea"/>
                <a:cs typeface="+mn-cs"/>
              </a:defRPr>
            </a:pPr>
            <a:endParaRPr lang="el-GR"/>
          </a:p>
        </c:txPr>
        <c:crossAx val="-2069215488"/>
        <c:crosses val="autoZero"/>
        <c:auto val="1"/>
        <c:lblAlgn val="ctr"/>
        <c:lblOffset val="100"/>
        <c:noMultiLvlLbl val="0"/>
      </c:catAx>
      <c:valAx>
        <c:axId val="-2069215488"/>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50000"/>
                    <a:lumOff val="50000"/>
                  </a:schemeClr>
                </a:solidFill>
                <a:latin typeface="+mn-lt"/>
                <a:ea typeface="+mn-ea"/>
                <a:cs typeface="+mn-cs"/>
              </a:defRPr>
            </a:pPr>
            <a:endParaRPr lang="el-GR"/>
          </a:p>
        </c:txPr>
        <c:crossAx val="-20692192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userShapes r:id="rId4"/>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36942510872322"/>
          <c:y val="0.10334143422329328"/>
          <c:w val="0.65078700960394376"/>
          <c:h val="0.87346333661417319"/>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w="9525" cap="flat" cmpd="sng" algn="ctr">
              <a:noFill/>
              <a:round/>
            </a:ln>
            <a:effectLst/>
          </c:spPr>
          <c:invertIfNegative val="0"/>
          <c:dPt>
            <c:idx val="0"/>
            <c:invertIfNegative val="0"/>
            <c:bubble3D val="0"/>
            <c:extLst>
              <c:ext xmlns:c16="http://schemas.microsoft.com/office/drawing/2014/chart" uri="{C3380CC4-5D6E-409C-BE32-E72D297353CC}">
                <c16:uniqueId val="{00000001-4EC7-43E5-908A-239D4E015B46}"/>
              </c:ext>
            </c:extLst>
          </c:dPt>
          <c:dPt>
            <c:idx val="1"/>
            <c:invertIfNegative val="0"/>
            <c:bubble3D val="0"/>
            <c:extLst>
              <c:ext xmlns:c16="http://schemas.microsoft.com/office/drawing/2014/chart" uri="{C3380CC4-5D6E-409C-BE32-E72D297353CC}">
                <c16:uniqueId val="{00000003-4EC7-43E5-908A-239D4E015B46}"/>
              </c:ext>
            </c:extLst>
          </c:dPt>
          <c:dPt>
            <c:idx val="2"/>
            <c:invertIfNegative val="0"/>
            <c:bubble3D val="0"/>
            <c:extLst>
              <c:ext xmlns:c16="http://schemas.microsoft.com/office/drawing/2014/chart" uri="{C3380CC4-5D6E-409C-BE32-E72D297353CC}">
                <c16:uniqueId val="{00000005-4EC7-43E5-908A-239D4E015B46}"/>
              </c:ext>
            </c:extLst>
          </c:dPt>
          <c:dPt>
            <c:idx val="3"/>
            <c:invertIfNegative val="0"/>
            <c:bubble3D val="0"/>
            <c:extLst>
              <c:ext xmlns:c16="http://schemas.microsoft.com/office/drawing/2014/chart" uri="{C3380CC4-5D6E-409C-BE32-E72D297353CC}">
                <c16:uniqueId val="{00000007-4EC7-43E5-908A-239D4E015B46}"/>
              </c:ext>
            </c:extLst>
          </c:dPt>
          <c:dPt>
            <c:idx val="4"/>
            <c:invertIfNegative val="0"/>
            <c:bubble3D val="0"/>
            <c:extLst>
              <c:ext xmlns:c16="http://schemas.microsoft.com/office/drawing/2014/chart" uri="{C3380CC4-5D6E-409C-BE32-E72D297353CC}">
                <c16:uniqueId val="{00000009-4EC7-43E5-908A-239D4E015B46}"/>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Αντιμετωπίζουν το θέμα πολύ αποτελεσματικά</c:v>
                </c:pt>
                <c:pt idx="1">
                  <c:v>Αντιμετωπίζουν το θέμα αρκετά αποτελεσματικά</c:v>
                </c:pt>
                <c:pt idx="2">
                  <c:v>Αντιμετωπίζουν το θέμα μερικώς αποτελεσματικά</c:v>
                </c:pt>
                <c:pt idx="3">
                  <c:v>Δεν αντιμετωπίζουν το θέμα καθόλου / σχεδόν καθόλου</c:v>
                </c:pt>
                <c:pt idx="4">
                  <c:v>ΔΞ/ΔΑ</c:v>
                </c:pt>
              </c:strCache>
            </c:strRef>
          </c:cat>
          <c:val>
            <c:numRef>
              <c:f>Sheet1!$B$2:$B$6</c:f>
              <c:numCache>
                <c:formatCode>General</c:formatCode>
                <c:ptCount val="5"/>
                <c:pt idx="0">
                  <c:v>2.7</c:v>
                </c:pt>
                <c:pt idx="1">
                  <c:v>14.2</c:v>
                </c:pt>
                <c:pt idx="2">
                  <c:v>37.200000000000003</c:v>
                </c:pt>
                <c:pt idx="3">
                  <c:v>40.6</c:v>
                </c:pt>
                <c:pt idx="4">
                  <c:v>5.4</c:v>
                </c:pt>
              </c:numCache>
            </c:numRef>
          </c:val>
          <c:extLst>
            <c:ext xmlns:c16="http://schemas.microsoft.com/office/drawing/2014/chart" uri="{C3380CC4-5D6E-409C-BE32-E72D297353CC}">
              <c16:uniqueId val="{0000000A-4EC7-43E5-908A-239D4E015B46}"/>
            </c:ext>
          </c:extLst>
        </c:ser>
        <c:dLbls>
          <c:showLegendKey val="0"/>
          <c:showVal val="0"/>
          <c:showCatName val="0"/>
          <c:showSerName val="0"/>
          <c:showPercent val="0"/>
          <c:showBubbleSize val="0"/>
        </c:dLbls>
        <c:gapWidth val="100"/>
        <c:axId val="-2069219296"/>
        <c:axId val="-2069215488"/>
      </c:barChart>
      <c:catAx>
        <c:axId val="-2069219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50000"/>
                    <a:lumOff val="50000"/>
                  </a:schemeClr>
                </a:solidFill>
                <a:latin typeface="+mn-lt"/>
                <a:ea typeface="+mn-ea"/>
                <a:cs typeface="+mn-cs"/>
              </a:defRPr>
            </a:pPr>
            <a:endParaRPr lang="el-GR"/>
          </a:p>
        </c:txPr>
        <c:crossAx val="-2069215488"/>
        <c:crosses val="autoZero"/>
        <c:auto val="1"/>
        <c:lblAlgn val="ctr"/>
        <c:lblOffset val="100"/>
        <c:noMultiLvlLbl val="0"/>
      </c:catAx>
      <c:valAx>
        <c:axId val="-2069215488"/>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50000"/>
                    <a:lumOff val="50000"/>
                  </a:schemeClr>
                </a:solidFill>
                <a:latin typeface="+mn-lt"/>
                <a:ea typeface="+mn-ea"/>
                <a:cs typeface="+mn-cs"/>
              </a:defRPr>
            </a:pPr>
            <a:endParaRPr lang="el-GR"/>
          </a:p>
        </c:txPr>
        <c:crossAx val="-20692192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userShapes r:id="rId4"/>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011242811340057"/>
          <c:y val="5.7745372665714716E-2"/>
          <c:w val="0.53080805321945901"/>
          <c:h val="0.82430077213642927"/>
        </c:manualLayout>
      </c:layout>
      <c:pieChart>
        <c:varyColors val="1"/>
        <c:ser>
          <c:idx val="0"/>
          <c:order val="0"/>
          <c:tx>
            <c:strRef>
              <c:f>Sheet1!$B$1</c:f>
              <c:strCache>
                <c:ptCount val="1"/>
                <c:pt idx="0">
                  <c:v>Column2</c:v>
                </c:pt>
              </c:strCache>
            </c:strRef>
          </c:tx>
          <c:spPr>
            <a:solidFill>
              <a:schemeClr val="accent3">
                <a:lumMod val="60000"/>
                <a:lumOff val="40000"/>
              </a:schemeClr>
            </a:solidFill>
          </c:spPr>
          <c:explosion val="4"/>
          <c:dPt>
            <c:idx val="0"/>
            <c:bubble3D val="0"/>
            <c:spPr>
              <a:solidFill>
                <a:srgbClr val="00B0F0"/>
              </a:solidFill>
              <a:ln>
                <a:noFill/>
              </a:ln>
              <a:effectLst/>
            </c:spPr>
            <c:extLst>
              <c:ext xmlns:c16="http://schemas.microsoft.com/office/drawing/2014/chart" uri="{C3380CC4-5D6E-409C-BE32-E72D297353CC}">
                <c16:uniqueId val="{00000001-F6C2-4DF9-8FDF-21ADEE4CB80B}"/>
              </c:ext>
            </c:extLst>
          </c:dPt>
          <c:dPt>
            <c:idx val="1"/>
            <c:bubble3D val="0"/>
            <c:spPr>
              <a:solidFill>
                <a:sysClr val="window" lastClr="FFFFFF">
                  <a:lumMod val="65000"/>
                </a:sysClr>
              </a:solidFill>
              <a:ln>
                <a:noFill/>
              </a:ln>
              <a:effectLst/>
            </c:spPr>
            <c:extLst>
              <c:ext xmlns:c16="http://schemas.microsoft.com/office/drawing/2014/chart" uri="{C3380CC4-5D6E-409C-BE32-E72D297353CC}">
                <c16:uniqueId val="{00000003-F6C2-4DF9-8FDF-21ADEE4CB80B}"/>
              </c:ext>
            </c:extLst>
          </c:dPt>
          <c:dPt>
            <c:idx val="2"/>
            <c:bubble3D val="0"/>
            <c:spPr>
              <a:solidFill>
                <a:srgbClr val="FF0000"/>
              </a:solidFill>
              <a:ln>
                <a:noFill/>
              </a:ln>
              <a:effectLst/>
            </c:spPr>
            <c:extLst>
              <c:ext xmlns:c16="http://schemas.microsoft.com/office/drawing/2014/chart" uri="{C3380CC4-5D6E-409C-BE32-E72D297353CC}">
                <c16:uniqueId val="{00000005-F6C2-4DF9-8FDF-21ADEE4CB80B}"/>
              </c:ext>
            </c:extLst>
          </c:dPt>
          <c:dPt>
            <c:idx val="3"/>
            <c:bubble3D val="0"/>
            <c:spPr>
              <a:solidFill>
                <a:sysClr val="windowText" lastClr="000000"/>
              </a:solidFill>
              <a:ln>
                <a:noFill/>
              </a:ln>
              <a:effectLst/>
            </c:spPr>
            <c:extLst>
              <c:ext xmlns:c16="http://schemas.microsoft.com/office/drawing/2014/chart" uri="{C3380CC4-5D6E-409C-BE32-E72D297353CC}">
                <c16:uniqueId val="{00000007-F6C2-4DF9-8FDF-21ADEE4CB80B}"/>
              </c:ext>
            </c:extLst>
          </c:dPt>
          <c:dPt>
            <c:idx val="4"/>
            <c:bubble3D val="0"/>
            <c:spPr>
              <a:solidFill>
                <a:schemeClr val="accent3">
                  <a:lumMod val="60000"/>
                  <a:lumOff val="40000"/>
                </a:schemeClr>
              </a:solidFill>
              <a:ln>
                <a:noFill/>
              </a:ln>
              <a:effectLst/>
            </c:spPr>
            <c:extLst>
              <c:ext xmlns:c16="http://schemas.microsoft.com/office/drawing/2014/chart" uri="{C3380CC4-5D6E-409C-BE32-E72D297353CC}">
                <c16:uniqueId val="{00000009-F6C2-4DF9-8FDF-21ADEE4CB80B}"/>
              </c:ext>
            </c:extLst>
          </c:dPt>
          <c:dPt>
            <c:idx val="5"/>
            <c:bubble3D val="0"/>
            <c:spPr>
              <a:solidFill>
                <a:schemeClr val="tx1"/>
              </a:solidFill>
              <a:ln>
                <a:noFill/>
              </a:ln>
              <a:effectLst/>
            </c:spPr>
            <c:extLst>
              <c:ext xmlns:c16="http://schemas.microsoft.com/office/drawing/2014/chart" uri="{C3380CC4-5D6E-409C-BE32-E72D297353CC}">
                <c16:uniqueId val="{0000000B-F6C2-4DF9-8FDF-21ADEE4CB80B}"/>
              </c:ext>
            </c:extLst>
          </c:dPt>
          <c:dLbls>
            <c:dLbl>
              <c:idx val="2"/>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50000"/>
                          <a:lumOff val="50000"/>
                        </a:schemeClr>
                      </a:solidFill>
                      <a:latin typeface="+mn-lt"/>
                      <a:ea typeface="+mn-ea"/>
                      <a:cs typeface="+mn-cs"/>
                    </a:defRPr>
                  </a:pPr>
                  <a:endParaRPr lang="el-GR"/>
                </a:p>
              </c:txPr>
              <c:dLblPos val="outEnd"/>
              <c:showLegendKey val="0"/>
              <c:showVal val="1"/>
              <c:showCatName val="0"/>
              <c:showSerName val="0"/>
              <c:showPercent val="0"/>
              <c:showBubbleSize val="0"/>
              <c:extLst>
                <c:ext xmlns:c16="http://schemas.microsoft.com/office/drawing/2014/chart" uri="{C3380CC4-5D6E-409C-BE32-E72D297353CC}">
                  <c16:uniqueId val="{00000005-F6C2-4DF9-8FDF-21ADEE4CB80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50000"/>
                        <a:lumOff val="50000"/>
                      </a:schemeClr>
                    </a:solidFill>
                    <a:latin typeface="+mn-lt"/>
                    <a:ea typeface="+mn-ea"/>
                    <a:cs typeface="+mn-cs"/>
                  </a:defRPr>
                </a:pPr>
                <a:endParaRPr lang="el-G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Έλαβε περισσότερα μέτρα από ότι της επιτρέπει η κατάσταση της Ελληνικής Οικονομίας</c:v>
                </c:pt>
                <c:pt idx="1">
                  <c:v>Έλαβε όσα μέτρα της επιτρέπει η κατάσταση της Ελληνικής οικονομίας</c:v>
                </c:pt>
                <c:pt idx="2">
                  <c:v>Έλαβε λιγότερα μέτρα από αυτά που της επετρεπε η Ελληνική Οικονομία </c:v>
                </c:pt>
                <c:pt idx="3">
                  <c:v>ΔΞ/ΔΑ</c:v>
                </c:pt>
              </c:strCache>
            </c:strRef>
          </c:cat>
          <c:val>
            <c:numRef>
              <c:f>Sheet1!$B$2:$B$5</c:f>
              <c:numCache>
                <c:formatCode>General</c:formatCode>
                <c:ptCount val="4"/>
                <c:pt idx="0">
                  <c:v>8.3000000000000007</c:v>
                </c:pt>
                <c:pt idx="1">
                  <c:v>24.2</c:v>
                </c:pt>
                <c:pt idx="2">
                  <c:v>59.5</c:v>
                </c:pt>
                <c:pt idx="3">
                  <c:v>7.9</c:v>
                </c:pt>
              </c:numCache>
            </c:numRef>
          </c:val>
          <c:extLst>
            <c:ext xmlns:c16="http://schemas.microsoft.com/office/drawing/2014/chart" uri="{C3380CC4-5D6E-409C-BE32-E72D297353CC}">
              <c16:uniqueId val="{0000000C-F6C2-4DF9-8FDF-21ADEE4CB80B}"/>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6.1953813642455814E-3"/>
          <c:y val="5.7357201164031438E-2"/>
          <c:w val="0.33769996092250554"/>
          <c:h val="0.87316287760675337"/>
        </c:manualLayout>
      </c:layout>
      <c:overlay val="0"/>
      <c:spPr>
        <a:solidFill>
          <a:sysClr val="window" lastClr="FFFFFF"/>
        </a:solid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solidFill>
      <a:sysClr val="window" lastClr="FFFFFF"/>
    </a:solidFill>
    <a:ln>
      <a:noFill/>
    </a:ln>
    <a:effectLst/>
  </c:spPr>
  <c:txPr>
    <a:bodyPr/>
    <a:lstStyle/>
    <a:p>
      <a:pPr>
        <a:defRPr/>
      </a:pPr>
      <a:endParaRPr lang="el-GR"/>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011242811340057"/>
          <c:y val="5.7745372665714716E-2"/>
          <c:w val="0.53080805321945901"/>
          <c:h val="0.82430077213642927"/>
        </c:manualLayout>
      </c:layout>
      <c:pieChart>
        <c:varyColors val="1"/>
        <c:ser>
          <c:idx val="0"/>
          <c:order val="0"/>
          <c:tx>
            <c:strRef>
              <c:f>Sheet1!$B$1</c:f>
              <c:strCache>
                <c:ptCount val="1"/>
                <c:pt idx="0">
                  <c:v>Column2</c:v>
                </c:pt>
              </c:strCache>
            </c:strRef>
          </c:tx>
          <c:spPr>
            <a:solidFill>
              <a:schemeClr val="accent3">
                <a:lumMod val="60000"/>
                <a:lumOff val="40000"/>
              </a:schemeClr>
            </a:solidFill>
          </c:spPr>
          <c:explosion val="4"/>
          <c:dPt>
            <c:idx val="0"/>
            <c:bubble3D val="0"/>
            <c:spPr>
              <a:solidFill>
                <a:srgbClr val="00B0F0"/>
              </a:solidFill>
              <a:ln>
                <a:noFill/>
              </a:ln>
              <a:effectLst/>
            </c:spPr>
            <c:extLst>
              <c:ext xmlns:c16="http://schemas.microsoft.com/office/drawing/2014/chart" uri="{C3380CC4-5D6E-409C-BE32-E72D297353CC}">
                <c16:uniqueId val="{00000001-7BF0-4208-9C3A-48C9E828164A}"/>
              </c:ext>
            </c:extLst>
          </c:dPt>
          <c:dPt>
            <c:idx val="1"/>
            <c:bubble3D val="0"/>
            <c:spPr>
              <a:solidFill>
                <a:sysClr val="window" lastClr="FFFFFF">
                  <a:lumMod val="65000"/>
                </a:sysClr>
              </a:solidFill>
              <a:ln>
                <a:noFill/>
              </a:ln>
              <a:effectLst/>
            </c:spPr>
            <c:extLst>
              <c:ext xmlns:c16="http://schemas.microsoft.com/office/drawing/2014/chart" uri="{C3380CC4-5D6E-409C-BE32-E72D297353CC}">
                <c16:uniqueId val="{00000003-7BF0-4208-9C3A-48C9E828164A}"/>
              </c:ext>
            </c:extLst>
          </c:dPt>
          <c:dPt>
            <c:idx val="2"/>
            <c:bubble3D val="0"/>
            <c:spPr>
              <a:solidFill>
                <a:srgbClr val="FF0000"/>
              </a:solidFill>
              <a:ln>
                <a:noFill/>
              </a:ln>
              <a:effectLst/>
            </c:spPr>
            <c:extLst>
              <c:ext xmlns:c16="http://schemas.microsoft.com/office/drawing/2014/chart" uri="{C3380CC4-5D6E-409C-BE32-E72D297353CC}">
                <c16:uniqueId val="{00000005-7BF0-4208-9C3A-48C9E828164A}"/>
              </c:ext>
            </c:extLst>
          </c:dPt>
          <c:dPt>
            <c:idx val="3"/>
            <c:bubble3D val="0"/>
            <c:spPr>
              <a:solidFill>
                <a:sysClr val="windowText" lastClr="000000"/>
              </a:solidFill>
              <a:ln>
                <a:noFill/>
              </a:ln>
              <a:effectLst/>
            </c:spPr>
            <c:extLst>
              <c:ext xmlns:c16="http://schemas.microsoft.com/office/drawing/2014/chart" uri="{C3380CC4-5D6E-409C-BE32-E72D297353CC}">
                <c16:uniqueId val="{00000007-7BF0-4208-9C3A-48C9E828164A}"/>
              </c:ext>
            </c:extLst>
          </c:dPt>
          <c:dPt>
            <c:idx val="4"/>
            <c:bubble3D val="0"/>
            <c:spPr>
              <a:solidFill>
                <a:schemeClr val="accent3">
                  <a:lumMod val="60000"/>
                  <a:lumOff val="40000"/>
                </a:schemeClr>
              </a:solidFill>
              <a:ln>
                <a:noFill/>
              </a:ln>
              <a:effectLst/>
            </c:spPr>
            <c:extLst>
              <c:ext xmlns:c16="http://schemas.microsoft.com/office/drawing/2014/chart" uri="{C3380CC4-5D6E-409C-BE32-E72D297353CC}">
                <c16:uniqueId val="{00000009-7BF0-4208-9C3A-48C9E828164A}"/>
              </c:ext>
            </c:extLst>
          </c:dPt>
          <c:dPt>
            <c:idx val="5"/>
            <c:bubble3D val="0"/>
            <c:spPr>
              <a:solidFill>
                <a:schemeClr val="tx1"/>
              </a:solidFill>
              <a:ln>
                <a:noFill/>
              </a:ln>
              <a:effectLst/>
            </c:spPr>
            <c:extLst>
              <c:ext xmlns:c16="http://schemas.microsoft.com/office/drawing/2014/chart" uri="{C3380CC4-5D6E-409C-BE32-E72D297353CC}">
                <c16:uniqueId val="{0000000B-7BF0-4208-9C3A-48C9E828164A}"/>
              </c:ext>
            </c:extLst>
          </c:dPt>
          <c:dLbls>
            <c:dLbl>
              <c:idx val="2"/>
              <c:layout>
                <c:manualLayout>
                  <c:x val="7.7839700364514902E-2"/>
                  <c:y val="1.7755516326686586E-2"/>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50000"/>
                          <a:lumOff val="50000"/>
                        </a:schemeClr>
                      </a:solidFill>
                      <a:latin typeface="+mn-lt"/>
                      <a:ea typeface="+mn-ea"/>
                      <a:cs typeface="+mn-cs"/>
                    </a:defRPr>
                  </a:pPr>
                  <a:endParaRPr lang="el-GR"/>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BF0-4208-9C3A-48C9E828164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50000"/>
                        <a:lumOff val="50000"/>
                      </a:schemeClr>
                    </a:solidFill>
                    <a:latin typeface="+mn-lt"/>
                    <a:ea typeface="+mn-ea"/>
                    <a:cs typeface="+mn-cs"/>
                  </a:defRPr>
                </a:pPr>
                <a:endParaRPr lang="el-G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Έχει λάβει περισσότερα μέτρα από ότι της επιτρέπει η κατάσταση της Ελληνικής Οικονομίας</c:v>
                </c:pt>
                <c:pt idx="1">
                  <c:v>Έχει λάβει όσα μέτρα της επιτρέπει η κατάσταση της Ελληνικής οικονομίας</c:v>
                </c:pt>
                <c:pt idx="2">
                  <c:v>Έχει λάβει λιγότερα μέτρα από αυτά της επιτρέπει η κατάσταση της Ελληνικής Οικονομίας</c:v>
                </c:pt>
                <c:pt idx="3">
                  <c:v>ΔΞ/ΔΑ</c:v>
                </c:pt>
              </c:strCache>
            </c:strRef>
          </c:cat>
          <c:val>
            <c:numRef>
              <c:f>Sheet1!$B$2:$B$5</c:f>
              <c:numCache>
                <c:formatCode>General</c:formatCode>
                <c:ptCount val="4"/>
                <c:pt idx="0">
                  <c:v>6.8</c:v>
                </c:pt>
                <c:pt idx="1">
                  <c:v>28.9</c:v>
                </c:pt>
                <c:pt idx="2">
                  <c:v>54.7</c:v>
                </c:pt>
                <c:pt idx="3">
                  <c:v>9.6999999999999993</c:v>
                </c:pt>
              </c:numCache>
            </c:numRef>
          </c:val>
          <c:extLst>
            <c:ext xmlns:c16="http://schemas.microsoft.com/office/drawing/2014/chart" uri="{C3380CC4-5D6E-409C-BE32-E72D297353CC}">
              <c16:uniqueId val="{0000000C-7BF0-4208-9C3A-48C9E828164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l-GR"/>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011242811340057"/>
          <c:y val="5.7745372665714716E-2"/>
          <c:w val="0.53080805321945901"/>
          <c:h val="0.82430077213642927"/>
        </c:manualLayout>
      </c:layout>
      <c:pieChart>
        <c:varyColors val="1"/>
        <c:ser>
          <c:idx val="0"/>
          <c:order val="0"/>
          <c:tx>
            <c:strRef>
              <c:f>Sheet1!$B$1</c:f>
              <c:strCache>
                <c:ptCount val="1"/>
                <c:pt idx="0">
                  <c:v>Column2</c:v>
                </c:pt>
              </c:strCache>
            </c:strRef>
          </c:tx>
          <c:spPr>
            <a:solidFill>
              <a:schemeClr val="accent3">
                <a:lumMod val="60000"/>
                <a:lumOff val="40000"/>
              </a:schemeClr>
            </a:solidFill>
          </c:spPr>
          <c:explosion val="4"/>
          <c:dPt>
            <c:idx val="0"/>
            <c:bubble3D val="0"/>
            <c:spPr>
              <a:solidFill>
                <a:srgbClr val="00B0F0"/>
              </a:solidFill>
              <a:ln>
                <a:noFill/>
              </a:ln>
              <a:effectLst/>
            </c:spPr>
            <c:extLst>
              <c:ext xmlns:c16="http://schemas.microsoft.com/office/drawing/2014/chart" uri="{C3380CC4-5D6E-409C-BE32-E72D297353CC}">
                <c16:uniqueId val="{00000001-9A8F-4FD8-8CB5-60AEA70C61D7}"/>
              </c:ext>
            </c:extLst>
          </c:dPt>
          <c:dPt>
            <c:idx val="1"/>
            <c:bubble3D val="0"/>
            <c:spPr>
              <a:solidFill>
                <a:sysClr val="window" lastClr="FFFFFF">
                  <a:lumMod val="65000"/>
                </a:sysClr>
              </a:solidFill>
              <a:ln>
                <a:noFill/>
              </a:ln>
              <a:effectLst/>
            </c:spPr>
            <c:extLst>
              <c:ext xmlns:c16="http://schemas.microsoft.com/office/drawing/2014/chart" uri="{C3380CC4-5D6E-409C-BE32-E72D297353CC}">
                <c16:uniqueId val="{00000003-9A8F-4FD8-8CB5-60AEA70C61D7}"/>
              </c:ext>
            </c:extLst>
          </c:dPt>
          <c:dPt>
            <c:idx val="2"/>
            <c:bubble3D val="0"/>
            <c:spPr>
              <a:solidFill>
                <a:srgbClr val="FF0000"/>
              </a:solidFill>
              <a:ln>
                <a:noFill/>
              </a:ln>
              <a:effectLst/>
            </c:spPr>
            <c:extLst>
              <c:ext xmlns:c16="http://schemas.microsoft.com/office/drawing/2014/chart" uri="{C3380CC4-5D6E-409C-BE32-E72D297353CC}">
                <c16:uniqueId val="{00000005-9A8F-4FD8-8CB5-60AEA70C61D7}"/>
              </c:ext>
            </c:extLst>
          </c:dPt>
          <c:dPt>
            <c:idx val="3"/>
            <c:bubble3D val="0"/>
            <c:spPr>
              <a:solidFill>
                <a:sysClr val="windowText" lastClr="000000"/>
              </a:solidFill>
              <a:ln>
                <a:noFill/>
              </a:ln>
              <a:effectLst/>
            </c:spPr>
            <c:extLst>
              <c:ext xmlns:c16="http://schemas.microsoft.com/office/drawing/2014/chart" uri="{C3380CC4-5D6E-409C-BE32-E72D297353CC}">
                <c16:uniqueId val="{00000007-9A8F-4FD8-8CB5-60AEA70C61D7}"/>
              </c:ext>
            </c:extLst>
          </c:dPt>
          <c:dPt>
            <c:idx val="4"/>
            <c:bubble3D val="0"/>
            <c:spPr>
              <a:solidFill>
                <a:schemeClr val="accent3">
                  <a:lumMod val="60000"/>
                  <a:lumOff val="40000"/>
                </a:schemeClr>
              </a:solidFill>
              <a:ln>
                <a:noFill/>
              </a:ln>
              <a:effectLst/>
            </c:spPr>
            <c:extLst>
              <c:ext xmlns:c16="http://schemas.microsoft.com/office/drawing/2014/chart" uri="{C3380CC4-5D6E-409C-BE32-E72D297353CC}">
                <c16:uniqueId val="{00000009-9A8F-4FD8-8CB5-60AEA70C61D7}"/>
              </c:ext>
            </c:extLst>
          </c:dPt>
          <c:dPt>
            <c:idx val="5"/>
            <c:bubble3D val="0"/>
            <c:spPr>
              <a:solidFill>
                <a:schemeClr val="tx1"/>
              </a:solidFill>
              <a:ln>
                <a:noFill/>
              </a:ln>
              <a:effectLst/>
            </c:spPr>
            <c:extLst>
              <c:ext xmlns:c16="http://schemas.microsoft.com/office/drawing/2014/chart" uri="{C3380CC4-5D6E-409C-BE32-E72D297353CC}">
                <c16:uniqueId val="{0000000B-9A8F-4FD8-8CB5-60AEA70C61D7}"/>
              </c:ext>
            </c:extLst>
          </c:dPt>
          <c:dLbls>
            <c:dLbl>
              <c:idx val="2"/>
              <c:layout>
                <c:manualLayout>
                  <c:x val="7.7839700364514902E-2"/>
                  <c:y val="1.7755516326686586E-2"/>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50000"/>
                          <a:lumOff val="50000"/>
                        </a:schemeClr>
                      </a:solidFill>
                      <a:latin typeface="+mn-lt"/>
                      <a:ea typeface="+mn-ea"/>
                      <a:cs typeface="+mn-cs"/>
                    </a:defRPr>
                  </a:pPr>
                  <a:endParaRPr lang="el-GR"/>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A8F-4FD8-8CB5-60AEA70C61D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50000"/>
                        <a:lumOff val="50000"/>
                      </a:schemeClr>
                    </a:solidFill>
                    <a:latin typeface="+mn-lt"/>
                    <a:ea typeface="+mn-ea"/>
                    <a:cs typeface="+mn-cs"/>
                  </a:defRPr>
                </a:pPr>
                <a:endParaRPr lang="el-G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Έλαβε περισσότερα μέτρα από ότι της επιτρέπει η κατάσταση της Ελληνικής Οικονομίας</c:v>
                </c:pt>
                <c:pt idx="1">
                  <c:v>Έλαβε όσα μέτρα της επιτρέπει η κατάσταση της Ελληνικής οικονομίας</c:v>
                </c:pt>
                <c:pt idx="2">
                  <c:v>Έλάβε λιγότερα μέτρα από αυτά της επιτρέπει η κατάσταση της Ελληνικής Οικονομίας</c:v>
                </c:pt>
                <c:pt idx="3">
                  <c:v>ΔΞ/ΔΑ</c:v>
                </c:pt>
              </c:strCache>
            </c:strRef>
          </c:cat>
          <c:val>
            <c:numRef>
              <c:f>Sheet1!$B$2:$B$5</c:f>
              <c:numCache>
                <c:formatCode>General</c:formatCode>
                <c:ptCount val="4"/>
                <c:pt idx="0">
                  <c:v>9</c:v>
                </c:pt>
                <c:pt idx="1">
                  <c:v>28.6</c:v>
                </c:pt>
                <c:pt idx="2">
                  <c:v>50.9</c:v>
                </c:pt>
                <c:pt idx="3">
                  <c:v>11.5</c:v>
                </c:pt>
              </c:numCache>
            </c:numRef>
          </c:val>
          <c:extLst>
            <c:ext xmlns:c16="http://schemas.microsoft.com/office/drawing/2014/chart" uri="{C3380CC4-5D6E-409C-BE32-E72D297353CC}">
              <c16:uniqueId val="{0000000C-9A8F-4FD8-8CB5-60AEA70C61D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l-G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609567820660085"/>
          <c:y val="6.0250242356653397E-2"/>
          <c:w val="0.72171506154904563"/>
          <c:h val="0.87906582928975019"/>
        </c:manualLayout>
      </c:layout>
      <c:barChart>
        <c:barDir val="bar"/>
        <c:grouping val="stacked"/>
        <c:varyColors val="0"/>
        <c:ser>
          <c:idx val="1"/>
          <c:order val="0"/>
          <c:tx>
            <c:strRef>
              <c:f>Sheet1!$B$1</c:f>
              <c:strCache>
                <c:ptCount val="1"/>
                <c:pt idx="0">
                  <c:v>Column1</c:v>
                </c:pt>
              </c:strCache>
            </c:strRef>
          </c:tx>
          <c:spPr>
            <a:noFill/>
            <a:ln>
              <a:noFill/>
            </a:ln>
            <a:effectLst/>
          </c:spPr>
          <c:invertIfNegative val="0"/>
          <c:cat>
            <c:strRef>
              <c:f>Sheet1!$A$2:$A$7</c:f>
              <c:strCache>
                <c:ptCount val="6"/>
                <c:pt idx="0">
                  <c:v>ΚΥΡΙΑΚΟΣ ΜΗΤΣΟΤΑΚΗΣ</c:v>
                </c:pt>
                <c:pt idx="1">
                  <c:v>ΑΛΕΞΗΣ ΤΣΙΠΡΑΣ</c:v>
                </c:pt>
                <c:pt idx="2">
                  <c:v>ΝΙΚΟΣ ΑΝΔΡΟΥΛΑΚΗΣ</c:v>
                </c:pt>
                <c:pt idx="3">
                  <c:v>ΔΗΜΗΤΡΗΣ ΚΟΥΤΣΟΥΜΠΑΣ</c:v>
                </c:pt>
                <c:pt idx="4">
                  <c:v>KYΡΙΑΚΟΣ ΒΕΛΟΠΟΥΛΟΣ</c:v>
                </c:pt>
                <c:pt idx="5">
                  <c:v>ΓΙΑΝΝΗΣ ΒΑΡΟΥΦΑΚΗΣ</c:v>
                </c:pt>
              </c:strCache>
            </c:strRef>
          </c:cat>
          <c:val>
            <c:numRef>
              <c:f>Sheet1!$B$2:$B$7</c:f>
              <c:numCache>
                <c:formatCode>General</c:formatCode>
                <c:ptCount val="6"/>
                <c:pt idx="0">
                  <c:v>15.100000000000001</c:v>
                </c:pt>
                <c:pt idx="1">
                  <c:v>11</c:v>
                </c:pt>
                <c:pt idx="2">
                  <c:v>31.4</c:v>
                </c:pt>
                <c:pt idx="3">
                  <c:v>18.700000000000003</c:v>
                </c:pt>
                <c:pt idx="4">
                  <c:v>12.299999999999997</c:v>
                </c:pt>
                <c:pt idx="5">
                  <c:v>6</c:v>
                </c:pt>
              </c:numCache>
            </c:numRef>
          </c:val>
          <c:extLst>
            <c:ext xmlns:c16="http://schemas.microsoft.com/office/drawing/2014/chart" uri="{C3380CC4-5D6E-409C-BE32-E72D297353CC}">
              <c16:uniqueId val="{00000000-033B-4054-9180-0E46FE32D43F}"/>
            </c:ext>
          </c:extLst>
        </c:ser>
        <c:ser>
          <c:idx val="2"/>
          <c:order val="1"/>
          <c:tx>
            <c:strRef>
              <c:f>Sheet1!$C$1</c:f>
              <c:strCache>
                <c:ptCount val="1"/>
                <c:pt idx="0">
                  <c:v>Όχι ευνοϊκή γνώμη</c:v>
                </c:pt>
              </c:strCache>
            </c:strRef>
          </c:tx>
          <c:spPr>
            <a:solidFill>
              <a:srgbClr val="FF0000"/>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ΚΥΡΙΑΚΟΣ ΜΗΤΣΟΤΑΚΗΣ</c:v>
                </c:pt>
                <c:pt idx="1">
                  <c:v>ΑΛΕΞΗΣ ΤΣΙΠΡΑΣ</c:v>
                </c:pt>
                <c:pt idx="2">
                  <c:v>ΝΙΚΟΣ ΑΝΔΡΟΥΛΑΚΗΣ</c:v>
                </c:pt>
                <c:pt idx="3">
                  <c:v>ΔΗΜΗΤΡΗΣ ΚΟΥΤΣΟΥΜΠΑΣ</c:v>
                </c:pt>
                <c:pt idx="4">
                  <c:v>KYΡΙΑΚΟΣ ΒΕΛΟΠΟΥΛΟΣ</c:v>
                </c:pt>
                <c:pt idx="5">
                  <c:v>ΓΙΑΝΝΗΣ ΒΑΡΟΥΦΑΚΗΣ</c:v>
                </c:pt>
              </c:strCache>
            </c:strRef>
          </c:cat>
          <c:val>
            <c:numRef>
              <c:f>Sheet1!$C$2:$C$7</c:f>
              <c:numCache>
                <c:formatCode>General</c:formatCode>
                <c:ptCount val="6"/>
                <c:pt idx="0">
                  <c:v>44.9</c:v>
                </c:pt>
                <c:pt idx="1">
                  <c:v>49</c:v>
                </c:pt>
                <c:pt idx="2">
                  <c:v>28.6</c:v>
                </c:pt>
                <c:pt idx="3">
                  <c:v>41.3</c:v>
                </c:pt>
                <c:pt idx="4">
                  <c:v>47.7</c:v>
                </c:pt>
                <c:pt idx="5">
                  <c:v>54</c:v>
                </c:pt>
              </c:numCache>
            </c:numRef>
          </c:val>
          <c:extLst>
            <c:ext xmlns:c16="http://schemas.microsoft.com/office/drawing/2014/chart" uri="{C3380CC4-5D6E-409C-BE32-E72D297353CC}">
              <c16:uniqueId val="{00000001-033B-4054-9180-0E46FE32D43F}"/>
            </c:ext>
          </c:extLst>
        </c:ser>
        <c:ser>
          <c:idx val="3"/>
          <c:order val="2"/>
          <c:tx>
            <c:strRef>
              <c:f>Sheet1!$D$1</c:f>
              <c:strCache>
                <c:ptCount val="1"/>
                <c:pt idx="0">
                  <c:v>Column2</c:v>
                </c:pt>
              </c:strCache>
            </c:strRef>
          </c:tx>
          <c:spPr>
            <a:noFill/>
            <a:ln>
              <a:noFill/>
            </a:ln>
            <a:effectLst/>
          </c:spPr>
          <c:invertIfNegative val="0"/>
          <c:cat>
            <c:strRef>
              <c:f>Sheet1!$A$2:$A$7</c:f>
              <c:strCache>
                <c:ptCount val="6"/>
                <c:pt idx="0">
                  <c:v>ΚΥΡΙΑΚΟΣ ΜΗΤΣΟΤΑΚΗΣ</c:v>
                </c:pt>
                <c:pt idx="1">
                  <c:v>ΑΛΕΞΗΣ ΤΣΙΠΡΑΣ</c:v>
                </c:pt>
                <c:pt idx="2">
                  <c:v>ΝΙΚΟΣ ΑΝΔΡΟΥΛΑΚΗΣ</c:v>
                </c:pt>
                <c:pt idx="3">
                  <c:v>ΔΗΜΗΤΡΗΣ ΚΟΥΤΣΟΥΜΠΑΣ</c:v>
                </c:pt>
                <c:pt idx="4">
                  <c:v>KYΡΙΑΚΟΣ ΒΕΛΟΠΟΥΛΟΣ</c:v>
                </c:pt>
                <c:pt idx="5">
                  <c:v>ΓΙΑΝΝΗΣ ΒΑΡΟΥΦΑΚΗΣ</c:v>
                </c:pt>
              </c:strCache>
            </c:strRef>
          </c:cat>
          <c:val>
            <c:numRef>
              <c:f>Sheet1!$D$2:$D$7</c:f>
              <c:numCache>
                <c:formatCode>General</c:formatCode>
                <c:ptCount val="6"/>
                <c:pt idx="0">
                  <c:v>16</c:v>
                </c:pt>
                <c:pt idx="1">
                  <c:v>15.9</c:v>
                </c:pt>
                <c:pt idx="2">
                  <c:v>3.3499999999999979</c:v>
                </c:pt>
                <c:pt idx="3">
                  <c:v>5.1500000000000021</c:v>
                </c:pt>
                <c:pt idx="4">
                  <c:v>7.4499999999999993</c:v>
                </c:pt>
                <c:pt idx="5">
                  <c:v>10.050000000000001</c:v>
                </c:pt>
              </c:numCache>
            </c:numRef>
          </c:val>
          <c:extLst>
            <c:ext xmlns:c16="http://schemas.microsoft.com/office/drawing/2014/chart" uri="{C3380CC4-5D6E-409C-BE32-E72D297353CC}">
              <c16:uniqueId val="{00000002-033B-4054-9180-0E46FE32D43F}"/>
            </c:ext>
          </c:extLst>
        </c:ser>
        <c:ser>
          <c:idx val="4"/>
          <c:order val="3"/>
          <c:tx>
            <c:strRef>
              <c:f>Sheet1!$E$1</c:f>
              <c:strCache>
                <c:ptCount val="1"/>
                <c:pt idx="0">
                  <c:v>Δεν μπορώ να δώσω βαθμό - ΔΞ/ΔΑ</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ΚΥΡΙΑΚΟΣ ΜΗΤΣΟΤΑΚΗΣ</c:v>
                </c:pt>
                <c:pt idx="1">
                  <c:v>ΑΛΕΞΗΣ ΤΣΙΠΡΑΣ</c:v>
                </c:pt>
                <c:pt idx="2">
                  <c:v>ΝΙΚΟΣ ΑΝΔΡΟΥΛΑΚΗΣ</c:v>
                </c:pt>
                <c:pt idx="3">
                  <c:v>ΔΗΜΗΤΡΗΣ ΚΟΥΤΣΟΥΜΠΑΣ</c:v>
                </c:pt>
                <c:pt idx="4">
                  <c:v>KYΡΙΑΚΟΣ ΒΕΛΟΠΟΥΛΟΣ</c:v>
                </c:pt>
                <c:pt idx="5">
                  <c:v>ΓΙΑΝΝΗΣ ΒΑΡΟΥΦΑΚΗΣ</c:v>
                </c:pt>
              </c:strCache>
            </c:strRef>
          </c:cat>
          <c:val>
            <c:numRef>
              <c:f>Sheet1!$E$2:$E$7</c:f>
              <c:numCache>
                <c:formatCode>General</c:formatCode>
                <c:ptCount val="6"/>
                <c:pt idx="0">
                  <c:v>18</c:v>
                </c:pt>
                <c:pt idx="1">
                  <c:v>18.2</c:v>
                </c:pt>
                <c:pt idx="2">
                  <c:v>43.300000000000004</c:v>
                </c:pt>
                <c:pt idx="3">
                  <c:v>39.699999999999996</c:v>
                </c:pt>
                <c:pt idx="4">
                  <c:v>35.1</c:v>
                </c:pt>
                <c:pt idx="5">
                  <c:v>29.9</c:v>
                </c:pt>
              </c:numCache>
            </c:numRef>
          </c:val>
          <c:extLst>
            <c:ext xmlns:c16="http://schemas.microsoft.com/office/drawing/2014/chart" uri="{C3380CC4-5D6E-409C-BE32-E72D297353CC}">
              <c16:uniqueId val="{00000003-033B-4054-9180-0E46FE32D43F}"/>
            </c:ext>
          </c:extLst>
        </c:ser>
        <c:ser>
          <c:idx val="5"/>
          <c:order val="4"/>
          <c:tx>
            <c:strRef>
              <c:f>Sheet1!$F$1</c:f>
              <c:strCache>
                <c:ptCount val="1"/>
                <c:pt idx="0">
                  <c:v>Column3</c:v>
                </c:pt>
              </c:strCache>
            </c:strRef>
          </c:tx>
          <c:spPr>
            <a:noFill/>
            <a:ln>
              <a:noFill/>
            </a:ln>
            <a:effectLst/>
          </c:spPr>
          <c:invertIfNegative val="0"/>
          <c:cat>
            <c:strRef>
              <c:f>Sheet1!$A$2:$A$7</c:f>
              <c:strCache>
                <c:ptCount val="6"/>
                <c:pt idx="0">
                  <c:v>ΚΥΡΙΑΚΟΣ ΜΗΤΣΟΤΑΚΗΣ</c:v>
                </c:pt>
                <c:pt idx="1">
                  <c:v>ΑΛΕΞΗΣ ΤΣΙΠΡΑΣ</c:v>
                </c:pt>
                <c:pt idx="2">
                  <c:v>ΝΙΚΟΣ ΑΝΔΡΟΥΛΑΚΗΣ</c:v>
                </c:pt>
                <c:pt idx="3">
                  <c:v>ΔΗΜΗΤΡΗΣ ΚΟΥΤΣΟΥΜΠΑΣ</c:v>
                </c:pt>
                <c:pt idx="4">
                  <c:v>KYΡΙΑΚΟΣ ΒΕΛΟΠΟΥΛΟΣ</c:v>
                </c:pt>
                <c:pt idx="5">
                  <c:v>ΓΙΑΝΝΗΣ ΒΑΡΟΥΦΑΚΗΣ</c:v>
                </c:pt>
              </c:strCache>
            </c:strRef>
          </c:cat>
          <c:val>
            <c:numRef>
              <c:f>Sheet1!$F$2:$F$7</c:f>
              <c:numCache>
                <c:formatCode>General</c:formatCode>
                <c:ptCount val="6"/>
                <c:pt idx="0">
                  <c:v>16</c:v>
                </c:pt>
                <c:pt idx="1">
                  <c:v>15.9</c:v>
                </c:pt>
                <c:pt idx="2">
                  <c:v>3.3499999999999979</c:v>
                </c:pt>
                <c:pt idx="3">
                  <c:v>5.1500000000000021</c:v>
                </c:pt>
                <c:pt idx="4">
                  <c:v>7.4499999999999993</c:v>
                </c:pt>
                <c:pt idx="5">
                  <c:v>10.050000000000001</c:v>
                </c:pt>
              </c:numCache>
            </c:numRef>
          </c:val>
          <c:extLst>
            <c:ext xmlns:c16="http://schemas.microsoft.com/office/drawing/2014/chart" uri="{C3380CC4-5D6E-409C-BE32-E72D297353CC}">
              <c16:uniqueId val="{00000004-033B-4054-9180-0E46FE32D43F}"/>
            </c:ext>
          </c:extLst>
        </c:ser>
        <c:ser>
          <c:idx val="6"/>
          <c:order val="5"/>
          <c:tx>
            <c:strRef>
              <c:f>Sheet1!$G$1</c:f>
              <c:strCache>
                <c:ptCount val="1"/>
                <c:pt idx="0">
                  <c:v>Ευνοϊκή γνώμη/Είναι ένας από τους καλύτερους</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ΚΥΡΙΑΚΟΣ ΜΗΤΣΟΤΑΚΗΣ</c:v>
                </c:pt>
                <c:pt idx="1">
                  <c:v>ΑΛΕΞΗΣ ΤΣΙΠΡΑΣ</c:v>
                </c:pt>
                <c:pt idx="2">
                  <c:v>ΝΙΚΟΣ ΑΝΔΡΟΥΛΑΚΗΣ</c:v>
                </c:pt>
                <c:pt idx="3">
                  <c:v>ΔΗΜΗΤΡΗΣ ΚΟΥΤΣΟΥΜΠΑΣ</c:v>
                </c:pt>
                <c:pt idx="4">
                  <c:v>KYΡΙΑΚΟΣ ΒΕΛΟΠΟΥΛΟΣ</c:v>
                </c:pt>
                <c:pt idx="5">
                  <c:v>ΓΙΑΝΝΗΣ ΒΑΡΟΥΦΑΚΗΣ</c:v>
                </c:pt>
              </c:strCache>
            </c:strRef>
          </c:cat>
          <c:val>
            <c:numRef>
              <c:f>Sheet1!$G$2:$G$7</c:f>
              <c:numCache>
                <c:formatCode>General</c:formatCode>
                <c:ptCount val="6"/>
                <c:pt idx="0">
                  <c:v>37.1</c:v>
                </c:pt>
                <c:pt idx="1">
                  <c:v>32.799999999999997</c:v>
                </c:pt>
                <c:pt idx="2">
                  <c:v>28.1</c:v>
                </c:pt>
                <c:pt idx="3">
                  <c:v>19</c:v>
                </c:pt>
                <c:pt idx="4">
                  <c:v>17.2</c:v>
                </c:pt>
                <c:pt idx="5">
                  <c:v>16.100000000000001</c:v>
                </c:pt>
              </c:numCache>
            </c:numRef>
          </c:val>
          <c:extLst>
            <c:ext xmlns:c16="http://schemas.microsoft.com/office/drawing/2014/chart" uri="{C3380CC4-5D6E-409C-BE32-E72D297353CC}">
              <c16:uniqueId val="{00000006-033B-4054-9180-0E46FE32D43F}"/>
            </c:ext>
          </c:extLst>
        </c:ser>
        <c:dLbls>
          <c:showLegendKey val="0"/>
          <c:showVal val="0"/>
          <c:showCatName val="0"/>
          <c:showSerName val="0"/>
          <c:showPercent val="0"/>
          <c:showBubbleSize val="0"/>
        </c:dLbls>
        <c:gapWidth val="80"/>
        <c:overlap val="100"/>
        <c:axId val="-1157615056"/>
        <c:axId val="-1157611248"/>
      </c:barChart>
      <c:catAx>
        <c:axId val="-115761505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crossAx val="-1157611248"/>
        <c:crosses val="autoZero"/>
        <c:auto val="1"/>
        <c:lblAlgn val="ctr"/>
        <c:lblOffset val="100"/>
        <c:noMultiLvlLbl val="0"/>
      </c:catAx>
      <c:valAx>
        <c:axId val="-1157611248"/>
        <c:scaling>
          <c:orientation val="minMax"/>
          <c:max val="200"/>
          <c:min val="0"/>
        </c:scaling>
        <c:delete val="1"/>
        <c:axPos val="t"/>
        <c:numFmt formatCode="General" sourceLinked="1"/>
        <c:majorTickMark val="out"/>
        <c:minorTickMark val="none"/>
        <c:tickLblPos val="none"/>
        <c:crossAx val="-1157615056"/>
        <c:crosses val="autoZero"/>
        <c:crossBetween val="between"/>
      </c:valAx>
      <c:spPr>
        <a:noFill/>
        <a:ln w="25400">
          <a:noFill/>
        </a:ln>
        <a:effectLst/>
      </c:spPr>
    </c:plotArea>
    <c:legend>
      <c:legendPos val="b"/>
      <c:legendEntry>
        <c:idx val="0"/>
        <c:delete val="1"/>
      </c:legendEntry>
      <c:legendEntry>
        <c:idx val="2"/>
        <c:delete val="1"/>
      </c:legendEntry>
      <c:legendEntry>
        <c:idx val="4"/>
        <c:delete val="1"/>
      </c:legendEntry>
      <c:layout>
        <c:manualLayout>
          <c:xMode val="edge"/>
          <c:yMode val="edge"/>
          <c:x val="0.29929006811941622"/>
          <c:y val="2.9941127587283019E-2"/>
          <c:w val="0.63852453678881027"/>
          <c:h val="4.8055176669834075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legend>
    <c:plotVisOnly val="1"/>
    <c:dispBlanksAs val="gap"/>
    <c:showDLblsOverMax val="0"/>
  </c:chart>
  <c:spPr>
    <a:noFill/>
    <a:ln>
      <a:noFill/>
    </a:ln>
    <a:effectLst/>
  </c:spPr>
  <c:txPr>
    <a:bodyPr/>
    <a:lstStyle/>
    <a:p>
      <a:pPr>
        <a:defRPr sz="1400" b="1">
          <a:latin typeface="Calibri" panose="020F0502020204030204" pitchFamily="34" charset="0"/>
          <a:cs typeface="Calibri" panose="020F0502020204030204" pitchFamily="34" charset="0"/>
        </a:defRPr>
      </a:pPr>
      <a:endParaRPr lang="el-GR"/>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680396187022087"/>
          <c:y val="2.3873554534128139E-2"/>
          <c:w val="0.93491735537190057"/>
          <c:h val="0.74590057820787736"/>
        </c:manualLayout>
      </c:layout>
      <c:lineChart>
        <c:grouping val="standard"/>
        <c:varyColors val="0"/>
        <c:ser>
          <c:idx val="2"/>
          <c:order val="0"/>
          <c:tx>
            <c:strRef>
              <c:f>Sheet1!$B$1</c:f>
              <c:strCache>
                <c:ptCount val="1"/>
                <c:pt idx="0">
                  <c:v>Έλαβε όσα μέτρα της επιτρέπει/  περισσότερα μέτρα από ότι της επιτρέπει η κατάσταση της Ελληνικής Οικονομίας
</c:v>
                </c:pt>
              </c:strCache>
            </c:strRef>
          </c:tx>
          <c:spPr>
            <a:ln w="28575" cap="rnd">
              <a:solidFill>
                <a:srgbClr val="FF5B7A"/>
              </a:solidFill>
              <a:round/>
            </a:ln>
            <a:effectLst/>
          </c:spPr>
          <c:marker>
            <c:symbol val="none"/>
          </c:marker>
          <c:dLbls>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Arial Narrow" panose="020B0606020202030204" pitchFamily="34" charset="0"/>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3"/>
                </a:solidFill>
                <a:prstDash val="sysDot"/>
              </a:ln>
              <a:effectLst/>
            </c:spPr>
            <c:trendlineType val="linear"/>
            <c:dispRSqr val="0"/>
            <c:dispEq val="0"/>
          </c:trendline>
          <c:cat>
            <c:strRef>
              <c:f>Sheet1!$A$2:$A$4</c:f>
              <c:strCache>
                <c:ptCount val="3"/>
                <c:pt idx="0">
                  <c:v>ΜΑΡΤΙΟΣ 2022</c:v>
                </c:pt>
                <c:pt idx="1">
                  <c:v>ΜΑΙΟΣ 2022</c:v>
                </c:pt>
                <c:pt idx="2">
                  <c:v>ΣΕΠΤΕΜΒΡΙΟΣ 2022</c:v>
                </c:pt>
              </c:strCache>
            </c:strRef>
          </c:cat>
          <c:val>
            <c:numRef>
              <c:f>Sheet1!$B$2:$B$4</c:f>
              <c:numCache>
                <c:formatCode>General</c:formatCode>
                <c:ptCount val="3"/>
                <c:pt idx="0">
                  <c:v>32.5</c:v>
                </c:pt>
                <c:pt idx="1">
                  <c:v>35.700000000000003</c:v>
                </c:pt>
                <c:pt idx="2">
                  <c:v>37.6</c:v>
                </c:pt>
              </c:numCache>
            </c:numRef>
          </c:val>
          <c:smooth val="1"/>
          <c:extLst>
            <c:ext xmlns:c16="http://schemas.microsoft.com/office/drawing/2014/chart" uri="{C3380CC4-5D6E-409C-BE32-E72D297353CC}">
              <c16:uniqueId val="{00000000-B18B-4D71-9085-9701365C8CE5}"/>
            </c:ext>
          </c:extLst>
        </c:ser>
        <c:dLbls>
          <c:showLegendKey val="0"/>
          <c:showVal val="0"/>
          <c:showCatName val="0"/>
          <c:showSerName val="0"/>
          <c:showPercent val="0"/>
          <c:showBubbleSize val="0"/>
        </c:dLbls>
        <c:smooth val="0"/>
        <c:axId val="626061680"/>
        <c:axId val="626067664"/>
      </c:lineChart>
      <c:catAx>
        <c:axId val="626061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el-GR"/>
          </a:p>
        </c:txPr>
        <c:crossAx val="626067664"/>
        <c:crosses val="autoZero"/>
        <c:auto val="0"/>
        <c:lblAlgn val="ctr"/>
        <c:lblOffset val="100"/>
        <c:tickLblSkip val="1"/>
        <c:tickMarkSkip val="1"/>
        <c:noMultiLvlLbl val="0"/>
      </c:catAx>
      <c:valAx>
        <c:axId val="626067664"/>
        <c:scaling>
          <c:orientation val="minMax"/>
          <c:max val="100"/>
        </c:scaling>
        <c:delete val="0"/>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el-GR"/>
          </a:p>
        </c:txPr>
        <c:crossAx val="626061680"/>
        <c:crosses val="autoZero"/>
        <c:crossBetween val="between"/>
        <c:majorUnit val="20"/>
        <c:minorUnit val="5"/>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l-GR"/>
          </a:p>
        </c:txPr>
      </c:dTable>
      <c:spPr>
        <a:noFill/>
        <a:ln>
          <a:noFill/>
        </a:ln>
        <a:effectLst/>
      </c:spPr>
    </c:plotArea>
    <c:plotVisOnly val="1"/>
    <c:dispBlanksAs val="gap"/>
    <c:showDLblsOverMax val="0"/>
  </c:chart>
  <c:spPr>
    <a:noFill/>
    <a:ln>
      <a:noFill/>
    </a:ln>
    <a:effectLst/>
  </c:spPr>
  <c:txPr>
    <a:bodyPr/>
    <a:lstStyle/>
    <a:p>
      <a:pPr>
        <a:defRPr>
          <a:latin typeface="Arial Narrow" panose="020B0606020202030204" pitchFamily="34" charset="0"/>
        </a:defRPr>
      </a:pPr>
      <a:endParaRPr lang="el-GR"/>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958009996816706"/>
          <c:y val="0.11741805136613015"/>
          <c:w val="0.61928118629453721"/>
          <c:h val="0.87346333661417319"/>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w="9525" cap="flat" cmpd="sng" algn="ctr">
              <a:noFill/>
              <a:round/>
            </a:ln>
            <a:effectLst/>
          </c:spPr>
          <c:invertIfNegative val="0"/>
          <c:dPt>
            <c:idx val="0"/>
            <c:invertIfNegative val="0"/>
            <c:bubble3D val="0"/>
            <c:extLst>
              <c:ext xmlns:c16="http://schemas.microsoft.com/office/drawing/2014/chart" uri="{C3380CC4-5D6E-409C-BE32-E72D297353CC}">
                <c16:uniqueId val="{00000000-32FF-4833-9BA9-5FE2F94C6FB1}"/>
              </c:ext>
            </c:extLst>
          </c:dPt>
          <c:dPt>
            <c:idx val="1"/>
            <c:invertIfNegative val="0"/>
            <c:bubble3D val="0"/>
            <c:extLst>
              <c:ext xmlns:c16="http://schemas.microsoft.com/office/drawing/2014/chart" uri="{C3380CC4-5D6E-409C-BE32-E72D297353CC}">
                <c16:uniqueId val="{00000001-32FF-4833-9BA9-5FE2F94C6FB1}"/>
              </c:ext>
            </c:extLst>
          </c:dPt>
          <c:dPt>
            <c:idx val="2"/>
            <c:invertIfNegative val="0"/>
            <c:bubble3D val="0"/>
            <c:extLst>
              <c:ext xmlns:c16="http://schemas.microsoft.com/office/drawing/2014/chart" uri="{C3380CC4-5D6E-409C-BE32-E72D297353CC}">
                <c16:uniqueId val="{00000002-32FF-4833-9BA9-5FE2F94C6FB1}"/>
              </c:ext>
            </c:extLst>
          </c:dPt>
          <c:dPt>
            <c:idx val="3"/>
            <c:invertIfNegative val="0"/>
            <c:bubble3D val="0"/>
            <c:extLst>
              <c:ext xmlns:c16="http://schemas.microsoft.com/office/drawing/2014/chart" uri="{C3380CC4-5D6E-409C-BE32-E72D297353CC}">
                <c16:uniqueId val="{00000003-32FF-4833-9BA9-5FE2F94C6FB1}"/>
              </c:ext>
            </c:extLst>
          </c:dPt>
          <c:dPt>
            <c:idx val="4"/>
            <c:invertIfNegative val="0"/>
            <c:bubble3D val="0"/>
            <c:extLst>
              <c:ext xmlns:c16="http://schemas.microsoft.com/office/drawing/2014/chart" uri="{C3380CC4-5D6E-409C-BE32-E72D297353CC}">
                <c16:uniqueId val="{00000004-32FF-4833-9BA9-5FE2F94C6FB1}"/>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Θα αντιμετώπιζαν το θέμα πολύ αποτελεσματικά</c:v>
                </c:pt>
                <c:pt idx="1">
                  <c:v>Θα αντιμετώπιζαν το θέμα αρκετά αποτελεσματικά</c:v>
                </c:pt>
                <c:pt idx="2">
                  <c:v>Θα αντιμετώπιζαν το θέμα μερικώς αποτελεσματικά</c:v>
                </c:pt>
                <c:pt idx="3">
                  <c:v>Θα αντιμετώπιζαν το θέμα καθόλου / σχεδόν καθόλου</c:v>
                </c:pt>
                <c:pt idx="4">
                  <c:v>ΔΞ/ΔΑ</c:v>
                </c:pt>
              </c:strCache>
            </c:strRef>
          </c:cat>
          <c:val>
            <c:numRef>
              <c:f>Sheet1!$B$2:$B$6</c:f>
              <c:numCache>
                <c:formatCode>General</c:formatCode>
                <c:ptCount val="5"/>
                <c:pt idx="0">
                  <c:v>6</c:v>
                </c:pt>
                <c:pt idx="1">
                  <c:v>13.3</c:v>
                </c:pt>
                <c:pt idx="2">
                  <c:v>32.799999999999997</c:v>
                </c:pt>
                <c:pt idx="3">
                  <c:v>35.5</c:v>
                </c:pt>
                <c:pt idx="4">
                  <c:v>12.4</c:v>
                </c:pt>
              </c:numCache>
            </c:numRef>
          </c:val>
          <c:extLst>
            <c:ext xmlns:c16="http://schemas.microsoft.com/office/drawing/2014/chart" uri="{C3380CC4-5D6E-409C-BE32-E72D297353CC}">
              <c16:uniqueId val="{00000005-32FF-4833-9BA9-5FE2F94C6FB1}"/>
            </c:ext>
          </c:extLst>
        </c:ser>
        <c:dLbls>
          <c:showLegendKey val="0"/>
          <c:showVal val="0"/>
          <c:showCatName val="0"/>
          <c:showSerName val="0"/>
          <c:showPercent val="0"/>
          <c:showBubbleSize val="0"/>
        </c:dLbls>
        <c:gapWidth val="100"/>
        <c:axId val="-2069219296"/>
        <c:axId val="-2069215488"/>
      </c:barChart>
      <c:catAx>
        <c:axId val="-2069219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mn-lt"/>
                <a:ea typeface="+mn-ea"/>
                <a:cs typeface="+mn-cs"/>
              </a:defRPr>
            </a:pPr>
            <a:endParaRPr lang="el-GR"/>
          </a:p>
        </c:txPr>
        <c:crossAx val="-2069215488"/>
        <c:crosses val="autoZero"/>
        <c:auto val="1"/>
        <c:lblAlgn val="ctr"/>
        <c:lblOffset val="100"/>
        <c:noMultiLvlLbl val="0"/>
      </c:catAx>
      <c:valAx>
        <c:axId val="-2069215488"/>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crossAx val="-20692192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userShapes r:id="rId4"/>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642576425387273"/>
          <c:y val="6.6554024172322618E-2"/>
          <c:w val="0.5392010165966632"/>
          <c:h val="0.87346333661417319"/>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a:noFill/>
            </a:ln>
            <a:effectLst/>
          </c:spPr>
          <c:invertIfNegative val="0"/>
          <c:dPt>
            <c:idx val="0"/>
            <c:invertIfNegative val="0"/>
            <c:bubble3D val="0"/>
            <c:spPr>
              <a:solidFill>
                <a:srgbClr val="FFFF00"/>
              </a:solidFill>
              <a:ln>
                <a:solidFill>
                  <a:schemeClr val="accent4"/>
                </a:solidFill>
              </a:ln>
              <a:effectLst/>
            </c:spPr>
            <c:extLst>
              <c:ext xmlns:c16="http://schemas.microsoft.com/office/drawing/2014/chart" uri="{C3380CC4-5D6E-409C-BE32-E72D297353CC}">
                <c16:uniqueId val="{00000001-4EC7-43E5-908A-239D4E015B4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4EC7-43E5-908A-239D4E015B46}"/>
              </c:ext>
            </c:extLst>
          </c:dPt>
          <c:dPt>
            <c:idx val="2"/>
            <c:invertIfNegative val="0"/>
            <c:bubble3D val="0"/>
            <c:spPr>
              <a:solidFill>
                <a:srgbClr val="993300"/>
              </a:solidFill>
              <a:ln>
                <a:noFill/>
              </a:ln>
              <a:effectLst/>
            </c:spPr>
            <c:extLst>
              <c:ext xmlns:c16="http://schemas.microsoft.com/office/drawing/2014/chart" uri="{C3380CC4-5D6E-409C-BE32-E72D297353CC}">
                <c16:uniqueId val="{00000005-4EC7-43E5-908A-239D4E015B46}"/>
              </c:ext>
            </c:extLst>
          </c:dPt>
          <c:dPt>
            <c:idx val="3"/>
            <c:invertIfNegative val="0"/>
            <c:bubble3D val="0"/>
            <c:spPr>
              <a:solidFill>
                <a:schemeClr val="tx1"/>
              </a:solidFill>
              <a:ln>
                <a:noFill/>
              </a:ln>
              <a:effectLst/>
            </c:spPr>
            <c:extLst>
              <c:ext xmlns:c16="http://schemas.microsoft.com/office/drawing/2014/chart" uri="{C3380CC4-5D6E-409C-BE32-E72D297353CC}">
                <c16:uniqueId val="{00000007-4EC7-43E5-908A-239D4E015B46}"/>
              </c:ext>
            </c:extLst>
          </c:dPt>
          <c:dPt>
            <c:idx val="4"/>
            <c:invertIfNegative val="0"/>
            <c:bubble3D val="0"/>
            <c:extLst>
              <c:ext xmlns:c16="http://schemas.microsoft.com/office/drawing/2014/chart" uri="{C3380CC4-5D6E-409C-BE32-E72D297353CC}">
                <c16:uniqueId val="{00000009-4EC7-43E5-908A-239D4E015B46}"/>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Η αναποτελεσματικότητα της Ευρωπαικής Ένωσης ως Οργανισμού</c:v>
                </c:pt>
                <c:pt idx="1">
                  <c:v>Τα μέτρα / κυρώσεις που έλαβαν κυρίως οι χώρες της Δύσης εναντίον της Ρωσίας</c:v>
                </c:pt>
                <c:pt idx="2">
                  <c:v>Η εισβολή της Ρωσίας και ο Πόλεμος στην Ουκρανία</c:v>
                </c:pt>
                <c:pt idx="3">
                  <c:v>Άλλες Αναφορές</c:v>
                </c:pt>
                <c:pt idx="4">
                  <c:v>ΔΞ/ΔΑ</c:v>
                </c:pt>
              </c:strCache>
            </c:strRef>
          </c:cat>
          <c:val>
            <c:numRef>
              <c:f>Sheet1!$B$2:$B$6</c:f>
              <c:numCache>
                <c:formatCode>General</c:formatCode>
                <c:ptCount val="5"/>
                <c:pt idx="0">
                  <c:v>37</c:v>
                </c:pt>
                <c:pt idx="1">
                  <c:v>26.4</c:v>
                </c:pt>
                <c:pt idx="2">
                  <c:v>23.8</c:v>
                </c:pt>
                <c:pt idx="3">
                  <c:v>5.6</c:v>
                </c:pt>
                <c:pt idx="4">
                  <c:v>7.2</c:v>
                </c:pt>
              </c:numCache>
            </c:numRef>
          </c:val>
          <c:extLst>
            <c:ext xmlns:c16="http://schemas.microsoft.com/office/drawing/2014/chart" uri="{C3380CC4-5D6E-409C-BE32-E72D297353CC}">
              <c16:uniqueId val="{0000000A-4EC7-43E5-908A-239D4E015B46}"/>
            </c:ext>
          </c:extLst>
        </c:ser>
        <c:dLbls>
          <c:showLegendKey val="0"/>
          <c:showVal val="0"/>
          <c:showCatName val="0"/>
          <c:showSerName val="0"/>
          <c:showPercent val="0"/>
          <c:showBubbleSize val="0"/>
        </c:dLbls>
        <c:gapWidth val="65"/>
        <c:axId val="711218496"/>
        <c:axId val="711219040"/>
      </c:barChart>
      <c:catAx>
        <c:axId val="711218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crossAx val="711219040"/>
        <c:crosses val="autoZero"/>
        <c:auto val="1"/>
        <c:lblAlgn val="ctr"/>
        <c:lblOffset val="100"/>
        <c:noMultiLvlLbl val="0"/>
      </c:catAx>
      <c:valAx>
        <c:axId val="711219040"/>
        <c:scaling>
          <c:orientation val="minMax"/>
          <c:max val="80"/>
        </c:scaling>
        <c:delete val="1"/>
        <c:axPos val="t"/>
        <c:numFmt formatCode="General" sourceLinked="1"/>
        <c:majorTickMark val="none"/>
        <c:minorTickMark val="none"/>
        <c:tickLblPos val="nextTo"/>
        <c:crossAx val="71121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931931738046777"/>
          <c:y val="5.7745342162146905E-2"/>
          <c:w val="0.53080805321945901"/>
          <c:h val="0.82430077213642927"/>
        </c:manualLayout>
      </c:layout>
      <c:pieChart>
        <c:varyColors val="1"/>
        <c:ser>
          <c:idx val="0"/>
          <c:order val="0"/>
          <c:tx>
            <c:strRef>
              <c:f>Sheet1!$B$1</c:f>
              <c:strCache>
                <c:ptCount val="1"/>
                <c:pt idx="0">
                  <c:v>Column2</c:v>
                </c:pt>
              </c:strCache>
            </c:strRef>
          </c:tx>
          <c:spPr>
            <a:solidFill>
              <a:schemeClr val="accent3">
                <a:lumMod val="60000"/>
                <a:lumOff val="40000"/>
              </a:schemeClr>
            </a:solidFill>
          </c:spPr>
          <c:explosion val="4"/>
          <c:dPt>
            <c:idx val="0"/>
            <c:bubble3D val="0"/>
            <c:spPr>
              <a:solidFill>
                <a:srgbClr val="C00000"/>
              </a:solidFill>
              <a:ln>
                <a:noFill/>
              </a:ln>
              <a:effectLst/>
            </c:spPr>
            <c:extLst>
              <c:ext xmlns:c16="http://schemas.microsoft.com/office/drawing/2014/chart" uri="{C3380CC4-5D6E-409C-BE32-E72D297353CC}">
                <c16:uniqueId val="{00000001-2141-4D67-954E-9FD61079F2CC}"/>
              </c:ext>
            </c:extLst>
          </c:dPt>
          <c:dPt>
            <c:idx val="1"/>
            <c:bubble3D val="0"/>
            <c:spPr>
              <a:solidFill>
                <a:sysClr val="windowText" lastClr="000000">
                  <a:lumMod val="95000"/>
                  <a:lumOff val="5000"/>
                </a:sysClr>
              </a:solidFill>
              <a:ln>
                <a:noFill/>
              </a:ln>
              <a:effectLst/>
            </c:spPr>
            <c:extLst>
              <c:ext xmlns:c16="http://schemas.microsoft.com/office/drawing/2014/chart" uri="{C3380CC4-5D6E-409C-BE32-E72D297353CC}">
                <c16:uniqueId val="{00000003-2141-4D67-954E-9FD61079F2CC}"/>
              </c:ext>
            </c:extLst>
          </c:dPt>
          <c:dPt>
            <c:idx val="2"/>
            <c:bubble3D val="0"/>
            <c:spPr>
              <a:solidFill>
                <a:srgbClr val="ED7D31">
                  <a:lumMod val="60000"/>
                  <a:lumOff val="40000"/>
                </a:srgbClr>
              </a:solidFill>
              <a:ln>
                <a:noFill/>
              </a:ln>
              <a:effectLst/>
            </c:spPr>
            <c:extLst>
              <c:ext xmlns:c16="http://schemas.microsoft.com/office/drawing/2014/chart" uri="{C3380CC4-5D6E-409C-BE32-E72D297353CC}">
                <c16:uniqueId val="{00000005-2141-4D67-954E-9FD61079F2CC}"/>
              </c:ext>
            </c:extLst>
          </c:dPt>
          <c:dPt>
            <c:idx val="3"/>
            <c:bubble3D val="0"/>
            <c:spPr>
              <a:solidFill>
                <a:sysClr val="window" lastClr="FFFFFF">
                  <a:lumMod val="50000"/>
                </a:sysClr>
              </a:solidFill>
              <a:ln>
                <a:noFill/>
              </a:ln>
              <a:effectLst/>
            </c:spPr>
            <c:extLst>
              <c:ext xmlns:c16="http://schemas.microsoft.com/office/drawing/2014/chart" uri="{C3380CC4-5D6E-409C-BE32-E72D297353CC}">
                <c16:uniqueId val="{00000007-2141-4D67-954E-9FD61079F2CC}"/>
              </c:ext>
            </c:extLst>
          </c:dPt>
          <c:dPt>
            <c:idx val="4"/>
            <c:bubble3D val="0"/>
            <c:spPr>
              <a:solidFill>
                <a:schemeClr val="accent3">
                  <a:lumMod val="60000"/>
                  <a:lumOff val="40000"/>
                </a:schemeClr>
              </a:solidFill>
              <a:ln>
                <a:noFill/>
              </a:ln>
              <a:effectLst/>
            </c:spPr>
            <c:extLst>
              <c:ext xmlns:c16="http://schemas.microsoft.com/office/drawing/2014/chart" uri="{C3380CC4-5D6E-409C-BE32-E72D297353CC}">
                <c16:uniqueId val="{00000009-2141-4D67-954E-9FD61079F2CC}"/>
              </c:ext>
            </c:extLst>
          </c:dPt>
          <c:dPt>
            <c:idx val="5"/>
            <c:bubble3D val="0"/>
            <c:spPr>
              <a:solidFill>
                <a:schemeClr val="tx1"/>
              </a:solidFill>
              <a:ln>
                <a:noFill/>
              </a:ln>
              <a:effectLst/>
            </c:spPr>
            <c:extLst>
              <c:ext xmlns:c16="http://schemas.microsoft.com/office/drawing/2014/chart" uri="{C3380CC4-5D6E-409C-BE32-E72D297353CC}">
                <c16:uniqueId val="{0000000B-2141-4D67-954E-9FD61079F2CC}"/>
              </c:ext>
            </c:extLst>
          </c:dPt>
          <c:dLbls>
            <c:dLbl>
              <c:idx val="0"/>
              <c:layout>
                <c:manualLayout>
                  <c:x val="5.4883513416080386E-3"/>
                  <c:y val="-9.7771611332610808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141-4D67-954E-9FD61079F2CC}"/>
                </c:ext>
              </c:extLst>
            </c:dLbl>
            <c:dLbl>
              <c:idx val="1"/>
              <c:layout>
                <c:manualLayout>
                  <c:x val="-6.6957886367618111E-2"/>
                  <c:y val="-9.9581046358914036E-17"/>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141-4D67-954E-9FD61079F2CC}"/>
                </c:ext>
              </c:extLst>
            </c:dLbl>
            <c:dLbl>
              <c:idx val="2"/>
              <c:layout>
                <c:manualLayout>
                  <c:x val="-2.6344086439718584E-2"/>
                  <c:y val="-1.0863512370290139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141-4D67-954E-9FD61079F2C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Οι κυρώσεις και τα μέτρα που έχουν λάβει οι χώρες της Ευρώπης εναντίον της Ρωσίας πλήττουν περισσότερο τις ίδιες παρά την Ρωσία</c:v>
                </c:pt>
                <c:pt idx="1">
                  <c:v>Οι κυρώσεις και τα μέτρα που έχουν λάβει οι χώρες της Ευρώπης εναντίον της Ρωσίας πλήττουν περισσότερο την Ρωσία σε σχέση με τις χώρες της Ευρώπης</c:v>
                </c:pt>
                <c:pt idx="2">
                  <c:v>Οι κυρώσεις και τα μέτρα που έχουν λάβει οι χώρες της Ευρώπης εναντίον της Ρωσίας πλήττουν εξίσου την Ρωσία και τις ίδιες τις χώρες</c:v>
                </c:pt>
                <c:pt idx="3">
                  <c:v>ΔΞ/ΔΑ</c:v>
                </c:pt>
              </c:strCache>
            </c:strRef>
          </c:cat>
          <c:val>
            <c:numRef>
              <c:f>Sheet1!$B$2:$B$5</c:f>
              <c:numCache>
                <c:formatCode>General</c:formatCode>
                <c:ptCount val="4"/>
                <c:pt idx="0">
                  <c:v>55.7</c:v>
                </c:pt>
                <c:pt idx="1">
                  <c:v>7.4</c:v>
                </c:pt>
                <c:pt idx="2">
                  <c:v>27.9</c:v>
                </c:pt>
                <c:pt idx="3">
                  <c:v>9</c:v>
                </c:pt>
              </c:numCache>
            </c:numRef>
          </c:val>
          <c:extLst>
            <c:ext xmlns:c16="http://schemas.microsoft.com/office/drawing/2014/chart" uri="{C3380CC4-5D6E-409C-BE32-E72D297353CC}">
              <c16:uniqueId val="{0000000C-2141-4D67-954E-9FD61079F2C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l-GR"/>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09338865549456"/>
          <c:y val="0.10897208108042802"/>
          <c:w val="0.6688673009966879"/>
          <c:h val="0.87346333661417319"/>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w="9525" cap="flat" cmpd="sng" algn="ctr">
              <a:noFill/>
              <a:round/>
            </a:ln>
            <a:effectLst/>
          </c:spPr>
          <c:invertIfNegative val="0"/>
          <c:dPt>
            <c:idx val="0"/>
            <c:invertIfNegative val="0"/>
            <c:bubble3D val="0"/>
            <c:extLst>
              <c:ext xmlns:c16="http://schemas.microsoft.com/office/drawing/2014/chart" uri="{C3380CC4-5D6E-409C-BE32-E72D297353CC}">
                <c16:uniqueId val="{00000001-4EC7-43E5-908A-239D4E015B46}"/>
              </c:ext>
            </c:extLst>
          </c:dPt>
          <c:dPt>
            <c:idx val="1"/>
            <c:invertIfNegative val="0"/>
            <c:bubble3D val="0"/>
            <c:extLst>
              <c:ext xmlns:c16="http://schemas.microsoft.com/office/drawing/2014/chart" uri="{C3380CC4-5D6E-409C-BE32-E72D297353CC}">
                <c16:uniqueId val="{00000003-4EC7-43E5-908A-239D4E015B46}"/>
              </c:ext>
            </c:extLst>
          </c:dPt>
          <c:dPt>
            <c:idx val="2"/>
            <c:invertIfNegative val="0"/>
            <c:bubble3D val="0"/>
            <c:extLst>
              <c:ext xmlns:c16="http://schemas.microsoft.com/office/drawing/2014/chart" uri="{C3380CC4-5D6E-409C-BE32-E72D297353CC}">
                <c16:uniqueId val="{00000005-4EC7-43E5-908A-239D4E015B46}"/>
              </c:ext>
            </c:extLst>
          </c:dPt>
          <c:dPt>
            <c:idx val="3"/>
            <c:invertIfNegative val="0"/>
            <c:bubble3D val="0"/>
            <c:extLst>
              <c:ext xmlns:c16="http://schemas.microsoft.com/office/drawing/2014/chart" uri="{C3380CC4-5D6E-409C-BE32-E72D297353CC}">
                <c16:uniqueId val="{00000007-4EC7-43E5-908A-239D4E015B46}"/>
              </c:ext>
            </c:extLst>
          </c:dPt>
          <c:dPt>
            <c:idx val="4"/>
            <c:invertIfNegative val="0"/>
            <c:bubble3D val="0"/>
            <c:extLst>
              <c:ext xmlns:c16="http://schemas.microsoft.com/office/drawing/2014/chart" uri="{C3380CC4-5D6E-409C-BE32-E72D297353CC}">
                <c16:uniqueId val="{00000009-4EC7-43E5-908A-239D4E015B46}"/>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Σίγουρα Συμφωνώ</c:v>
                </c:pt>
                <c:pt idx="1">
                  <c:v>Μάλλον Συμφωνώ</c:v>
                </c:pt>
                <c:pt idx="2">
                  <c:v>Μάλλον Διαφωνώ</c:v>
                </c:pt>
                <c:pt idx="3">
                  <c:v>Σίγουρα Διαφωνώ</c:v>
                </c:pt>
                <c:pt idx="4">
                  <c:v>ΔΞ/ΔΑ</c:v>
                </c:pt>
              </c:strCache>
            </c:strRef>
          </c:cat>
          <c:val>
            <c:numRef>
              <c:f>Sheet1!$B$2:$B$6</c:f>
              <c:numCache>
                <c:formatCode>General</c:formatCode>
                <c:ptCount val="5"/>
                <c:pt idx="0">
                  <c:v>38.200000000000003</c:v>
                </c:pt>
                <c:pt idx="1">
                  <c:v>29.2</c:v>
                </c:pt>
                <c:pt idx="2">
                  <c:v>11.1</c:v>
                </c:pt>
                <c:pt idx="3">
                  <c:v>10.4</c:v>
                </c:pt>
                <c:pt idx="4">
                  <c:v>11.1</c:v>
                </c:pt>
              </c:numCache>
            </c:numRef>
          </c:val>
          <c:extLst>
            <c:ext xmlns:c16="http://schemas.microsoft.com/office/drawing/2014/chart" uri="{C3380CC4-5D6E-409C-BE32-E72D297353CC}">
              <c16:uniqueId val="{0000000A-4EC7-43E5-908A-239D4E015B46}"/>
            </c:ext>
          </c:extLst>
        </c:ser>
        <c:dLbls>
          <c:showLegendKey val="0"/>
          <c:showVal val="0"/>
          <c:showCatName val="0"/>
          <c:showSerName val="0"/>
          <c:showPercent val="0"/>
          <c:showBubbleSize val="0"/>
        </c:dLbls>
        <c:gapWidth val="100"/>
        <c:axId val="-2069219296"/>
        <c:axId val="-2069215488"/>
      </c:barChart>
      <c:catAx>
        <c:axId val="-2069219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mn-lt"/>
                <a:ea typeface="+mn-ea"/>
                <a:cs typeface="+mn-cs"/>
              </a:defRPr>
            </a:pPr>
            <a:endParaRPr lang="el-GR"/>
          </a:p>
        </c:txPr>
        <c:crossAx val="-2069215488"/>
        <c:crosses val="autoZero"/>
        <c:auto val="1"/>
        <c:lblAlgn val="ctr"/>
        <c:lblOffset val="100"/>
        <c:noMultiLvlLbl val="0"/>
      </c:catAx>
      <c:valAx>
        <c:axId val="-2069215488"/>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crossAx val="-20692192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userShapes r:id="rId4"/>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675938784579491"/>
          <c:y val="6.6554024172322618E-2"/>
          <c:w val="0.6688673009966879"/>
          <c:h val="0.8734633366141731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4EC7-43E5-908A-239D4E015B46}"/>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4EC7-43E5-908A-239D4E015B46}"/>
              </c:ext>
            </c:extLst>
          </c:dPt>
          <c:dPt>
            <c:idx val="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5-4EC7-43E5-908A-239D4E015B46}"/>
              </c:ext>
            </c:extLst>
          </c:dPt>
          <c:dPt>
            <c:idx val="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7-4EC7-43E5-908A-239D4E015B46}"/>
              </c:ext>
            </c:extLst>
          </c:dPt>
          <c:dPt>
            <c:idx val="4"/>
            <c:invertIfNegative val="0"/>
            <c:bubble3D val="0"/>
            <c:spPr>
              <a:solidFill>
                <a:schemeClr val="tx1">
                  <a:lumMod val="65000"/>
                  <a:lumOff val="35000"/>
                </a:schemeClr>
              </a:solidFill>
              <a:ln>
                <a:noFill/>
              </a:ln>
              <a:effectLst/>
            </c:spPr>
            <c:extLst>
              <c:ext xmlns:c16="http://schemas.microsoft.com/office/drawing/2014/chart" uri="{C3380CC4-5D6E-409C-BE32-E72D297353CC}">
                <c16:uniqueId val="{00000009-4EC7-43E5-908A-239D4E015B46}"/>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Πολύ Σοβαρό</c:v>
                </c:pt>
                <c:pt idx="1">
                  <c:v>Αρκετά Σοβαρό</c:v>
                </c:pt>
                <c:pt idx="2">
                  <c:v>Όχι και τόσο Σοβαρό</c:v>
                </c:pt>
                <c:pt idx="3">
                  <c:v>Καθόλου Σοβαρό</c:v>
                </c:pt>
                <c:pt idx="4">
                  <c:v>ΔΞ/ΔΑ</c:v>
                </c:pt>
              </c:strCache>
            </c:strRef>
          </c:cat>
          <c:val>
            <c:numRef>
              <c:f>Sheet1!$B$2:$B$6</c:f>
              <c:numCache>
                <c:formatCode>General</c:formatCode>
                <c:ptCount val="5"/>
                <c:pt idx="0">
                  <c:v>39</c:v>
                </c:pt>
                <c:pt idx="1">
                  <c:v>26.5</c:v>
                </c:pt>
                <c:pt idx="2">
                  <c:v>14.6</c:v>
                </c:pt>
                <c:pt idx="3">
                  <c:v>12.6</c:v>
                </c:pt>
                <c:pt idx="4">
                  <c:v>7.2</c:v>
                </c:pt>
              </c:numCache>
            </c:numRef>
          </c:val>
          <c:extLst>
            <c:ext xmlns:c16="http://schemas.microsoft.com/office/drawing/2014/chart" uri="{C3380CC4-5D6E-409C-BE32-E72D297353CC}">
              <c16:uniqueId val="{0000000A-4EC7-43E5-908A-239D4E015B46}"/>
            </c:ext>
          </c:extLst>
        </c:ser>
        <c:dLbls>
          <c:showLegendKey val="0"/>
          <c:showVal val="0"/>
          <c:showCatName val="0"/>
          <c:showSerName val="0"/>
          <c:showPercent val="0"/>
          <c:showBubbleSize val="0"/>
        </c:dLbls>
        <c:gapWidth val="65"/>
        <c:axId val="711218496"/>
        <c:axId val="711219040"/>
      </c:barChart>
      <c:catAx>
        <c:axId val="711218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Tahoma" panose="020B0604030504040204" pitchFamily="34" charset="0"/>
                <a:cs typeface="Tahoma" panose="020B0604030504040204" pitchFamily="34" charset="0"/>
              </a:defRPr>
            </a:pPr>
            <a:endParaRPr lang="el-GR"/>
          </a:p>
        </c:txPr>
        <c:crossAx val="711219040"/>
        <c:crosses val="autoZero"/>
        <c:auto val="1"/>
        <c:lblAlgn val="ctr"/>
        <c:lblOffset val="100"/>
        <c:noMultiLvlLbl val="0"/>
      </c:catAx>
      <c:valAx>
        <c:axId val="711219040"/>
        <c:scaling>
          <c:orientation val="minMax"/>
          <c:max val="80"/>
        </c:scaling>
        <c:delete val="1"/>
        <c:axPos val="t"/>
        <c:numFmt formatCode="General" sourceLinked="1"/>
        <c:majorTickMark val="none"/>
        <c:minorTickMark val="none"/>
        <c:tickLblPos val="nextTo"/>
        <c:crossAx val="71121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userShapes r:id="rId4"/>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strCache>
            </c:strRef>
          </c:tx>
          <c:spPr>
            <a:solidFill>
              <a:schemeClr val="accent2"/>
            </a:solidFill>
            <a:ln>
              <a:noFill/>
            </a:ln>
            <a:effectLst/>
          </c:spPr>
          <c:invertIfNegative val="0"/>
          <c:dPt>
            <c:idx val="0"/>
            <c:invertIfNegative val="0"/>
            <c:bubble3D val="0"/>
            <c:spPr>
              <a:solidFill>
                <a:srgbClr val="009999"/>
              </a:solidFill>
              <a:ln>
                <a:noFill/>
              </a:ln>
              <a:effectLst/>
            </c:spPr>
            <c:extLst>
              <c:ext xmlns:c16="http://schemas.microsoft.com/office/drawing/2014/chart" uri="{C3380CC4-5D6E-409C-BE32-E72D297353CC}">
                <c16:uniqueId val="{00000001-0E46-4967-9F7D-5792058B7E64}"/>
              </c:ext>
            </c:extLst>
          </c:dPt>
          <c:dPt>
            <c:idx val="1"/>
            <c:invertIfNegative val="0"/>
            <c:bubble3D val="0"/>
            <c:spPr>
              <a:solidFill>
                <a:srgbClr val="FFCC66"/>
              </a:solidFill>
              <a:ln>
                <a:noFill/>
              </a:ln>
              <a:effectLst/>
            </c:spPr>
            <c:extLst>
              <c:ext xmlns:c16="http://schemas.microsoft.com/office/drawing/2014/chart" uri="{C3380CC4-5D6E-409C-BE32-E72D297353CC}">
                <c16:uniqueId val="{00000003-0E46-4967-9F7D-5792058B7E64}"/>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5-0E46-4967-9F7D-5792058B7E64}"/>
              </c:ext>
            </c:extLst>
          </c:dPt>
          <c:dPt>
            <c:idx val="3"/>
            <c:invertIfNegative val="0"/>
            <c:bubble3D val="0"/>
            <c:extLst>
              <c:ext xmlns:c16="http://schemas.microsoft.com/office/drawing/2014/chart" uri="{C3380CC4-5D6E-409C-BE32-E72D297353CC}">
                <c16:uniqueId val="{00000006-0E46-4967-9F7D-5792058B7E64}"/>
              </c:ext>
            </c:extLst>
          </c:dPt>
          <c:dPt>
            <c:idx val="4"/>
            <c:invertIfNegative val="0"/>
            <c:bubble3D val="0"/>
            <c:extLst>
              <c:ext xmlns:c16="http://schemas.microsoft.com/office/drawing/2014/chart" uri="{C3380CC4-5D6E-409C-BE32-E72D297353CC}">
                <c16:uniqueId val="{00000007-0E46-4967-9F7D-5792058B7E64}"/>
              </c:ext>
            </c:extLst>
          </c:dPt>
          <c:dLbls>
            <c:dLbl>
              <c:idx val="0"/>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extLst>
                <c:ext xmlns:c16="http://schemas.microsoft.com/office/drawing/2014/chart" uri="{C3380CC4-5D6E-409C-BE32-E72D297353CC}">
                  <c16:uniqueId val="{00000001-0E46-4967-9F7D-5792058B7E64}"/>
                </c:ext>
              </c:extLst>
            </c:dLbl>
            <c:dLbl>
              <c:idx val="1"/>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extLst>
                <c:ext xmlns:c16="http://schemas.microsoft.com/office/drawing/2014/chart" uri="{C3380CC4-5D6E-409C-BE32-E72D297353CC}">
                  <c16:uniqueId val="{00000003-0E46-4967-9F7D-5792058B7E64}"/>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Θέματα Εθνικής Ασφάλειας </c:v>
                </c:pt>
                <c:pt idx="1">
                  <c:v>Θέματα προσπάθειας ελέγχου και εκμετάλλευσης των κινήσεων του Ν. Ανδρουλάκη</c:v>
                </c:pt>
                <c:pt idx="2">
                  <c:v>ΔΞ/ΔΑ</c:v>
                </c:pt>
              </c:strCache>
            </c:strRef>
          </c:cat>
          <c:val>
            <c:numRef>
              <c:f>Sheet1!$B$2:$B$4</c:f>
              <c:numCache>
                <c:formatCode>General</c:formatCode>
                <c:ptCount val="3"/>
                <c:pt idx="0">
                  <c:v>16.3</c:v>
                </c:pt>
                <c:pt idx="1">
                  <c:v>55.2</c:v>
                </c:pt>
                <c:pt idx="2">
                  <c:v>28.5</c:v>
                </c:pt>
              </c:numCache>
            </c:numRef>
          </c:val>
          <c:extLst>
            <c:ext xmlns:c16="http://schemas.microsoft.com/office/drawing/2014/chart" uri="{C3380CC4-5D6E-409C-BE32-E72D297353CC}">
              <c16:uniqueId val="{00000008-0E46-4967-9F7D-5792058B7E64}"/>
            </c:ext>
          </c:extLst>
        </c:ser>
        <c:dLbls>
          <c:dLblPos val="outEnd"/>
          <c:showLegendKey val="0"/>
          <c:showVal val="1"/>
          <c:showCatName val="0"/>
          <c:showSerName val="0"/>
          <c:showPercent val="0"/>
          <c:showBubbleSize val="0"/>
        </c:dLbls>
        <c:gapWidth val="150"/>
        <c:axId val="1052008720"/>
        <c:axId val="1"/>
      </c:barChart>
      <c:catAx>
        <c:axId val="1052008720"/>
        <c:scaling>
          <c:orientation val="minMax"/>
        </c:scaling>
        <c:delete val="0"/>
        <c:axPos val="b"/>
        <c:numFmt formatCode="General" sourceLinked="1"/>
        <c:majorTickMark val="out"/>
        <c:minorTickMark val="none"/>
        <c:tickLblPos val="nextTo"/>
        <c:spPr>
          <a:noFill/>
          <a:ln>
            <a:noFill/>
          </a:ln>
          <a:effectLst/>
        </c:spPr>
        <c:txPr>
          <a:bodyPr rot="0" spcFirstLastPara="1" vertOverflow="ellipsis"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l-GR"/>
          </a:p>
        </c:txPr>
        <c:crossAx val="1"/>
        <c:crosses val="autoZero"/>
        <c:auto val="0"/>
        <c:lblAlgn val="ctr"/>
        <c:lblOffset val="100"/>
        <c:noMultiLvlLbl val="0"/>
      </c:catAx>
      <c:valAx>
        <c:axId val="1"/>
        <c:scaling>
          <c:orientation val="minMax"/>
          <c:max val="100"/>
        </c:scaling>
        <c:delete val="0"/>
        <c:axPos val="r"/>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1052008720"/>
        <c:crosses val="max"/>
        <c:crossBetween val="between"/>
        <c:majorUnit val="50"/>
        <c:minorUnit val="4"/>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439284690456306"/>
          <c:y val="6.6554024172322618E-2"/>
          <c:w val="0.6688673009966879"/>
          <c:h val="0.8734633366141731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70AD47">
                  <a:lumMod val="75000"/>
                </a:srgbClr>
              </a:solidFill>
              <a:ln>
                <a:noFill/>
              </a:ln>
              <a:effectLst/>
            </c:spPr>
            <c:extLst>
              <c:ext xmlns:c16="http://schemas.microsoft.com/office/drawing/2014/chart" uri="{C3380CC4-5D6E-409C-BE32-E72D297353CC}">
                <c16:uniqueId val="{00000001-5994-45A3-8841-9E69DED4D7B5}"/>
              </c:ext>
            </c:extLst>
          </c:dPt>
          <c:dPt>
            <c:idx val="1"/>
            <c:invertIfNegative val="0"/>
            <c:bubble3D val="0"/>
            <c:spPr>
              <a:solidFill>
                <a:srgbClr val="70AD47">
                  <a:lumMod val="75000"/>
                </a:srgbClr>
              </a:solidFill>
              <a:ln>
                <a:noFill/>
              </a:ln>
              <a:effectLst/>
            </c:spPr>
            <c:extLst>
              <c:ext xmlns:c16="http://schemas.microsoft.com/office/drawing/2014/chart" uri="{C3380CC4-5D6E-409C-BE32-E72D297353CC}">
                <c16:uniqueId val="{00000003-5994-45A3-8841-9E69DED4D7B5}"/>
              </c:ext>
            </c:extLst>
          </c:dPt>
          <c:dPt>
            <c:idx val="2"/>
            <c:invertIfNegative val="0"/>
            <c:bubble3D val="0"/>
            <c:spPr>
              <a:solidFill>
                <a:srgbClr val="70AD47">
                  <a:lumMod val="40000"/>
                  <a:lumOff val="60000"/>
                </a:srgbClr>
              </a:solidFill>
              <a:ln>
                <a:noFill/>
              </a:ln>
              <a:effectLst/>
            </c:spPr>
            <c:extLst>
              <c:ext xmlns:c16="http://schemas.microsoft.com/office/drawing/2014/chart" uri="{C3380CC4-5D6E-409C-BE32-E72D297353CC}">
                <c16:uniqueId val="{00000005-5994-45A3-8841-9E69DED4D7B5}"/>
              </c:ext>
            </c:extLst>
          </c:dPt>
          <c:dPt>
            <c:idx val="3"/>
            <c:invertIfNegative val="0"/>
            <c:bubble3D val="0"/>
            <c:spPr>
              <a:solidFill>
                <a:schemeClr val="bg1">
                  <a:lumMod val="50000"/>
                </a:schemeClr>
              </a:solidFill>
              <a:ln>
                <a:noFill/>
              </a:ln>
              <a:effectLst/>
            </c:spPr>
            <c:extLst>
              <c:ext xmlns:c16="http://schemas.microsoft.com/office/drawing/2014/chart" uri="{C3380CC4-5D6E-409C-BE32-E72D297353CC}">
                <c16:uniqueId val="{00000007-5994-45A3-8841-9E69DED4D7B5}"/>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9-5994-45A3-8841-9E69DED4D7B5}"/>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Σίγουρα Θετικά</c:v>
                </c:pt>
                <c:pt idx="1">
                  <c:v>Μάλλον Θετικά</c:v>
                </c:pt>
                <c:pt idx="2">
                  <c:v>Μάλλον Αρνητικά</c:v>
                </c:pt>
                <c:pt idx="3">
                  <c:v>Σίγουρα Αρνητικά</c:v>
                </c:pt>
                <c:pt idx="4">
                  <c:v>ΔΞ/ΔΑ</c:v>
                </c:pt>
              </c:strCache>
            </c:strRef>
          </c:cat>
          <c:val>
            <c:numRef>
              <c:f>Sheet1!$B$2:$B$6</c:f>
              <c:numCache>
                <c:formatCode>General</c:formatCode>
                <c:ptCount val="5"/>
                <c:pt idx="0">
                  <c:v>8.5</c:v>
                </c:pt>
                <c:pt idx="1">
                  <c:v>14.4</c:v>
                </c:pt>
                <c:pt idx="2">
                  <c:v>19.8</c:v>
                </c:pt>
                <c:pt idx="3">
                  <c:v>40</c:v>
                </c:pt>
                <c:pt idx="4">
                  <c:v>17.3</c:v>
                </c:pt>
              </c:numCache>
            </c:numRef>
          </c:val>
          <c:extLst>
            <c:ext xmlns:c16="http://schemas.microsoft.com/office/drawing/2014/chart" uri="{C3380CC4-5D6E-409C-BE32-E72D297353CC}">
              <c16:uniqueId val="{0000000C-5994-45A3-8841-9E69DED4D7B5}"/>
            </c:ext>
          </c:extLst>
        </c:ser>
        <c:dLbls>
          <c:showLegendKey val="0"/>
          <c:showVal val="0"/>
          <c:showCatName val="0"/>
          <c:showSerName val="0"/>
          <c:showPercent val="0"/>
          <c:showBubbleSize val="0"/>
        </c:dLbls>
        <c:gapWidth val="65"/>
        <c:axId val="711218496"/>
        <c:axId val="711219040"/>
      </c:barChart>
      <c:catAx>
        <c:axId val="711218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Tahoma" panose="020B0604030504040204" pitchFamily="34" charset="0"/>
                <a:cs typeface="Tahoma" panose="020B0604030504040204" pitchFamily="34" charset="0"/>
              </a:defRPr>
            </a:pPr>
            <a:endParaRPr lang="el-GR"/>
          </a:p>
        </c:txPr>
        <c:crossAx val="711219040"/>
        <c:crosses val="autoZero"/>
        <c:auto val="1"/>
        <c:lblAlgn val="ctr"/>
        <c:lblOffset val="100"/>
        <c:noMultiLvlLbl val="0"/>
      </c:catAx>
      <c:valAx>
        <c:axId val="711219040"/>
        <c:scaling>
          <c:orientation val="minMax"/>
          <c:max val="80"/>
        </c:scaling>
        <c:delete val="1"/>
        <c:axPos val="t"/>
        <c:numFmt formatCode="General" sourceLinked="1"/>
        <c:majorTickMark val="none"/>
        <c:minorTickMark val="none"/>
        <c:tickLblPos val="nextTo"/>
        <c:crossAx val="71121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439284690456306"/>
          <c:y val="6.6554024172322618E-2"/>
          <c:w val="0.6688673009966879"/>
          <c:h val="0.8734633366141731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70AD47">
                  <a:lumMod val="75000"/>
                </a:srgbClr>
              </a:solidFill>
              <a:ln>
                <a:noFill/>
              </a:ln>
              <a:effectLst/>
            </c:spPr>
            <c:extLst>
              <c:ext xmlns:c16="http://schemas.microsoft.com/office/drawing/2014/chart" uri="{C3380CC4-5D6E-409C-BE32-E72D297353CC}">
                <c16:uniqueId val="{00000001-EB05-4FDF-8197-4CC209ADA90D}"/>
              </c:ext>
            </c:extLst>
          </c:dPt>
          <c:dPt>
            <c:idx val="1"/>
            <c:invertIfNegative val="0"/>
            <c:bubble3D val="0"/>
            <c:spPr>
              <a:solidFill>
                <a:srgbClr val="70AD47">
                  <a:lumMod val="75000"/>
                </a:srgbClr>
              </a:solidFill>
              <a:ln>
                <a:noFill/>
              </a:ln>
              <a:effectLst/>
            </c:spPr>
            <c:extLst>
              <c:ext xmlns:c16="http://schemas.microsoft.com/office/drawing/2014/chart" uri="{C3380CC4-5D6E-409C-BE32-E72D297353CC}">
                <c16:uniqueId val="{00000003-EB05-4FDF-8197-4CC209ADA90D}"/>
              </c:ext>
            </c:extLst>
          </c:dPt>
          <c:dPt>
            <c:idx val="2"/>
            <c:invertIfNegative val="0"/>
            <c:bubble3D val="0"/>
            <c:spPr>
              <a:solidFill>
                <a:srgbClr val="70AD47">
                  <a:lumMod val="40000"/>
                  <a:lumOff val="60000"/>
                </a:srgbClr>
              </a:solidFill>
              <a:ln>
                <a:noFill/>
              </a:ln>
              <a:effectLst/>
            </c:spPr>
            <c:extLst>
              <c:ext xmlns:c16="http://schemas.microsoft.com/office/drawing/2014/chart" uri="{C3380CC4-5D6E-409C-BE32-E72D297353CC}">
                <c16:uniqueId val="{00000005-EB05-4FDF-8197-4CC209ADA90D}"/>
              </c:ext>
            </c:extLst>
          </c:dPt>
          <c:dPt>
            <c:idx val="3"/>
            <c:invertIfNegative val="0"/>
            <c:bubble3D val="0"/>
            <c:spPr>
              <a:solidFill>
                <a:schemeClr val="bg1">
                  <a:lumMod val="50000"/>
                </a:schemeClr>
              </a:solidFill>
              <a:ln>
                <a:noFill/>
              </a:ln>
              <a:effectLst/>
            </c:spPr>
            <c:extLst>
              <c:ext xmlns:c16="http://schemas.microsoft.com/office/drawing/2014/chart" uri="{C3380CC4-5D6E-409C-BE32-E72D297353CC}">
                <c16:uniqueId val="{00000007-EB05-4FDF-8197-4CC209ADA90D}"/>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9-EB05-4FDF-8197-4CC209ADA90D}"/>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Σίγουρα Θετικά</c:v>
                </c:pt>
                <c:pt idx="1">
                  <c:v>Μάλλον Θετικά</c:v>
                </c:pt>
                <c:pt idx="2">
                  <c:v>Μάλλον Αρνητικά</c:v>
                </c:pt>
                <c:pt idx="3">
                  <c:v>Σίγουρα Αρνητικά</c:v>
                </c:pt>
                <c:pt idx="4">
                  <c:v>ΔΞ/ΔΑ</c:v>
                </c:pt>
              </c:strCache>
            </c:strRef>
          </c:cat>
          <c:val>
            <c:numRef>
              <c:f>Sheet1!$B$2:$B$6</c:f>
              <c:numCache>
                <c:formatCode>General</c:formatCode>
                <c:ptCount val="5"/>
                <c:pt idx="0">
                  <c:v>11.3</c:v>
                </c:pt>
                <c:pt idx="1">
                  <c:v>20.100000000000001</c:v>
                </c:pt>
                <c:pt idx="2">
                  <c:v>24.3</c:v>
                </c:pt>
                <c:pt idx="3">
                  <c:v>24.2</c:v>
                </c:pt>
                <c:pt idx="4">
                  <c:v>20</c:v>
                </c:pt>
              </c:numCache>
            </c:numRef>
          </c:val>
          <c:extLst>
            <c:ext xmlns:c16="http://schemas.microsoft.com/office/drawing/2014/chart" uri="{C3380CC4-5D6E-409C-BE32-E72D297353CC}">
              <c16:uniqueId val="{0000000A-EB05-4FDF-8197-4CC209ADA90D}"/>
            </c:ext>
          </c:extLst>
        </c:ser>
        <c:dLbls>
          <c:showLegendKey val="0"/>
          <c:showVal val="0"/>
          <c:showCatName val="0"/>
          <c:showSerName val="0"/>
          <c:showPercent val="0"/>
          <c:showBubbleSize val="0"/>
        </c:dLbls>
        <c:gapWidth val="65"/>
        <c:axId val="711218496"/>
        <c:axId val="711219040"/>
      </c:barChart>
      <c:catAx>
        <c:axId val="711218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Tahoma" panose="020B0604030504040204" pitchFamily="34" charset="0"/>
                <a:cs typeface="Segoe UI" panose="020B0502040204020203" pitchFamily="34" charset="0"/>
              </a:defRPr>
            </a:pPr>
            <a:endParaRPr lang="el-GR"/>
          </a:p>
        </c:txPr>
        <c:crossAx val="711219040"/>
        <c:crosses val="autoZero"/>
        <c:auto val="1"/>
        <c:lblAlgn val="ctr"/>
        <c:lblOffset val="100"/>
        <c:noMultiLvlLbl val="0"/>
      </c:catAx>
      <c:valAx>
        <c:axId val="711219040"/>
        <c:scaling>
          <c:orientation val="minMax"/>
          <c:max val="80"/>
        </c:scaling>
        <c:delete val="1"/>
        <c:axPos val="t"/>
        <c:numFmt formatCode="General" sourceLinked="1"/>
        <c:majorTickMark val="none"/>
        <c:minorTickMark val="none"/>
        <c:tickLblPos val="nextTo"/>
        <c:crossAx val="71121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4">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439284690456306"/>
          <c:y val="6.6554024172322618E-2"/>
          <c:w val="0.6688673009966879"/>
          <c:h val="0.8734633366141731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70AD47">
                  <a:lumMod val="75000"/>
                </a:srgbClr>
              </a:solidFill>
              <a:ln>
                <a:noFill/>
              </a:ln>
              <a:effectLst/>
            </c:spPr>
            <c:extLst>
              <c:ext xmlns:c16="http://schemas.microsoft.com/office/drawing/2014/chart" uri="{C3380CC4-5D6E-409C-BE32-E72D297353CC}">
                <c16:uniqueId val="{00000001-75E5-433E-B30C-DE230D5DA985}"/>
              </c:ext>
            </c:extLst>
          </c:dPt>
          <c:dPt>
            <c:idx val="1"/>
            <c:invertIfNegative val="0"/>
            <c:bubble3D val="0"/>
            <c:spPr>
              <a:solidFill>
                <a:srgbClr val="70AD47">
                  <a:lumMod val="75000"/>
                </a:srgbClr>
              </a:solidFill>
              <a:ln>
                <a:noFill/>
              </a:ln>
              <a:effectLst/>
            </c:spPr>
            <c:extLst>
              <c:ext xmlns:c16="http://schemas.microsoft.com/office/drawing/2014/chart" uri="{C3380CC4-5D6E-409C-BE32-E72D297353CC}">
                <c16:uniqueId val="{00000003-75E5-433E-B30C-DE230D5DA985}"/>
              </c:ext>
            </c:extLst>
          </c:dPt>
          <c:dPt>
            <c:idx val="2"/>
            <c:invertIfNegative val="0"/>
            <c:bubble3D val="0"/>
            <c:spPr>
              <a:solidFill>
                <a:srgbClr val="70AD47">
                  <a:lumMod val="40000"/>
                  <a:lumOff val="60000"/>
                </a:srgbClr>
              </a:solidFill>
              <a:ln>
                <a:noFill/>
              </a:ln>
              <a:effectLst/>
            </c:spPr>
            <c:extLst>
              <c:ext xmlns:c16="http://schemas.microsoft.com/office/drawing/2014/chart" uri="{C3380CC4-5D6E-409C-BE32-E72D297353CC}">
                <c16:uniqueId val="{00000005-75E5-433E-B30C-DE230D5DA985}"/>
              </c:ext>
            </c:extLst>
          </c:dPt>
          <c:dPt>
            <c:idx val="3"/>
            <c:invertIfNegative val="0"/>
            <c:bubble3D val="0"/>
            <c:spPr>
              <a:solidFill>
                <a:schemeClr val="bg1">
                  <a:lumMod val="50000"/>
                </a:schemeClr>
              </a:solidFill>
              <a:ln>
                <a:noFill/>
              </a:ln>
              <a:effectLst/>
            </c:spPr>
            <c:extLst>
              <c:ext xmlns:c16="http://schemas.microsoft.com/office/drawing/2014/chart" uri="{C3380CC4-5D6E-409C-BE32-E72D297353CC}">
                <c16:uniqueId val="{00000007-75E5-433E-B30C-DE230D5DA985}"/>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9-75E5-433E-B30C-DE230D5DA985}"/>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Σίγουρα Θετικά</c:v>
                </c:pt>
                <c:pt idx="1">
                  <c:v>Μάλλον Θετικά</c:v>
                </c:pt>
                <c:pt idx="2">
                  <c:v>Μάλλον Αρνητικά</c:v>
                </c:pt>
                <c:pt idx="3">
                  <c:v>Σίγουρα Αρνητικά</c:v>
                </c:pt>
                <c:pt idx="4">
                  <c:v>ΔΞ/ΔΑ</c:v>
                </c:pt>
              </c:strCache>
            </c:strRef>
          </c:cat>
          <c:val>
            <c:numRef>
              <c:f>Sheet1!$B$2:$B$6</c:f>
              <c:numCache>
                <c:formatCode>General</c:formatCode>
                <c:ptCount val="5"/>
                <c:pt idx="0">
                  <c:v>17.899999999999999</c:v>
                </c:pt>
                <c:pt idx="1">
                  <c:v>29.5</c:v>
                </c:pt>
                <c:pt idx="2">
                  <c:v>15.8</c:v>
                </c:pt>
                <c:pt idx="3">
                  <c:v>14.3</c:v>
                </c:pt>
                <c:pt idx="4">
                  <c:v>22.4</c:v>
                </c:pt>
              </c:numCache>
            </c:numRef>
          </c:val>
          <c:extLst>
            <c:ext xmlns:c16="http://schemas.microsoft.com/office/drawing/2014/chart" uri="{C3380CC4-5D6E-409C-BE32-E72D297353CC}">
              <c16:uniqueId val="{0000000A-75E5-433E-B30C-DE230D5DA985}"/>
            </c:ext>
          </c:extLst>
        </c:ser>
        <c:dLbls>
          <c:showLegendKey val="0"/>
          <c:showVal val="0"/>
          <c:showCatName val="0"/>
          <c:showSerName val="0"/>
          <c:showPercent val="0"/>
          <c:showBubbleSize val="0"/>
        </c:dLbls>
        <c:gapWidth val="65"/>
        <c:axId val="711218496"/>
        <c:axId val="711219040"/>
      </c:barChart>
      <c:catAx>
        <c:axId val="711218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Tahoma" panose="020B0604030504040204" pitchFamily="34" charset="0"/>
                <a:cs typeface="Calibri" panose="020F0502020204030204" pitchFamily="34" charset="0"/>
              </a:defRPr>
            </a:pPr>
            <a:endParaRPr lang="el-GR"/>
          </a:p>
        </c:txPr>
        <c:crossAx val="711219040"/>
        <c:crosses val="autoZero"/>
        <c:auto val="1"/>
        <c:lblAlgn val="ctr"/>
        <c:lblOffset val="100"/>
        <c:noMultiLvlLbl val="0"/>
      </c:catAx>
      <c:valAx>
        <c:axId val="711219040"/>
        <c:scaling>
          <c:orientation val="minMax"/>
          <c:max val="80"/>
        </c:scaling>
        <c:delete val="1"/>
        <c:axPos val="t"/>
        <c:numFmt formatCode="General" sourceLinked="1"/>
        <c:majorTickMark val="none"/>
        <c:minorTickMark val="none"/>
        <c:tickLblPos val="nextTo"/>
        <c:crossAx val="71121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609567820660085"/>
          <c:y val="6.0250242356653397E-2"/>
          <c:w val="0.72171506154904563"/>
          <c:h val="0.87906582928975019"/>
        </c:manualLayout>
      </c:layout>
      <c:barChart>
        <c:barDir val="bar"/>
        <c:grouping val="stacked"/>
        <c:varyColors val="0"/>
        <c:ser>
          <c:idx val="1"/>
          <c:order val="0"/>
          <c:tx>
            <c:strRef>
              <c:f>Sheet1!$B$1</c:f>
              <c:strCache>
                <c:ptCount val="1"/>
                <c:pt idx="0">
                  <c:v>Column2</c:v>
                </c:pt>
              </c:strCache>
            </c:strRef>
          </c:tx>
          <c:spPr>
            <a:noFill/>
            <a:ln>
              <a:noFill/>
            </a:ln>
            <a:effectLst/>
          </c:spPr>
          <c:invertIfNegative val="0"/>
          <c:cat>
            <c:strRef>
              <c:f>Sheet1!$A$2:$A$7</c:f>
              <c:strCache>
                <c:ptCount val="6"/>
                <c:pt idx="0">
                  <c:v>Κυριάκος Μητσοτάκης</c:v>
                </c:pt>
                <c:pt idx="1">
                  <c:v>Αλέξης Τσίπρας</c:v>
                </c:pt>
                <c:pt idx="2">
                  <c:v>Νίκος Ανδρουλάκης</c:v>
                </c:pt>
                <c:pt idx="3">
                  <c:v>Δημήτρης Κουτσούμπας</c:v>
                </c:pt>
                <c:pt idx="4">
                  <c:v>Κυριάκος Βελόπουλος</c:v>
                </c:pt>
                <c:pt idx="5">
                  <c:v>Γιάνης Βαρουφάκης</c:v>
                </c:pt>
              </c:strCache>
            </c:strRef>
          </c:cat>
          <c:val>
            <c:numRef>
              <c:f>Sheet1!$B$2:$B$7</c:f>
              <c:numCache>
                <c:formatCode>General</c:formatCode>
                <c:ptCount val="6"/>
                <c:pt idx="0">
                  <c:v>4.8999999999999986</c:v>
                </c:pt>
                <c:pt idx="1">
                  <c:v>3</c:v>
                </c:pt>
                <c:pt idx="2">
                  <c:v>28.3</c:v>
                </c:pt>
                <c:pt idx="3">
                  <c:v>13.899999999999999</c:v>
                </c:pt>
                <c:pt idx="4">
                  <c:v>7.8999999999999986</c:v>
                </c:pt>
                <c:pt idx="5">
                  <c:v>0.20000000000000284</c:v>
                </c:pt>
              </c:numCache>
            </c:numRef>
          </c:val>
          <c:extLst>
            <c:ext xmlns:c16="http://schemas.microsoft.com/office/drawing/2014/chart" uri="{C3380CC4-5D6E-409C-BE32-E72D297353CC}">
              <c16:uniqueId val="{00000000-033B-4054-9180-0E46FE32D43F}"/>
            </c:ext>
          </c:extLst>
        </c:ser>
        <c:ser>
          <c:idx val="2"/>
          <c:order val="1"/>
          <c:tx>
            <c:strRef>
              <c:f>Sheet1!$C$1</c:f>
              <c:strCache>
                <c:ptCount val="1"/>
                <c:pt idx="0">
                  <c:v>ΟΧΙ ΕΥΝΟΪΚΗ ΓΝΩΜΗ</c:v>
                </c:pt>
              </c:strCache>
            </c:strRef>
          </c:tx>
          <c:spPr>
            <a:solidFill>
              <a:srgbClr val="FF0000"/>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Κυριάκος Μητσοτάκης</c:v>
                </c:pt>
                <c:pt idx="1">
                  <c:v>Αλέξης Τσίπρας</c:v>
                </c:pt>
                <c:pt idx="2">
                  <c:v>Νίκος Ανδρουλάκης</c:v>
                </c:pt>
                <c:pt idx="3">
                  <c:v>Δημήτρης Κουτσούμπας</c:v>
                </c:pt>
                <c:pt idx="4">
                  <c:v>Κυριάκος Βελόπουλος</c:v>
                </c:pt>
                <c:pt idx="5">
                  <c:v>Γιάνης Βαρουφάκης</c:v>
                </c:pt>
              </c:strCache>
            </c:strRef>
          </c:cat>
          <c:val>
            <c:numRef>
              <c:f>Sheet1!$C$2:$C$7</c:f>
              <c:numCache>
                <c:formatCode>General</c:formatCode>
                <c:ptCount val="6"/>
                <c:pt idx="0">
                  <c:v>45.1</c:v>
                </c:pt>
                <c:pt idx="1">
                  <c:v>47</c:v>
                </c:pt>
                <c:pt idx="2">
                  <c:v>21.7</c:v>
                </c:pt>
                <c:pt idx="3">
                  <c:v>36.1</c:v>
                </c:pt>
                <c:pt idx="4">
                  <c:v>42.1</c:v>
                </c:pt>
                <c:pt idx="5">
                  <c:v>49.8</c:v>
                </c:pt>
              </c:numCache>
            </c:numRef>
          </c:val>
          <c:extLst>
            <c:ext xmlns:c16="http://schemas.microsoft.com/office/drawing/2014/chart" uri="{C3380CC4-5D6E-409C-BE32-E72D297353CC}">
              <c16:uniqueId val="{00000001-033B-4054-9180-0E46FE32D43F}"/>
            </c:ext>
          </c:extLst>
        </c:ser>
        <c:ser>
          <c:idx val="3"/>
          <c:order val="2"/>
          <c:tx>
            <c:strRef>
              <c:f>Sheet1!$D$1</c:f>
              <c:strCache>
                <c:ptCount val="1"/>
                <c:pt idx="0">
                  <c:v>Column3</c:v>
                </c:pt>
              </c:strCache>
            </c:strRef>
          </c:tx>
          <c:spPr>
            <a:noFill/>
            <a:ln>
              <a:noFill/>
            </a:ln>
            <a:effectLst/>
          </c:spPr>
          <c:invertIfNegative val="0"/>
          <c:cat>
            <c:strRef>
              <c:f>Sheet1!$A$2:$A$7</c:f>
              <c:strCache>
                <c:ptCount val="6"/>
                <c:pt idx="0">
                  <c:v>Κυριάκος Μητσοτάκης</c:v>
                </c:pt>
                <c:pt idx="1">
                  <c:v>Αλέξης Τσίπρας</c:v>
                </c:pt>
                <c:pt idx="2">
                  <c:v>Νίκος Ανδρουλάκης</c:v>
                </c:pt>
                <c:pt idx="3">
                  <c:v>Δημήτρης Κουτσούμπας</c:v>
                </c:pt>
                <c:pt idx="4">
                  <c:v>Κυριάκος Βελόπουλος</c:v>
                </c:pt>
                <c:pt idx="5">
                  <c:v>Γιάνης Βαρουφάκης</c:v>
                </c:pt>
              </c:strCache>
            </c:strRef>
          </c:cat>
          <c:val>
            <c:numRef>
              <c:f>Sheet1!$D$2:$D$7</c:f>
              <c:numCache>
                <c:formatCode>General</c:formatCode>
                <c:ptCount val="6"/>
                <c:pt idx="0">
                  <c:v>9.35</c:v>
                </c:pt>
                <c:pt idx="1">
                  <c:v>8.65</c:v>
                </c:pt>
                <c:pt idx="2">
                  <c:v>0.89999999999999858</c:v>
                </c:pt>
                <c:pt idx="3">
                  <c:v>2</c:v>
                </c:pt>
                <c:pt idx="4">
                  <c:v>3.8000000000000007</c:v>
                </c:pt>
                <c:pt idx="5">
                  <c:v>3.8499999999999996</c:v>
                </c:pt>
              </c:numCache>
            </c:numRef>
          </c:val>
          <c:extLst>
            <c:ext xmlns:c16="http://schemas.microsoft.com/office/drawing/2014/chart" uri="{C3380CC4-5D6E-409C-BE32-E72D297353CC}">
              <c16:uniqueId val="{00000002-033B-4054-9180-0E46FE32D43F}"/>
            </c:ext>
          </c:extLst>
        </c:ser>
        <c:ser>
          <c:idx val="4"/>
          <c:order val="3"/>
          <c:tx>
            <c:strRef>
              <c:f>Sheet1!$E$1</c:f>
              <c:strCache>
                <c:ptCount val="1"/>
                <c:pt idx="0">
                  <c:v>ΔΕΝ ΜΠΟΡΩ ΝΑ ΔΩΣΩ ΒΑΘΜΟ</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Κυριάκος Μητσοτάκης</c:v>
                </c:pt>
                <c:pt idx="1">
                  <c:v>Αλέξης Τσίπρας</c:v>
                </c:pt>
                <c:pt idx="2">
                  <c:v>Νίκος Ανδρουλάκης</c:v>
                </c:pt>
                <c:pt idx="3">
                  <c:v>Δημήτρης Κουτσούμπας</c:v>
                </c:pt>
                <c:pt idx="4">
                  <c:v>Κυριάκος Βελόπουλος</c:v>
                </c:pt>
                <c:pt idx="5">
                  <c:v>Γιάνης Βαρουφάκης</c:v>
                </c:pt>
              </c:strCache>
            </c:strRef>
          </c:cat>
          <c:val>
            <c:numRef>
              <c:f>Sheet1!$E$2:$E$7</c:f>
              <c:numCache>
                <c:formatCode>General</c:formatCode>
                <c:ptCount val="6"/>
                <c:pt idx="0">
                  <c:v>16.3</c:v>
                </c:pt>
                <c:pt idx="1">
                  <c:v>17.7</c:v>
                </c:pt>
                <c:pt idx="2">
                  <c:v>33.200000000000003</c:v>
                </c:pt>
                <c:pt idx="3">
                  <c:v>31</c:v>
                </c:pt>
                <c:pt idx="4">
                  <c:v>27.4</c:v>
                </c:pt>
                <c:pt idx="5">
                  <c:v>27.3</c:v>
                </c:pt>
              </c:numCache>
            </c:numRef>
          </c:val>
          <c:extLst>
            <c:ext xmlns:c16="http://schemas.microsoft.com/office/drawing/2014/chart" uri="{C3380CC4-5D6E-409C-BE32-E72D297353CC}">
              <c16:uniqueId val="{00000003-033B-4054-9180-0E46FE32D43F}"/>
            </c:ext>
          </c:extLst>
        </c:ser>
        <c:ser>
          <c:idx val="5"/>
          <c:order val="4"/>
          <c:tx>
            <c:strRef>
              <c:f>Sheet1!$F$1</c:f>
              <c:strCache>
                <c:ptCount val="1"/>
                <c:pt idx="0">
                  <c:v>Column4</c:v>
                </c:pt>
              </c:strCache>
            </c:strRef>
          </c:tx>
          <c:spPr>
            <a:noFill/>
            <a:ln>
              <a:noFill/>
            </a:ln>
            <a:effectLst/>
          </c:spPr>
          <c:invertIfNegative val="0"/>
          <c:cat>
            <c:strRef>
              <c:f>Sheet1!$A$2:$A$7</c:f>
              <c:strCache>
                <c:ptCount val="6"/>
                <c:pt idx="0">
                  <c:v>Κυριάκος Μητσοτάκης</c:v>
                </c:pt>
                <c:pt idx="1">
                  <c:v>Αλέξης Τσίπρας</c:v>
                </c:pt>
                <c:pt idx="2">
                  <c:v>Νίκος Ανδρουλάκης</c:v>
                </c:pt>
                <c:pt idx="3">
                  <c:v>Δημήτρης Κουτσούμπας</c:v>
                </c:pt>
                <c:pt idx="4">
                  <c:v>Κυριάκος Βελόπουλος</c:v>
                </c:pt>
                <c:pt idx="5">
                  <c:v>Γιάνης Βαρουφάκης</c:v>
                </c:pt>
              </c:strCache>
            </c:strRef>
          </c:cat>
          <c:val>
            <c:numRef>
              <c:f>Sheet1!$F$2:$F$7</c:f>
              <c:numCache>
                <c:formatCode>General</c:formatCode>
                <c:ptCount val="6"/>
                <c:pt idx="0">
                  <c:v>9.35</c:v>
                </c:pt>
                <c:pt idx="1">
                  <c:v>8.65</c:v>
                </c:pt>
                <c:pt idx="2">
                  <c:v>0.89999999999999858</c:v>
                </c:pt>
                <c:pt idx="3">
                  <c:v>2</c:v>
                </c:pt>
                <c:pt idx="4">
                  <c:v>3.8000000000000007</c:v>
                </c:pt>
                <c:pt idx="5">
                  <c:v>3.8499999999999996</c:v>
                </c:pt>
              </c:numCache>
            </c:numRef>
          </c:val>
          <c:extLst>
            <c:ext xmlns:c16="http://schemas.microsoft.com/office/drawing/2014/chart" uri="{C3380CC4-5D6E-409C-BE32-E72D297353CC}">
              <c16:uniqueId val="{00000004-033B-4054-9180-0E46FE32D43F}"/>
            </c:ext>
          </c:extLst>
        </c:ser>
        <c:ser>
          <c:idx val="6"/>
          <c:order val="5"/>
          <c:tx>
            <c:strRef>
              <c:f>Sheet1!$G$1</c:f>
              <c:strCache>
                <c:ptCount val="1"/>
                <c:pt idx="0">
                  <c:v>ΕΥΝΟΙΚΗ/ΑΠΟ ΤΟΥΣ ΚΑΛΥΤΕΡΟΥΣ</c:v>
                </c:pt>
              </c:strCache>
            </c:strRef>
          </c:tx>
          <c:spPr>
            <a:solidFill>
              <a:schemeClr val="accent1">
                <a:lumMod val="75000"/>
              </a:schemeClr>
            </a:solidFill>
            <a:ln>
              <a:noFill/>
            </a:ln>
            <a:effectLst/>
          </c:spPr>
          <c:invertIfNegative val="0"/>
          <c:dLbls>
            <c:dLbl>
              <c:idx val="2"/>
              <c:layout>
                <c:manualLayout>
                  <c:x val="1.3408186268788662E-2"/>
                  <c:y val="-2.34319621412424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33B-4054-9180-0E46FE32D43F}"/>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Κυριάκος Μητσοτάκης</c:v>
                </c:pt>
                <c:pt idx="1">
                  <c:v>Αλέξης Τσίπρας</c:v>
                </c:pt>
                <c:pt idx="2">
                  <c:v>Νίκος Ανδρουλάκης</c:v>
                </c:pt>
                <c:pt idx="3">
                  <c:v>Δημήτρης Κουτσούμπας</c:v>
                </c:pt>
                <c:pt idx="4">
                  <c:v>Κυριάκος Βελόπουλος</c:v>
                </c:pt>
                <c:pt idx="5">
                  <c:v>Γιάνης Βαρουφάκης</c:v>
                </c:pt>
              </c:strCache>
            </c:strRef>
          </c:cat>
          <c:val>
            <c:numRef>
              <c:f>Sheet1!$G$2:$G$7</c:f>
              <c:numCache>
                <c:formatCode>General</c:formatCode>
                <c:ptCount val="6"/>
                <c:pt idx="0">
                  <c:v>35.299999999999997</c:v>
                </c:pt>
                <c:pt idx="1">
                  <c:v>31</c:v>
                </c:pt>
                <c:pt idx="2">
                  <c:v>30.1</c:v>
                </c:pt>
                <c:pt idx="3">
                  <c:v>20.6</c:v>
                </c:pt>
                <c:pt idx="4">
                  <c:v>18.2</c:v>
                </c:pt>
                <c:pt idx="5">
                  <c:v>17.600000000000001</c:v>
                </c:pt>
              </c:numCache>
            </c:numRef>
          </c:val>
          <c:extLst>
            <c:ext xmlns:c16="http://schemas.microsoft.com/office/drawing/2014/chart" uri="{C3380CC4-5D6E-409C-BE32-E72D297353CC}">
              <c16:uniqueId val="{00000006-033B-4054-9180-0E46FE32D43F}"/>
            </c:ext>
          </c:extLst>
        </c:ser>
        <c:dLbls>
          <c:showLegendKey val="0"/>
          <c:showVal val="0"/>
          <c:showCatName val="0"/>
          <c:showSerName val="0"/>
          <c:showPercent val="0"/>
          <c:showBubbleSize val="0"/>
        </c:dLbls>
        <c:gapWidth val="80"/>
        <c:overlap val="100"/>
        <c:axId val="-1157615056"/>
        <c:axId val="-1157611248"/>
      </c:barChart>
      <c:catAx>
        <c:axId val="-115761505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crossAx val="-1157611248"/>
        <c:crosses val="autoZero"/>
        <c:auto val="1"/>
        <c:lblAlgn val="ctr"/>
        <c:lblOffset val="100"/>
        <c:noMultiLvlLbl val="0"/>
      </c:catAx>
      <c:valAx>
        <c:axId val="-1157611248"/>
        <c:scaling>
          <c:orientation val="minMax"/>
          <c:max val="200"/>
          <c:min val="0"/>
        </c:scaling>
        <c:delete val="1"/>
        <c:axPos val="t"/>
        <c:numFmt formatCode="General" sourceLinked="1"/>
        <c:majorTickMark val="out"/>
        <c:minorTickMark val="none"/>
        <c:tickLblPos val="none"/>
        <c:crossAx val="-1157615056"/>
        <c:crosses val="autoZero"/>
        <c:crossBetween val="between"/>
      </c:valAx>
      <c:spPr>
        <a:noFill/>
        <a:ln w="25400">
          <a:noFill/>
        </a:ln>
        <a:effectLst/>
      </c:spPr>
    </c:plotArea>
    <c:legend>
      <c:legendPos val="b"/>
      <c:legendEntry>
        <c:idx val="0"/>
        <c:delete val="1"/>
      </c:legendEntry>
      <c:legendEntry>
        <c:idx val="2"/>
        <c:delete val="1"/>
      </c:legendEntry>
      <c:legendEntry>
        <c:idx val="4"/>
        <c:delete val="1"/>
      </c:legendEntry>
      <c:layout>
        <c:manualLayout>
          <c:xMode val="edge"/>
          <c:yMode val="edge"/>
          <c:x val="0.24708379147035892"/>
          <c:y val="2.9941127587283019E-2"/>
          <c:w val="0.6895442445192479"/>
          <c:h val="4.8055176669834075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legend>
    <c:plotVisOnly val="1"/>
    <c:dispBlanksAs val="gap"/>
    <c:showDLblsOverMax val="0"/>
  </c:chart>
  <c:spPr>
    <a:noFill/>
    <a:ln>
      <a:noFill/>
    </a:ln>
    <a:effectLst/>
  </c:spPr>
  <c:txPr>
    <a:bodyPr/>
    <a:lstStyle/>
    <a:p>
      <a:pPr>
        <a:defRPr sz="1400" b="1">
          <a:latin typeface="Calibri" panose="020F0502020204030204" pitchFamily="34" charset="0"/>
          <a:cs typeface="Calibri" panose="020F0502020204030204" pitchFamily="34" charset="0"/>
        </a:defRPr>
      </a:pPr>
      <a:endParaRPr lang="el-GR"/>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675938784579491"/>
          <c:y val="6.6554024172322618E-2"/>
          <c:w val="0.6688673009966879"/>
          <c:h val="0.8734633366141731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70AD47">
                  <a:lumMod val="75000"/>
                </a:srgbClr>
              </a:solidFill>
              <a:ln>
                <a:noFill/>
              </a:ln>
              <a:effectLst/>
            </c:spPr>
            <c:extLst>
              <c:ext xmlns:c16="http://schemas.microsoft.com/office/drawing/2014/chart" uri="{C3380CC4-5D6E-409C-BE32-E72D297353CC}">
                <c16:uniqueId val="{00000001-5994-45A3-8841-9E69DED4D7B5}"/>
              </c:ext>
            </c:extLst>
          </c:dPt>
          <c:dPt>
            <c:idx val="1"/>
            <c:invertIfNegative val="0"/>
            <c:bubble3D val="0"/>
            <c:spPr>
              <a:solidFill>
                <a:srgbClr val="70AD47">
                  <a:lumMod val="75000"/>
                </a:srgbClr>
              </a:solidFill>
              <a:ln>
                <a:noFill/>
              </a:ln>
              <a:effectLst/>
            </c:spPr>
            <c:extLst>
              <c:ext xmlns:c16="http://schemas.microsoft.com/office/drawing/2014/chart" uri="{C3380CC4-5D6E-409C-BE32-E72D297353CC}">
                <c16:uniqueId val="{00000003-5994-45A3-8841-9E69DED4D7B5}"/>
              </c:ext>
            </c:extLst>
          </c:dPt>
          <c:dPt>
            <c:idx val="2"/>
            <c:invertIfNegative val="0"/>
            <c:bubble3D val="0"/>
            <c:spPr>
              <a:solidFill>
                <a:srgbClr val="70AD47">
                  <a:lumMod val="40000"/>
                  <a:lumOff val="60000"/>
                </a:srgbClr>
              </a:solidFill>
              <a:ln>
                <a:noFill/>
              </a:ln>
              <a:effectLst/>
            </c:spPr>
            <c:extLst>
              <c:ext xmlns:c16="http://schemas.microsoft.com/office/drawing/2014/chart" uri="{C3380CC4-5D6E-409C-BE32-E72D297353CC}">
                <c16:uniqueId val="{00000005-5994-45A3-8841-9E69DED4D7B5}"/>
              </c:ext>
            </c:extLst>
          </c:dPt>
          <c:dPt>
            <c:idx val="3"/>
            <c:invertIfNegative val="0"/>
            <c:bubble3D val="0"/>
            <c:spPr>
              <a:solidFill>
                <a:schemeClr val="bg1">
                  <a:lumMod val="50000"/>
                </a:schemeClr>
              </a:solidFill>
              <a:ln>
                <a:noFill/>
              </a:ln>
              <a:effectLst/>
            </c:spPr>
            <c:extLst>
              <c:ext xmlns:c16="http://schemas.microsoft.com/office/drawing/2014/chart" uri="{C3380CC4-5D6E-409C-BE32-E72D297353CC}">
                <c16:uniqueId val="{00000007-5994-45A3-8841-9E69DED4D7B5}"/>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9-5994-45A3-8841-9E69DED4D7B5}"/>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Σίγουρα Θετικά</c:v>
                </c:pt>
                <c:pt idx="1">
                  <c:v>Μάλλον Θετικά</c:v>
                </c:pt>
                <c:pt idx="2">
                  <c:v>Μάλλον Αρνητικά</c:v>
                </c:pt>
                <c:pt idx="3">
                  <c:v>Σίγουρα Αρνητικά</c:v>
                </c:pt>
                <c:pt idx="4">
                  <c:v>ΔΞ/ΔΑ</c:v>
                </c:pt>
              </c:strCache>
            </c:strRef>
          </c:cat>
          <c:val>
            <c:numRef>
              <c:f>Sheet1!$B$2:$B$6</c:f>
              <c:numCache>
                <c:formatCode>General</c:formatCode>
                <c:ptCount val="5"/>
                <c:pt idx="0">
                  <c:v>8.5</c:v>
                </c:pt>
                <c:pt idx="1">
                  <c:v>14.4</c:v>
                </c:pt>
                <c:pt idx="2">
                  <c:v>19.8</c:v>
                </c:pt>
                <c:pt idx="3">
                  <c:v>40</c:v>
                </c:pt>
                <c:pt idx="4">
                  <c:v>17.3</c:v>
                </c:pt>
              </c:numCache>
            </c:numRef>
          </c:val>
          <c:extLst>
            <c:ext xmlns:c16="http://schemas.microsoft.com/office/drawing/2014/chart" uri="{C3380CC4-5D6E-409C-BE32-E72D297353CC}">
              <c16:uniqueId val="{0000000C-5994-45A3-8841-9E69DED4D7B5}"/>
            </c:ext>
          </c:extLst>
        </c:ser>
        <c:dLbls>
          <c:showLegendKey val="0"/>
          <c:showVal val="0"/>
          <c:showCatName val="0"/>
          <c:showSerName val="0"/>
          <c:showPercent val="0"/>
          <c:showBubbleSize val="0"/>
        </c:dLbls>
        <c:gapWidth val="65"/>
        <c:axId val="711218496"/>
        <c:axId val="711219040"/>
      </c:barChart>
      <c:catAx>
        <c:axId val="711218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crossAx val="711219040"/>
        <c:crosses val="autoZero"/>
        <c:auto val="1"/>
        <c:lblAlgn val="ctr"/>
        <c:lblOffset val="100"/>
        <c:noMultiLvlLbl val="0"/>
      </c:catAx>
      <c:valAx>
        <c:axId val="711219040"/>
        <c:scaling>
          <c:orientation val="minMax"/>
          <c:max val="80"/>
        </c:scaling>
        <c:delete val="1"/>
        <c:axPos val="t"/>
        <c:numFmt formatCode="General" sourceLinked="1"/>
        <c:majorTickMark val="none"/>
        <c:minorTickMark val="none"/>
        <c:tickLblPos val="nextTo"/>
        <c:crossAx val="71121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4">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675938784579491"/>
          <c:y val="6.6554024172322618E-2"/>
          <c:w val="0.6688673009966879"/>
          <c:h val="0.8734633366141731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70AD47">
                  <a:lumMod val="75000"/>
                </a:srgbClr>
              </a:solidFill>
              <a:ln>
                <a:noFill/>
              </a:ln>
              <a:effectLst/>
            </c:spPr>
            <c:extLst>
              <c:ext xmlns:c16="http://schemas.microsoft.com/office/drawing/2014/chart" uri="{C3380CC4-5D6E-409C-BE32-E72D297353CC}">
                <c16:uniqueId val="{00000001-5994-45A3-8841-9E69DED4D7B5}"/>
              </c:ext>
            </c:extLst>
          </c:dPt>
          <c:dPt>
            <c:idx val="1"/>
            <c:invertIfNegative val="0"/>
            <c:bubble3D val="0"/>
            <c:spPr>
              <a:solidFill>
                <a:srgbClr val="70AD47">
                  <a:lumMod val="75000"/>
                </a:srgbClr>
              </a:solidFill>
              <a:ln>
                <a:noFill/>
              </a:ln>
              <a:effectLst/>
            </c:spPr>
            <c:extLst>
              <c:ext xmlns:c16="http://schemas.microsoft.com/office/drawing/2014/chart" uri="{C3380CC4-5D6E-409C-BE32-E72D297353CC}">
                <c16:uniqueId val="{00000003-5994-45A3-8841-9E69DED4D7B5}"/>
              </c:ext>
            </c:extLst>
          </c:dPt>
          <c:dPt>
            <c:idx val="2"/>
            <c:invertIfNegative val="0"/>
            <c:bubble3D val="0"/>
            <c:spPr>
              <a:solidFill>
                <a:srgbClr val="70AD47">
                  <a:lumMod val="40000"/>
                  <a:lumOff val="60000"/>
                </a:srgbClr>
              </a:solidFill>
              <a:ln>
                <a:noFill/>
              </a:ln>
              <a:effectLst/>
            </c:spPr>
            <c:extLst>
              <c:ext xmlns:c16="http://schemas.microsoft.com/office/drawing/2014/chart" uri="{C3380CC4-5D6E-409C-BE32-E72D297353CC}">
                <c16:uniqueId val="{00000005-5994-45A3-8841-9E69DED4D7B5}"/>
              </c:ext>
            </c:extLst>
          </c:dPt>
          <c:dPt>
            <c:idx val="3"/>
            <c:invertIfNegative val="0"/>
            <c:bubble3D val="0"/>
            <c:spPr>
              <a:solidFill>
                <a:schemeClr val="bg1">
                  <a:lumMod val="50000"/>
                </a:schemeClr>
              </a:solidFill>
              <a:ln>
                <a:noFill/>
              </a:ln>
              <a:effectLst/>
            </c:spPr>
            <c:extLst>
              <c:ext xmlns:c16="http://schemas.microsoft.com/office/drawing/2014/chart" uri="{C3380CC4-5D6E-409C-BE32-E72D297353CC}">
                <c16:uniqueId val="{00000007-5994-45A3-8841-9E69DED4D7B5}"/>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9-5994-45A3-8841-9E69DED4D7B5}"/>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Σίγουρα Θετικά</c:v>
                </c:pt>
                <c:pt idx="1">
                  <c:v>Μάλλον Θετικά</c:v>
                </c:pt>
                <c:pt idx="2">
                  <c:v>Μάλλον Αρνητικά</c:v>
                </c:pt>
                <c:pt idx="3">
                  <c:v>Σίγουρα Αρνητικά</c:v>
                </c:pt>
                <c:pt idx="4">
                  <c:v>ΔΞ/ΔΑ</c:v>
                </c:pt>
              </c:strCache>
            </c:strRef>
          </c:cat>
          <c:val>
            <c:numRef>
              <c:f>Sheet1!$B$2:$B$6</c:f>
              <c:numCache>
                <c:formatCode>General</c:formatCode>
                <c:ptCount val="5"/>
                <c:pt idx="0">
                  <c:v>11.3</c:v>
                </c:pt>
                <c:pt idx="1">
                  <c:v>20.100000000000001</c:v>
                </c:pt>
                <c:pt idx="2">
                  <c:v>24.3</c:v>
                </c:pt>
                <c:pt idx="3">
                  <c:v>24.2</c:v>
                </c:pt>
                <c:pt idx="4">
                  <c:v>20</c:v>
                </c:pt>
              </c:numCache>
            </c:numRef>
          </c:val>
          <c:extLst>
            <c:ext xmlns:c16="http://schemas.microsoft.com/office/drawing/2014/chart" uri="{C3380CC4-5D6E-409C-BE32-E72D297353CC}">
              <c16:uniqueId val="{0000000C-5994-45A3-8841-9E69DED4D7B5}"/>
            </c:ext>
          </c:extLst>
        </c:ser>
        <c:dLbls>
          <c:showLegendKey val="0"/>
          <c:showVal val="0"/>
          <c:showCatName val="0"/>
          <c:showSerName val="0"/>
          <c:showPercent val="0"/>
          <c:showBubbleSize val="0"/>
        </c:dLbls>
        <c:gapWidth val="65"/>
        <c:axId val="711218496"/>
        <c:axId val="711219040"/>
      </c:barChart>
      <c:catAx>
        <c:axId val="711218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crossAx val="711219040"/>
        <c:crosses val="autoZero"/>
        <c:auto val="1"/>
        <c:lblAlgn val="ctr"/>
        <c:lblOffset val="100"/>
        <c:noMultiLvlLbl val="0"/>
      </c:catAx>
      <c:valAx>
        <c:axId val="711219040"/>
        <c:scaling>
          <c:orientation val="minMax"/>
          <c:max val="80"/>
        </c:scaling>
        <c:delete val="1"/>
        <c:axPos val="t"/>
        <c:numFmt formatCode="General" sourceLinked="1"/>
        <c:majorTickMark val="none"/>
        <c:minorTickMark val="none"/>
        <c:tickLblPos val="nextTo"/>
        <c:crossAx val="71121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4">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675938784579491"/>
          <c:y val="6.6554024172322618E-2"/>
          <c:w val="0.6688673009966879"/>
          <c:h val="0.8734633366141731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70AD47">
                  <a:lumMod val="75000"/>
                </a:srgbClr>
              </a:solidFill>
              <a:ln>
                <a:noFill/>
              </a:ln>
              <a:effectLst/>
            </c:spPr>
            <c:extLst>
              <c:ext xmlns:c16="http://schemas.microsoft.com/office/drawing/2014/chart" uri="{C3380CC4-5D6E-409C-BE32-E72D297353CC}">
                <c16:uniqueId val="{00000001-5994-45A3-8841-9E69DED4D7B5}"/>
              </c:ext>
            </c:extLst>
          </c:dPt>
          <c:dPt>
            <c:idx val="1"/>
            <c:invertIfNegative val="0"/>
            <c:bubble3D val="0"/>
            <c:spPr>
              <a:solidFill>
                <a:srgbClr val="70AD47">
                  <a:lumMod val="75000"/>
                </a:srgbClr>
              </a:solidFill>
              <a:ln>
                <a:noFill/>
              </a:ln>
              <a:effectLst/>
            </c:spPr>
            <c:extLst>
              <c:ext xmlns:c16="http://schemas.microsoft.com/office/drawing/2014/chart" uri="{C3380CC4-5D6E-409C-BE32-E72D297353CC}">
                <c16:uniqueId val="{00000003-5994-45A3-8841-9E69DED4D7B5}"/>
              </c:ext>
            </c:extLst>
          </c:dPt>
          <c:dPt>
            <c:idx val="2"/>
            <c:invertIfNegative val="0"/>
            <c:bubble3D val="0"/>
            <c:spPr>
              <a:solidFill>
                <a:srgbClr val="70AD47">
                  <a:lumMod val="40000"/>
                  <a:lumOff val="60000"/>
                </a:srgbClr>
              </a:solidFill>
              <a:ln>
                <a:noFill/>
              </a:ln>
              <a:effectLst/>
            </c:spPr>
            <c:extLst>
              <c:ext xmlns:c16="http://schemas.microsoft.com/office/drawing/2014/chart" uri="{C3380CC4-5D6E-409C-BE32-E72D297353CC}">
                <c16:uniqueId val="{00000005-5994-45A3-8841-9E69DED4D7B5}"/>
              </c:ext>
            </c:extLst>
          </c:dPt>
          <c:dPt>
            <c:idx val="3"/>
            <c:invertIfNegative val="0"/>
            <c:bubble3D val="0"/>
            <c:spPr>
              <a:solidFill>
                <a:schemeClr val="bg1">
                  <a:lumMod val="50000"/>
                </a:schemeClr>
              </a:solidFill>
              <a:ln>
                <a:noFill/>
              </a:ln>
              <a:effectLst/>
            </c:spPr>
            <c:extLst>
              <c:ext xmlns:c16="http://schemas.microsoft.com/office/drawing/2014/chart" uri="{C3380CC4-5D6E-409C-BE32-E72D297353CC}">
                <c16:uniqueId val="{00000007-5994-45A3-8841-9E69DED4D7B5}"/>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9-5994-45A3-8841-9E69DED4D7B5}"/>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Σίγουρα Θετικά</c:v>
                </c:pt>
                <c:pt idx="1">
                  <c:v>Μάλλον Θετικά</c:v>
                </c:pt>
                <c:pt idx="2">
                  <c:v>Μάλλον Αρνητικά</c:v>
                </c:pt>
                <c:pt idx="3">
                  <c:v>Σίγουρα Αρνητικά</c:v>
                </c:pt>
                <c:pt idx="4">
                  <c:v>ΔΞ/ΔΑ</c:v>
                </c:pt>
              </c:strCache>
            </c:strRef>
          </c:cat>
          <c:val>
            <c:numRef>
              <c:f>Sheet1!$B$2:$B$6</c:f>
              <c:numCache>
                <c:formatCode>General</c:formatCode>
                <c:ptCount val="5"/>
                <c:pt idx="0">
                  <c:v>17.899999999999999</c:v>
                </c:pt>
                <c:pt idx="1">
                  <c:v>29.5</c:v>
                </c:pt>
                <c:pt idx="2">
                  <c:v>15.8</c:v>
                </c:pt>
                <c:pt idx="3">
                  <c:v>14.3</c:v>
                </c:pt>
                <c:pt idx="4">
                  <c:v>22.4</c:v>
                </c:pt>
              </c:numCache>
            </c:numRef>
          </c:val>
          <c:extLst>
            <c:ext xmlns:c16="http://schemas.microsoft.com/office/drawing/2014/chart" uri="{C3380CC4-5D6E-409C-BE32-E72D297353CC}">
              <c16:uniqueId val="{0000000C-5994-45A3-8841-9E69DED4D7B5}"/>
            </c:ext>
          </c:extLst>
        </c:ser>
        <c:dLbls>
          <c:showLegendKey val="0"/>
          <c:showVal val="0"/>
          <c:showCatName val="0"/>
          <c:showSerName val="0"/>
          <c:showPercent val="0"/>
          <c:showBubbleSize val="0"/>
        </c:dLbls>
        <c:gapWidth val="65"/>
        <c:axId val="711218496"/>
        <c:axId val="711219040"/>
      </c:barChart>
      <c:catAx>
        <c:axId val="711218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crossAx val="711219040"/>
        <c:crosses val="autoZero"/>
        <c:auto val="1"/>
        <c:lblAlgn val="ctr"/>
        <c:lblOffset val="100"/>
        <c:noMultiLvlLbl val="0"/>
      </c:catAx>
      <c:valAx>
        <c:axId val="711219040"/>
        <c:scaling>
          <c:orientation val="minMax"/>
          <c:max val="80"/>
        </c:scaling>
        <c:delete val="1"/>
        <c:axPos val="t"/>
        <c:numFmt formatCode="General" sourceLinked="1"/>
        <c:majorTickMark val="none"/>
        <c:minorTickMark val="none"/>
        <c:tickLblPos val="nextTo"/>
        <c:crossAx val="71121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4">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50635564752354"/>
          <c:y val="0.10979439134912802"/>
          <c:w val="0.76649008249135997"/>
          <c:h val="0.80224558382401956"/>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a:noFill/>
            </a:ln>
            <a:effectLst/>
          </c:spPr>
          <c:invertIfNegative val="0"/>
          <c:dLbls>
            <c:spPr>
              <a:noFill/>
              <a:ln w="25594">
                <a:noFill/>
              </a:ln>
            </c:spPr>
            <c:txPr>
              <a:bodyPr wrap="square" lIns="38100" tIns="19050" rIns="38100" bIns="19050" anchor="ctr">
                <a:spAutoFit/>
              </a:bodyPr>
              <a:lstStyle/>
              <a:p>
                <a:pPr>
                  <a:defRPr sz="1411" b="1" i="0" u="none" strike="noStrike" baseline="0">
                    <a:solidFill>
                      <a:srgbClr val="333333"/>
                    </a:solidFill>
                    <a:latin typeface="Calibri"/>
                    <a:ea typeface="Calibri"/>
                    <a:cs typeface="Calibri"/>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Πολύ</c:v>
                </c:pt>
                <c:pt idx="1">
                  <c:v>Αρκετά</c:v>
                </c:pt>
                <c:pt idx="2">
                  <c:v>Όχι και Τόσο</c:v>
                </c:pt>
                <c:pt idx="3">
                  <c:v>Καθόλου</c:v>
                </c:pt>
                <c:pt idx="4">
                  <c:v>ΔΞ/ΔΑ</c:v>
                </c:pt>
              </c:strCache>
            </c:strRef>
          </c:cat>
          <c:val>
            <c:numRef>
              <c:f>Sheet1!$B$2:$B$6</c:f>
              <c:numCache>
                <c:formatCode>General</c:formatCode>
                <c:ptCount val="5"/>
                <c:pt idx="0">
                  <c:v>10.199999999999999</c:v>
                </c:pt>
                <c:pt idx="1">
                  <c:v>30.7</c:v>
                </c:pt>
                <c:pt idx="2">
                  <c:v>34.5</c:v>
                </c:pt>
                <c:pt idx="3">
                  <c:v>18</c:v>
                </c:pt>
                <c:pt idx="4">
                  <c:v>6.6</c:v>
                </c:pt>
              </c:numCache>
            </c:numRef>
          </c:val>
          <c:extLst>
            <c:ext xmlns:c16="http://schemas.microsoft.com/office/drawing/2014/chart" uri="{C3380CC4-5D6E-409C-BE32-E72D297353CC}">
              <c16:uniqueId val="{00000000-C70D-420C-A1D8-98AAB8A18D4A}"/>
            </c:ext>
          </c:extLst>
        </c:ser>
        <c:dLbls>
          <c:showLegendKey val="0"/>
          <c:showVal val="0"/>
          <c:showCatName val="0"/>
          <c:showSerName val="0"/>
          <c:showPercent val="0"/>
          <c:showBubbleSize val="0"/>
        </c:dLbls>
        <c:gapWidth val="40"/>
        <c:overlap val="-51"/>
        <c:axId val="431532352"/>
        <c:axId val="431525688"/>
      </c:barChart>
      <c:catAx>
        <c:axId val="431532352"/>
        <c:scaling>
          <c:orientation val="maxMin"/>
        </c:scaling>
        <c:delete val="0"/>
        <c:axPos val="l"/>
        <c:numFmt formatCode="General" sourceLinked="1"/>
        <c:majorTickMark val="none"/>
        <c:minorTickMark val="none"/>
        <c:tickLblPos val="nextTo"/>
        <c:spPr>
          <a:noFill/>
          <a:ln w="9585" cap="flat" cmpd="sng" algn="ctr">
            <a:solidFill>
              <a:schemeClr val="tx1">
                <a:lumMod val="15000"/>
                <a:lumOff val="85000"/>
              </a:schemeClr>
            </a:solidFill>
            <a:round/>
          </a:ln>
          <a:effectLst/>
        </c:spPr>
        <c:txPr>
          <a:bodyPr rot="0" vert="horz"/>
          <a:lstStyle/>
          <a:p>
            <a:pPr>
              <a:defRPr sz="1200" b="1" i="0" u="none" strike="noStrike" baseline="0">
                <a:solidFill>
                  <a:srgbClr val="333333"/>
                </a:solidFill>
                <a:latin typeface="Calibri"/>
                <a:ea typeface="Calibri"/>
                <a:cs typeface="Calibri"/>
              </a:defRPr>
            </a:pPr>
            <a:endParaRPr lang="el-GR"/>
          </a:p>
        </c:txPr>
        <c:crossAx val="431525688"/>
        <c:crosses val="autoZero"/>
        <c:auto val="1"/>
        <c:lblAlgn val="ctr"/>
        <c:lblOffset val="100"/>
        <c:noMultiLvlLbl val="0"/>
      </c:catAx>
      <c:valAx>
        <c:axId val="431525688"/>
        <c:scaling>
          <c:orientation val="minMax"/>
          <c:max val="100"/>
        </c:scaling>
        <c:delete val="0"/>
        <c:axPos val="t"/>
        <c:majorGridlines>
          <c:spPr>
            <a:ln w="9585" cap="flat" cmpd="sng" algn="ctr">
              <a:solidFill>
                <a:schemeClr val="tx1">
                  <a:lumMod val="15000"/>
                  <a:lumOff val="85000"/>
                </a:schemeClr>
              </a:solidFill>
              <a:round/>
            </a:ln>
            <a:effectLst/>
          </c:spPr>
        </c:majorGridlines>
        <c:numFmt formatCode="General" sourceLinked="1"/>
        <c:majorTickMark val="none"/>
        <c:minorTickMark val="none"/>
        <c:tickLblPos val="nextTo"/>
        <c:spPr>
          <a:ln w="6399">
            <a:noFill/>
          </a:ln>
        </c:spPr>
        <c:txPr>
          <a:bodyPr rot="0" vert="horz"/>
          <a:lstStyle/>
          <a:p>
            <a:pPr>
              <a:defRPr sz="1108" b="0" i="0" u="none" strike="noStrike" baseline="0">
                <a:solidFill>
                  <a:srgbClr val="333333"/>
                </a:solidFill>
                <a:latin typeface="Calibri"/>
                <a:ea typeface="Calibri"/>
                <a:cs typeface="Calibri"/>
              </a:defRPr>
            </a:pPr>
            <a:endParaRPr lang="el-GR"/>
          </a:p>
        </c:txPr>
        <c:crossAx val="431532352"/>
        <c:crosses val="autoZero"/>
        <c:crossBetween val="between"/>
        <c:majorUnit val="20"/>
      </c:valAx>
      <c:spPr>
        <a:noFill/>
        <a:ln w="25594">
          <a:noFill/>
        </a:ln>
      </c:spPr>
    </c:plotArea>
    <c:plotVisOnly val="1"/>
    <c:dispBlanksAs val="gap"/>
    <c:showDLblsOverMax val="0"/>
  </c:chart>
  <c:spPr>
    <a:noFill/>
    <a:ln>
      <a:noFill/>
    </a:ln>
  </c:spPr>
  <c:txPr>
    <a:bodyPr/>
    <a:lstStyle/>
    <a:p>
      <a:pPr>
        <a:defRPr sz="1411" b="1" i="0" u="none" strike="noStrike" baseline="0">
          <a:solidFill>
            <a:srgbClr val="000000"/>
          </a:solidFill>
          <a:latin typeface="Calibri"/>
          <a:ea typeface="Calibri"/>
          <a:cs typeface="Calibri"/>
        </a:defRPr>
      </a:pPr>
      <a:endParaRPr lang="el-GR"/>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23585945447693"/>
          <c:y val="0.12659079546717031"/>
          <c:w val="0.53689020551117406"/>
          <c:h val="0.80224558382401956"/>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0C3D-44FC-9795-842B6D859390}"/>
              </c:ext>
            </c:extLst>
          </c:dPt>
          <c:dPt>
            <c:idx val="1"/>
            <c:invertIfNegative val="0"/>
            <c:bubble3D val="0"/>
            <c:spPr>
              <a:solidFill>
                <a:srgbClr val="00B0F0"/>
              </a:solidFill>
              <a:ln>
                <a:noFill/>
              </a:ln>
              <a:effectLst/>
            </c:spPr>
            <c:extLst>
              <c:ext xmlns:c16="http://schemas.microsoft.com/office/drawing/2014/chart" uri="{C3380CC4-5D6E-409C-BE32-E72D297353CC}">
                <c16:uniqueId val="{00000003-0C3D-44FC-9795-842B6D859390}"/>
              </c:ext>
            </c:extLst>
          </c:dPt>
          <c:dLbls>
            <c:spPr>
              <a:noFill/>
              <a:ln w="25594">
                <a:noFill/>
              </a:ln>
            </c:spPr>
            <c:txPr>
              <a:bodyPr wrap="square" lIns="38100" tIns="19050" rIns="38100" bIns="19050" anchor="ctr">
                <a:spAutoFit/>
              </a:bodyPr>
              <a:lstStyle/>
              <a:p>
                <a:pPr>
                  <a:defRPr sz="1411" b="1" i="0" u="none" strike="noStrike" baseline="0">
                    <a:solidFill>
                      <a:srgbClr val="333333"/>
                    </a:solidFill>
                    <a:latin typeface="Calibri"/>
                    <a:ea typeface="Calibri"/>
                    <a:cs typeface="Calibri"/>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Δεν είναι δυνατή η συνεννόηση με την Τουρκία και η χώρα πρέπει είναι πάντα ετοιμοπόλεμη ώστε να αντιμετωπίσει τις προκλήσεις και την εχθρότητα της άλλης πλευράς και με στρατιωτικά μέσα εάν χρειαστεί</c:v>
                </c:pt>
                <c:pt idx="1">
                  <c:v>Η Ελλάδα δεν μπορεί να βρίσκεται σε διαρκή αντιπαλότητα με την Τουρκία και πρέπει να βρεθεί ένα minimum συνεννόησης με την γείτονα χώρα ώστε να λυθούν οι διαφορές και να συνυπάρχουμε ειρηνικά.  </c:v>
                </c:pt>
                <c:pt idx="2">
                  <c:v>ΔΞ/ ΔΑ</c:v>
                </c:pt>
              </c:strCache>
            </c:strRef>
          </c:cat>
          <c:val>
            <c:numRef>
              <c:f>Sheet1!$B$2:$B$4</c:f>
              <c:numCache>
                <c:formatCode>General</c:formatCode>
                <c:ptCount val="3"/>
                <c:pt idx="0">
                  <c:v>40.200000000000003</c:v>
                </c:pt>
                <c:pt idx="1">
                  <c:v>54.3</c:v>
                </c:pt>
                <c:pt idx="2">
                  <c:v>5.4</c:v>
                </c:pt>
              </c:numCache>
            </c:numRef>
          </c:val>
          <c:extLst>
            <c:ext xmlns:c16="http://schemas.microsoft.com/office/drawing/2014/chart" uri="{C3380CC4-5D6E-409C-BE32-E72D297353CC}">
              <c16:uniqueId val="{00000000-C70D-420C-A1D8-98AAB8A18D4A}"/>
            </c:ext>
          </c:extLst>
        </c:ser>
        <c:dLbls>
          <c:showLegendKey val="0"/>
          <c:showVal val="0"/>
          <c:showCatName val="0"/>
          <c:showSerName val="0"/>
          <c:showPercent val="0"/>
          <c:showBubbleSize val="0"/>
        </c:dLbls>
        <c:gapWidth val="40"/>
        <c:overlap val="-51"/>
        <c:axId val="431527648"/>
        <c:axId val="431528040"/>
      </c:barChart>
      <c:catAx>
        <c:axId val="431527648"/>
        <c:scaling>
          <c:orientation val="maxMin"/>
        </c:scaling>
        <c:delete val="1"/>
        <c:axPos val="l"/>
        <c:numFmt formatCode="General" sourceLinked="1"/>
        <c:majorTickMark val="none"/>
        <c:minorTickMark val="none"/>
        <c:tickLblPos val="nextTo"/>
        <c:crossAx val="431528040"/>
        <c:crosses val="autoZero"/>
        <c:auto val="1"/>
        <c:lblAlgn val="ctr"/>
        <c:lblOffset val="100"/>
        <c:noMultiLvlLbl val="0"/>
      </c:catAx>
      <c:valAx>
        <c:axId val="431528040"/>
        <c:scaling>
          <c:orientation val="minMax"/>
          <c:max val="100"/>
        </c:scaling>
        <c:delete val="0"/>
        <c:axPos val="t"/>
        <c:majorGridlines>
          <c:spPr>
            <a:ln w="9585" cap="flat" cmpd="sng" algn="ctr">
              <a:solidFill>
                <a:schemeClr val="tx1">
                  <a:lumMod val="15000"/>
                  <a:lumOff val="85000"/>
                </a:schemeClr>
              </a:solidFill>
              <a:round/>
            </a:ln>
            <a:effectLst/>
          </c:spPr>
        </c:majorGridlines>
        <c:numFmt formatCode="General" sourceLinked="1"/>
        <c:majorTickMark val="none"/>
        <c:minorTickMark val="none"/>
        <c:tickLblPos val="nextTo"/>
        <c:spPr>
          <a:ln w="6399">
            <a:noFill/>
          </a:ln>
        </c:spPr>
        <c:txPr>
          <a:bodyPr rot="0" vert="horz"/>
          <a:lstStyle/>
          <a:p>
            <a:pPr>
              <a:defRPr sz="1108" b="0" i="0" u="none" strike="noStrike" baseline="0">
                <a:solidFill>
                  <a:srgbClr val="333333"/>
                </a:solidFill>
                <a:latin typeface="Calibri"/>
                <a:ea typeface="Calibri"/>
                <a:cs typeface="Calibri"/>
              </a:defRPr>
            </a:pPr>
            <a:endParaRPr lang="el-GR"/>
          </a:p>
        </c:txPr>
        <c:crossAx val="431527648"/>
        <c:crosses val="autoZero"/>
        <c:crossBetween val="between"/>
        <c:majorUnit val="20"/>
      </c:valAx>
      <c:spPr>
        <a:noFill/>
        <a:ln w="25594">
          <a:noFill/>
        </a:ln>
      </c:spPr>
    </c:plotArea>
    <c:plotVisOnly val="1"/>
    <c:dispBlanksAs val="gap"/>
    <c:showDLblsOverMax val="0"/>
  </c:chart>
  <c:spPr>
    <a:noFill/>
    <a:ln>
      <a:noFill/>
    </a:ln>
  </c:spPr>
  <c:txPr>
    <a:bodyPr/>
    <a:lstStyle/>
    <a:p>
      <a:pPr>
        <a:defRPr sz="1411" b="1" i="0" u="none" strike="noStrike" baseline="0">
          <a:solidFill>
            <a:srgbClr val="000000"/>
          </a:solidFill>
          <a:latin typeface="Calibri"/>
          <a:ea typeface="Calibri"/>
          <a:cs typeface="Calibri"/>
        </a:defRPr>
      </a:pPr>
      <a:endParaRPr lang="el-GR"/>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675941066844729"/>
          <c:y val="6.092337731518787E-2"/>
          <c:w val="0.6688673009966879"/>
          <c:h val="0.8734633366141731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4EC7-43E5-908A-239D4E015B46}"/>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4EC7-43E5-908A-239D4E015B46}"/>
              </c:ext>
            </c:extLst>
          </c:dPt>
          <c:dPt>
            <c:idx val="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5-4EC7-43E5-908A-239D4E015B46}"/>
              </c:ext>
            </c:extLst>
          </c:dPt>
          <c:dPt>
            <c:idx val="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7-4EC7-43E5-908A-239D4E015B46}"/>
              </c:ext>
            </c:extLst>
          </c:dPt>
          <c:dPt>
            <c:idx val="4"/>
            <c:invertIfNegative val="0"/>
            <c:bubble3D val="0"/>
            <c:spPr>
              <a:solidFill>
                <a:schemeClr val="tx1">
                  <a:lumMod val="65000"/>
                  <a:lumOff val="35000"/>
                </a:schemeClr>
              </a:solidFill>
              <a:ln>
                <a:noFill/>
              </a:ln>
              <a:effectLst/>
            </c:spPr>
            <c:extLst>
              <c:ext xmlns:c16="http://schemas.microsoft.com/office/drawing/2014/chart" uri="{C3380CC4-5D6E-409C-BE32-E72D297353CC}">
                <c16:uniqueId val="{00000009-4EC7-43E5-908A-239D4E015B46}"/>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Σίγουρα Ναι</c:v>
                </c:pt>
                <c:pt idx="1">
                  <c:v>Μάλλον Ναι</c:v>
                </c:pt>
                <c:pt idx="2">
                  <c:v>Μάλλον Όχι</c:v>
                </c:pt>
                <c:pt idx="3">
                  <c:v>Σίγουρα Όχι</c:v>
                </c:pt>
                <c:pt idx="4">
                  <c:v>ΔΞ/ΔΑ</c:v>
                </c:pt>
              </c:strCache>
            </c:strRef>
          </c:cat>
          <c:val>
            <c:numRef>
              <c:f>Sheet1!$B$2:$B$6</c:f>
              <c:numCache>
                <c:formatCode>General</c:formatCode>
                <c:ptCount val="5"/>
                <c:pt idx="0">
                  <c:v>30.7</c:v>
                </c:pt>
                <c:pt idx="1">
                  <c:v>24.8</c:v>
                </c:pt>
                <c:pt idx="2">
                  <c:v>21.2</c:v>
                </c:pt>
                <c:pt idx="3">
                  <c:v>13.2</c:v>
                </c:pt>
                <c:pt idx="4">
                  <c:v>10.1</c:v>
                </c:pt>
              </c:numCache>
            </c:numRef>
          </c:val>
          <c:extLst>
            <c:ext xmlns:c16="http://schemas.microsoft.com/office/drawing/2014/chart" uri="{C3380CC4-5D6E-409C-BE32-E72D297353CC}">
              <c16:uniqueId val="{0000000A-4EC7-43E5-908A-239D4E015B46}"/>
            </c:ext>
          </c:extLst>
        </c:ser>
        <c:dLbls>
          <c:showLegendKey val="0"/>
          <c:showVal val="0"/>
          <c:showCatName val="0"/>
          <c:showSerName val="0"/>
          <c:showPercent val="0"/>
          <c:showBubbleSize val="0"/>
        </c:dLbls>
        <c:gapWidth val="65"/>
        <c:axId val="711218496"/>
        <c:axId val="711219040"/>
      </c:barChart>
      <c:catAx>
        <c:axId val="711218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Tahoma" panose="020B0604030504040204" pitchFamily="34" charset="0"/>
                <a:cs typeface="Tahoma" panose="020B0604030504040204" pitchFamily="34" charset="0"/>
              </a:defRPr>
            </a:pPr>
            <a:endParaRPr lang="el-GR"/>
          </a:p>
        </c:txPr>
        <c:crossAx val="711219040"/>
        <c:crosses val="autoZero"/>
        <c:auto val="1"/>
        <c:lblAlgn val="ctr"/>
        <c:lblOffset val="100"/>
        <c:noMultiLvlLbl val="0"/>
      </c:catAx>
      <c:valAx>
        <c:axId val="711219040"/>
        <c:scaling>
          <c:orientation val="minMax"/>
          <c:max val="80"/>
        </c:scaling>
        <c:delete val="1"/>
        <c:axPos val="t"/>
        <c:numFmt formatCode="General" sourceLinked="1"/>
        <c:majorTickMark val="none"/>
        <c:minorTickMark val="none"/>
        <c:tickLblPos val="nextTo"/>
        <c:crossAx val="71121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userShapes r:id="rId4"/>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04982239554663"/>
          <c:y val="7.4775594470647758E-2"/>
          <c:w val="0.43605988223530756"/>
          <c:h val="0.87346333661417408"/>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w="9525" cap="flat" cmpd="sng" algn="ctr">
              <a:solidFill>
                <a:schemeClr val="accent1">
                  <a:shade val="95000"/>
                </a:schemeClr>
              </a:solidFill>
              <a:round/>
            </a:ln>
            <a:effectLst/>
          </c:spPr>
          <c:invertIfNegative val="0"/>
          <c:dPt>
            <c:idx val="0"/>
            <c:invertIfNegative val="0"/>
            <c:bubble3D val="0"/>
            <c:extLst>
              <c:ext xmlns:c16="http://schemas.microsoft.com/office/drawing/2014/chart" uri="{C3380CC4-5D6E-409C-BE32-E72D297353CC}">
                <c16:uniqueId val="{00000000-327E-4E4A-BC39-BC9E8683F67A}"/>
              </c:ext>
            </c:extLst>
          </c:dPt>
          <c:dPt>
            <c:idx val="1"/>
            <c:invertIfNegative val="0"/>
            <c:bubble3D val="0"/>
            <c:extLst>
              <c:ext xmlns:c16="http://schemas.microsoft.com/office/drawing/2014/chart" uri="{C3380CC4-5D6E-409C-BE32-E72D297353CC}">
                <c16:uniqueId val="{00000001-327E-4E4A-BC39-BC9E8683F67A}"/>
              </c:ext>
            </c:extLst>
          </c:dPt>
          <c:dPt>
            <c:idx val="2"/>
            <c:invertIfNegative val="0"/>
            <c:bubble3D val="0"/>
            <c:extLst>
              <c:ext xmlns:c16="http://schemas.microsoft.com/office/drawing/2014/chart" uri="{C3380CC4-5D6E-409C-BE32-E72D297353CC}">
                <c16:uniqueId val="{00000002-327E-4E4A-BC39-BC9E8683F67A}"/>
              </c:ext>
            </c:extLst>
          </c:dPt>
          <c:dPt>
            <c:idx val="3"/>
            <c:invertIfNegative val="0"/>
            <c:bubble3D val="0"/>
            <c:extLst>
              <c:ext xmlns:c16="http://schemas.microsoft.com/office/drawing/2014/chart" uri="{C3380CC4-5D6E-409C-BE32-E72D297353CC}">
                <c16:uniqueId val="{00000003-327E-4E4A-BC39-BC9E8683F67A}"/>
              </c:ext>
            </c:extLst>
          </c:dPt>
          <c:dPt>
            <c:idx val="4"/>
            <c:invertIfNegative val="0"/>
            <c:bubble3D val="0"/>
            <c:extLst>
              <c:ext xmlns:c16="http://schemas.microsoft.com/office/drawing/2014/chart" uri="{C3380CC4-5D6E-409C-BE32-E72D297353CC}">
                <c16:uniqueId val="{00000004-327E-4E4A-BC39-BC9E8683F67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Πολύ καλά</c:v>
                </c:pt>
                <c:pt idx="1">
                  <c:v>Αρκετά καλά</c:v>
                </c:pt>
                <c:pt idx="2">
                  <c:v>Ούτε καλά ούτε άσχημα</c:v>
                </c:pt>
                <c:pt idx="3">
                  <c:v>Αρκετά άσχημα</c:v>
                </c:pt>
                <c:pt idx="4">
                  <c:v>Πολύ άσχημα</c:v>
                </c:pt>
                <c:pt idx="5">
                  <c:v>ΔΞ/ΔΑ</c:v>
                </c:pt>
              </c:strCache>
            </c:strRef>
          </c:cat>
          <c:val>
            <c:numRef>
              <c:f>Sheet1!$B$2:$B$7</c:f>
              <c:numCache>
                <c:formatCode>General</c:formatCode>
                <c:ptCount val="6"/>
                <c:pt idx="0">
                  <c:v>3.2</c:v>
                </c:pt>
                <c:pt idx="1">
                  <c:v>9.8000000000000007</c:v>
                </c:pt>
                <c:pt idx="2">
                  <c:v>27.3</c:v>
                </c:pt>
                <c:pt idx="3">
                  <c:v>26.4</c:v>
                </c:pt>
                <c:pt idx="4">
                  <c:v>33.299999999999997</c:v>
                </c:pt>
                <c:pt idx="5">
                  <c:v>0.1</c:v>
                </c:pt>
              </c:numCache>
            </c:numRef>
          </c:val>
          <c:extLst>
            <c:ext xmlns:c16="http://schemas.microsoft.com/office/drawing/2014/chart" uri="{C3380CC4-5D6E-409C-BE32-E72D297353CC}">
              <c16:uniqueId val="{00000005-327E-4E4A-BC39-BC9E8683F67A}"/>
            </c:ext>
          </c:extLst>
        </c:ser>
        <c:dLbls>
          <c:showLegendKey val="0"/>
          <c:showVal val="0"/>
          <c:showCatName val="0"/>
          <c:showSerName val="0"/>
          <c:showPercent val="0"/>
          <c:showBubbleSize val="0"/>
        </c:dLbls>
        <c:gapWidth val="100"/>
        <c:axId val="433950992"/>
        <c:axId val="433957264"/>
      </c:barChart>
      <c:catAx>
        <c:axId val="4339509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50000"/>
                    <a:lumOff val="50000"/>
                  </a:schemeClr>
                </a:solidFill>
                <a:latin typeface="+mn-lt"/>
                <a:ea typeface="+mn-ea"/>
                <a:cs typeface="+mn-cs"/>
              </a:defRPr>
            </a:pPr>
            <a:endParaRPr lang="el-GR"/>
          </a:p>
        </c:txPr>
        <c:crossAx val="433957264"/>
        <c:crosses val="autoZero"/>
        <c:auto val="1"/>
        <c:lblAlgn val="ctr"/>
        <c:lblOffset val="100"/>
        <c:noMultiLvlLbl val="0"/>
      </c:catAx>
      <c:valAx>
        <c:axId val="433957264"/>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crossAx val="433950992"/>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811936436492048"/>
          <c:y val="0.13942309087844529"/>
          <c:w val="0.80568720379146919"/>
          <c:h val="0.38701923076923089"/>
        </c:manualLayout>
      </c:layout>
      <c:lineChart>
        <c:grouping val="standard"/>
        <c:varyColors val="0"/>
        <c:ser>
          <c:idx val="4"/>
          <c:order val="0"/>
          <c:tx>
            <c:strRef>
              <c:f>Sheet1!$A$3</c:f>
              <c:strCache>
                <c:ptCount val="1"/>
                <c:pt idx="0">
                  <c:v>ΠΟΛY/ΑΡΚΕΤΑ ΚΑΛΑ</c:v>
                </c:pt>
              </c:strCache>
            </c:strRef>
          </c:tx>
          <c:spPr>
            <a:ln w="79375" cap="rnd">
              <a:solidFill>
                <a:srgbClr val="0070C0"/>
              </a:solidFill>
              <a:round/>
            </a:ln>
            <a:effectLst/>
          </c:spPr>
          <c:marker>
            <c:symbol val="none"/>
          </c:marker>
          <c:cat>
            <c:strRef>
              <c:f>Sheet1!$B$1:$D$2</c:f>
              <c:strCache>
                <c:ptCount val="3"/>
                <c:pt idx="0">
                  <c:v>ΜΑΡΤΙΟΣ 2022</c:v>
                </c:pt>
                <c:pt idx="1">
                  <c:v>ΜΑΙΟΣ 2022</c:v>
                </c:pt>
                <c:pt idx="2">
                  <c:v>ΣΕΠΤ. 2022</c:v>
                </c:pt>
              </c:strCache>
            </c:strRef>
          </c:cat>
          <c:val>
            <c:numRef>
              <c:f>Sheet1!$B$3:$D$3</c:f>
              <c:numCache>
                <c:formatCode>General</c:formatCode>
                <c:ptCount val="3"/>
                <c:pt idx="0">
                  <c:v>10.199999999999999</c:v>
                </c:pt>
                <c:pt idx="1">
                  <c:v>13.4</c:v>
                </c:pt>
                <c:pt idx="2">
                  <c:v>13</c:v>
                </c:pt>
              </c:numCache>
            </c:numRef>
          </c:val>
          <c:smooth val="1"/>
          <c:extLst>
            <c:ext xmlns:c16="http://schemas.microsoft.com/office/drawing/2014/chart" uri="{C3380CC4-5D6E-409C-BE32-E72D297353CC}">
              <c16:uniqueId val="{00000000-4147-4D41-8921-D05B8B2AD164}"/>
            </c:ext>
          </c:extLst>
        </c:ser>
        <c:ser>
          <c:idx val="0"/>
          <c:order val="1"/>
          <c:tx>
            <c:strRef>
              <c:f>Sheet1!$A$4</c:f>
              <c:strCache>
                <c:ptCount val="1"/>
                <c:pt idx="0">
                  <c:v>ΟΥΤΕ ΚΑΛΑ ΟΥΤΕ ΑΣΧΗΜΑ</c:v>
                </c:pt>
              </c:strCache>
            </c:strRef>
          </c:tx>
          <c:spPr>
            <a:ln w="73025" cap="rnd">
              <a:solidFill>
                <a:schemeClr val="bg2">
                  <a:lumMod val="50000"/>
                </a:schemeClr>
              </a:solidFill>
              <a:round/>
            </a:ln>
            <a:effectLst/>
          </c:spPr>
          <c:marker>
            <c:symbol val="none"/>
          </c:marker>
          <c:cat>
            <c:strRef>
              <c:f>Sheet1!$B$1:$D$2</c:f>
              <c:strCache>
                <c:ptCount val="3"/>
                <c:pt idx="0">
                  <c:v>ΜΑΡΤΙΟΣ 2022</c:v>
                </c:pt>
                <c:pt idx="1">
                  <c:v>ΜΑΙΟΣ 2022</c:v>
                </c:pt>
                <c:pt idx="2">
                  <c:v>ΣΕΠΤ. 2022</c:v>
                </c:pt>
              </c:strCache>
            </c:strRef>
          </c:cat>
          <c:val>
            <c:numRef>
              <c:f>Sheet1!$B$4:$D$4</c:f>
              <c:numCache>
                <c:formatCode>General</c:formatCode>
                <c:ptCount val="3"/>
                <c:pt idx="0">
                  <c:v>24.1</c:v>
                </c:pt>
                <c:pt idx="1">
                  <c:v>29.8</c:v>
                </c:pt>
                <c:pt idx="2">
                  <c:v>27.3</c:v>
                </c:pt>
              </c:numCache>
            </c:numRef>
          </c:val>
          <c:smooth val="1"/>
          <c:extLst>
            <c:ext xmlns:c16="http://schemas.microsoft.com/office/drawing/2014/chart" uri="{C3380CC4-5D6E-409C-BE32-E72D297353CC}">
              <c16:uniqueId val="{00000001-4147-4D41-8921-D05B8B2AD164}"/>
            </c:ext>
          </c:extLst>
        </c:ser>
        <c:ser>
          <c:idx val="1"/>
          <c:order val="2"/>
          <c:tx>
            <c:strRef>
              <c:f>Sheet1!$A$5</c:f>
              <c:strCache>
                <c:ptCount val="1"/>
                <c:pt idx="0">
                  <c:v>ΑΡΚΕΤΑ/ΠΟΛY ΚΑΚΑ</c:v>
                </c:pt>
              </c:strCache>
            </c:strRef>
          </c:tx>
          <c:spPr>
            <a:ln w="85725">
              <a:solidFill>
                <a:srgbClr val="FF0000"/>
              </a:solidFill>
            </a:ln>
          </c:spPr>
          <c:marker>
            <c:symbol val="none"/>
          </c:marker>
          <c:cat>
            <c:strRef>
              <c:f>Sheet1!$B$1:$D$2</c:f>
              <c:strCache>
                <c:ptCount val="3"/>
                <c:pt idx="0">
                  <c:v>ΜΑΡΤΙΟΣ 2022</c:v>
                </c:pt>
                <c:pt idx="1">
                  <c:v>ΜΑΙΟΣ 2022</c:v>
                </c:pt>
                <c:pt idx="2">
                  <c:v>ΣΕΠΤ. 2022</c:v>
                </c:pt>
              </c:strCache>
            </c:strRef>
          </c:cat>
          <c:val>
            <c:numRef>
              <c:f>Sheet1!$B$5:$D$5</c:f>
              <c:numCache>
                <c:formatCode>General</c:formatCode>
                <c:ptCount val="3"/>
                <c:pt idx="0">
                  <c:v>65.400000000000006</c:v>
                </c:pt>
                <c:pt idx="1">
                  <c:v>56.6</c:v>
                </c:pt>
                <c:pt idx="2">
                  <c:v>59.7</c:v>
                </c:pt>
              </c:numCache>
            </c:numRef>
          </c:val>
          <c:smooth val="1"/>
          <c:extLst>
            <c:ext xmlns:c16="http://schemas.microsoft.com/office/drawing/2014/chart" uri="{C3380CC4-5D6E-409C-BE32-E72D297353CC}">
              <c16:uniqueId val="{00000002-4147-4D41-8921-D05B8B2AD164}"/>
            </c:ext>
          </c:extLst>
        </c:ser>
        <c:dLbls>
          <c:showLegendKey val="0"/>
          <c:showVal val="0"/>
          <c:showCatName val="0"/>
          <c:showSerName val="0"/>
          <c:showPercent val="0"/>
          <c:showBubbleSize val="0"/>
        </c:dLbls>
        <c:smooth val="0"/>
        <c:axId val="677075624"/>
        <c:axId val="677067392"/>
      </c:lineChart>
      <c:catAx>
        <c:axId val="677075624"/>
        <c:scaling>
          <c:orientation val="minMax"/>
        </c:scaling>
        <c:delete val="1"/>
        <c:axPos val="b"/>
        <c:numFmt formatCode="General" sourceLinked="1"/>
        <c:majorTickMark val="out"/>
        <c:minorTickMark val="none"/>
        <c:tickLblPos val="none"/>
        <c:crossAx val="677067392"/>
        <c:crosses val="autoZero"/>
        <c:auto val="1"/>
        <c:lblAlgn val="ctr"/>
        <c:lblOffset val="100"/>
        <c:noMultiLvlLbl val="1"/>
      </c:catAx>
      <c:valAx>
        <c:axId val="677067392"/>
        <c:scaling>
          <c:orientation val="minMax"/>
          <c:max val="100"/>
          <c:min val="0"/>
        </c:scaling>
        <c:delete val="0"/>
        <c:axPos val="l"/>
        <c:majorGridlines>
          <c:spPr>
            <a:ln w="9513" cap="flat" cmpd="sng" algn="ctr">
              <a:solidFill>
                <a:schemeClr val="tx1">
                  <a:lumMod val="15000"/>
                  <a:lumOff val="85000"/>
                </a:schemeClr>
              </a:solidFill>
              <a:round/>
            </a:ln>
            <a:effectLst/>
          </c:spPr>
        </c:majorGridlines>
        <c:title>
          <c:tx>
            <c:rich>
              <a:bodyPr/>
              <a:lstStyle/>
              <a:p>
                <a:pPr>
                  <a:defRPr sz="1328" b="0" i="0" u="none" strike="noStrike" baseline="0">
                    <a:solidFill>
                      <a:srgbClr val="333333"/>
                    </a:solidFill>
                    <a:latin typeface="Times New Roman"/>
                    <a:ea typeface="Times New Roman"/>
                    <a:cs typeface="Times New Roman"/>
                  </a:defRPr>
                </a:pPr>
                <a:r>
                  <a:rPr lang="el-GR"/>
                  <a:t>%</a:t>
                </a:r>
              </a:p>
            </c:rich>
          </c:tx>
          <c:layout>
            <c:manualLayout>
              <c:xMode val="edge"/>
              <c:yMode val="edge"/>
              <c:x val="4.1850455054543496E-2"/>
              <c:y val="3.9648786770888407E-2"/>
            </c:manualLayout>
          </c:layout>
          <c:overlay val="0"/>
          <c:spPr>
            <a:noFill/>
            <a:ln>
              <a:noFill/>
            </a:ln>
            <a:effectLst/>
          </c:spPr>
        </c:title>
        <c:numFmt formatCode="General" sourceLinked="1"/>
        <c:majorTickMark val="none"/>
        <c:minorTickMark val="none"/>
        <c:tickLblPos val="nextTo"/>
        <c:spPr>
          <a:noFill/>
          <a:ln>
            <a:noFill/>
          </a:ln>
          <a:effectLst/>
        </c:spPr>
        <c:txPr>
          <a:bodyPr rot="0" spcFirstLastPara="1" vertOverflow="ellipsis" wrap="square" anchor="ctr" anchorCtr="1"/>
          <a:lstStyle/>
          <a:p>
            <a:pPr>
              <a:defRPr sz="1195"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crossAx val="677075624"/>
        <c:crosses val="autoZero"/>
        <c:crossBetween val="between"/>
        <c:majorUnit val="20"/>
      </c:valAx>
      <c:dTable>
        <c:showHorzBorder val="1"/>
        <c:showVertBorder val="1"/>
        <c:showOutline val="1"/>
        <c:showKeys val="0"/>
        <c:spPr>
          <a:noFill/>
          <a:ln w="9513" cap="flat" cmpd="sng" algn="ctr">
            <a:solidFill>
              <a:schemeClr val="tx1">
                <a:lumMod val="15000"/>
                <a:lumOff val="85000"/>
              </a:schemeClr>
            </a:solidFill>
            <a:round/>
          </a:ln>
          <a:effectLst/>
        </c:spPr>
        <c:txPr>
          <a:bodyPr rot="0" spcFirstLastPara="1" vertOverflow="ellipsis" vert="horz" wrap="square" anchor="ctr" anchorCtr="1"/>
          <a:lstStyle/>
          <a:p>
            <a:pPr rtl="0">
              <a:defRPr sz="1050" b="0" i="0" u="none" strike="noStrike" kern="1200" baseline="0">
                <a:solidFill>
                  <a:schemeClr val="tx1"/>
                </a:solidFill>
                <a:latin typeface="Arial Narrow" panose="020B0606020202030204" pitchFamily="34" charset="0"/>
                <a:ea typeface="+mn-ea"/>
                <a:cs typeface="Calibri" panose="020F0502020204030204" pitchFamily="34" charset="0"/>
              </a:defRPr>
            </a:pPr>
            <a:endParaRPr lang="el-GR"/>
          </a:p>
        </c:txPr>
      </c:dTable>
      <c:spPr>
        <a:noFill/>
        <a:ln w="25367">
          <a:noFill/>
        </a:ln>
      </c:spPr>
    </c:plotArea>
    <c:legend>
      <c:legendPos val="b"/>
      <c:layout>
        <c:manualLayout>
          <c:xMode val="edge"/>
          <c:yMode val="edge"/>
          <c:x val="0.27778341820878755"/>
          <c:y val="0.75330682314502384"/>
          <c:w val="0.62684340410931183"/>
          <c:h val="4.327920411564079E-2"/>
        </c:manualLayout>
      </c:layout>
      <c:overlay val="0"/>
      <c:spPr>
        <a:noFill/>
        <a:ln>
          <a:noFill/>
        </a:ln>
        <a:effectLst/>
      </c:spPr>
      <c:txPr>
        <a:bodyPr rot="0" spcFirstLastPara="1" vertOverflow="ellipsis" vert="horz" wrap="square" anchor="ctr" anchorCtr="1"/>
        <a:lstStyle/>
        <a:p>
          <a:pPr>
            <a:defRPr sz="1195" b="1" i="0" u="none" strike="noStrike" kern="1200" baseline="0">
              <a:solidFill>
                <a:schemeClr val="tx1"/>
              </a:solidFill>
              <a:latin typeface="Calibri" panose="020F0502020204030204" pitchFamily="34" charset="0"/>
              <a:ea typeface="+mn-ea"/>
              <a:cs typeface="Calibri" panose="020F0502020204030204" pitchFamily="34" charset="0"/>
            </a:defRPr>
          </a:pPr>
          <a:endParaRPr lang="el-GR"/>
        </a:p>
      </c:txPr>
    </c:legend>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661806457119664"/>
          <c:y val="7.4775594470647813E-2"/>
          <c:w val="0.43605988223530756"/>
          <c:h val="0.87346333661417408"/>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w="9525" cap="flat" cmpd="sng" algn="ctr">
              <a:solidFill>
                <a:schemeClr val="accent1">
                  <a:shade val="95000"/>
                </a:schemeClr>
              </a:solidFill>
              <a:round/>
            </a:ln>
            <a:effectLst/>
          </c:spPr>
          <c:invertIfNegative val="0"/>
          <c:dPt>
            <c:idx val="0"/>
            <c:invertIfNegative val="0"/>
            <c:bubble3D val="0"/>
            <c:extLst>
              <c:ext xmlns:c16="http://schemas.microsoft.com/office/drawing/2014/chart" uri="{C3380CC4-5D6E-409C-BE32-E72D297353CC}">
                <c16:uniqueId val="{00000000-5499-42C1-B61B-E7BAEC05E70E}"/>
              </c:ext>
            </c:extLst>
          </c:dPt>
          <c:dPt>
            <c:idx val="1"/>
            <c:invertIfNegative val="0"/>
            <c:bubble3D val="0"/>
            <c:extLst>
              <c:ext xmlns:c16="http://schemas.microsoft.com/office/drawing/2014/chart" uri="{C3380CC4-5D6E-409C-BE32-E72D297353CC}">
                <c16:uniqueId val="{00000001-5499-42C1-B61B-E7BAEC05E70E}"/>
              </c:ext>
            </c:extLst>
          </c:dPt>
          <c:dPt>
            <c:idx val="2"/>
            <c:invertIfNegative val="0"/>
            <c:bubble3D val="0"/>
            <c:extLst>
              <c:ext xmlns:c16="http://schemas.microsoft.com/office/drawing/2014/chart" uri="{C3380CC4-5D6E-409C-BE32-E72D297353CC}">
                <c16:uniqueId val="{00000002-5499-42C1-B61B-E7BAEC05E70E}"/>
              </c:ext>
            </c:extLst>
          </c:dPt>
          <c:dPt>
            <c:idx val="3"/>
            <c:invertIfNegative val="0"/>
            <c:bubble3D val="0"/>
            <c:extLst>
              <c:ext xmlns:c16="http://schemas.microsoft.com/office/drawing/2014/chart" uri="{C3380CC4-5D6E-409C-BE32-E72D297353CC}">
                <c16:uniqueId val="{00000003-5499-42C1-B61B-E7BAEC05E70E}"/>
              </c:ext>
            </c:extLst>
          </c:dPt>
          <c:dPt>
            <c:idx val="4"/>
            <c:invertIfNegative val="0"/>
            <c:bubble3D val="0"/>
            <c:extLst>
              <c:ext xmlns:c16="http://schemas.microsoft.com/office/drawing/2014/chart" uri="{C3380CC4-5D6E-409C-BE32-E72D297353CC}">
                <c16:uniqueId val="{00000004-5499-42C1-B61B-E7BAEC05E70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Θα βελτιωθεί σημαντικά</c:v>
                </c:pt>
                <c:pt idx="1">
                  <c:v>Θα βελτιωθεί ελαφρά</c:v>
                </c:pt>
                <c:pt idx="2">
                  <c:v>Θα μείνει στάσιμη</c:v>
                </c:pt>
                <c:pt idx="3">
                  <c:v>Θα χειροτερεύσει ελαφρά</c:v>
                </c:pt>
                <c:pt idx="4">
                  <c:v>Θα χειροτερεύσει σημαντικά</c:v>
                </c:pt>
                <c:pt idx="5">
                  <c:v>ΔΞ/ΔΑ</c:v>
                </c:pt>
              </c:strCache>
            </c:strRef>
          </c:cat>
          <c:val>
            <c:numRef>
              <c:f>Sheet1!$B$2:$B$7</c:f>
              <c:numCache>
                <c:formatCode>General</c:formatCode>
                <c:ptCount val="6"/>
                <c:pt idx="0">
                  <c:v>2.5</c:v>
                </c:pt>
                <c:pt idx="1">
                  <c:v>11.6</c:v>
                </c:pt>
                <c:pt idx="2">
                  <c:v>28.7</c:v>
                </c:pt>
                <c:pt idx="3">
                  <c:v>26.8</c:v>
                </c:pt>
                <c:pt idx="4">
                  <c:v>26.7</c:v>
                </c:pt>
                <c:pt idx="5">
                  <c:v>3.6</c:v>
                </c:pt>
              </c:numCache>
            </c:numRef>
          </c:val>
          <c:extLst>
            <c:ext xmlns:c16="http://schemas.microsoft.com/office/drawing/2014/chart" uri="{C3380CC4-5D6E-409C-BE32-E72D297353CC}">
              <c16:uniqueId val="{00000005-5499-42C1-B61B-E7BAEC05E70E}"/>
            </c:ext>
          </c:extLst>
        </c:ser>
        <c:dLbls>
          <c:showLegendKey val="0"/>
          <c:showVal val="0"/>
          <c:showCatName val="0"/>
          <c:showSerName val="0"/>
          <c:showPercent val="0"/>
          <c:showBubbleSize val="0"/>
        </c:dLbls>
        <c:gapWidth val="100"/>
        <c:axId val="433950992"/>
        <c:axId val="433957264"/>
      </c:barChart>
      <c:catAx>
        <c:axId val="4339509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50000"/>
                    <a:lumOff val="50000"/>
                  </a:schemeClr>
                </a:solidFill>
                <a:latin typeface="+mn-lt"/>
                <a:ea typeface="+mn-ea"/>
                <a:cs typeface="+mn-cs"/>
              </a:defRPr>
            </a:pPr>
            <a:endParaRPr lang="el-GR"/>
          </a:p>
        </c:txPr>
        <c:crossAx val="433957264"/>
        <c:crosses val="autoZero"/>
        <c:auto val="1"/>
        <c:lblAlgn val="ctr"/>
        <c:lblOffset val="100"/>
        <c:noMultiLvlLbl val="0"/>
      </c:catAx>
      <c:valAx>
        <c:axId val="433957264"/>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crossAx val="433950992"/>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811936436492048"/>
          <c:y val="0.13942309087844529"/>
          <c:w val="0.80568720379146919"/>
          <c:h val="0.38701923076923089"/>
        </c:manualLayout>
      </c:layout>
      <c:lineChart>
        <c:grouping val="standard"/>
        <c:varyColors val="0"/>
        <c:ser>
          <c:idx val="4"/>
          <c:order val="0"/>
          <c:tx>
            <c:strRef>
              <c:f>Sheet1!$A$3</c:f>
              <c:strCache>
                <c:ptCount val="1"/>
                <c:pt idx="0">
                  <c:v>ΘΑ ΒΕΛΤΙΩΘΕΙ ΣΗΜΑΝΤΙΚΑ &amp; ΕΛΑΦΡΑ</c:v>
                </c:pt>
              </c:strCache>
            </c:strRef>
          </c:tx>
          <c:spPr>
            <a:ln w="79375" cap="rnd">
              <a:solidFill>
                <a:srgbClr val="0070C0"/>
              </a:solidFill>
              <a:round/>
            </a:ln>
            <a:effectLst/>
          </c:spPr>
          <c:marker>
            <c:symbol val="none"/>
          </c:marker>
          <c:cat>
            <c:strRef>
              <c:f>Sheet1!$B$1:$D$2</c:f>
              <c:strCache>
                <c:ptCount val="3"/>
                <c:pt idx="0">
                  <c:v>ΜΑΡΤΙΟΣ 2022</c:v>
                </c:pt>
                <c:pt idx="1">
                  <c:v>ΜΑΙΟΣ 2022</c:v>
                </c:pt>
                <c:pt idx="2">
                  <c:v>ΣΕΠΤ. 2022</c:v>
                </c:pt>
              </c:strCache>
            </c:strRef>
          </c:cat>
          <c:val>
            <c:numRef>
              <c:f>Sheet1!$B$3:$D$3</c:f>
              <c:numCache>
                <c:formatCode>General</c:formatCode>
                <c:ptCount val="3"/>
                <c:pt idx="0">
                  <c:v>17.2</c:v>
                </c:pt>
                <c:pt idx="1">
                  <c:v>15.7</c:v>
                </c:pt>
                <c:pt idx="2">
                  <c:v>14.1</c:v>
                </c:pt>
              </c:numCache>
            </c:numRef>
          </c:val>
          <c:smooth val="1"/>
          <c:extLst>
            <c:ext xmlns:c16="http://schemas.microsoft.com/office/drawing/2014/chart" uri="{C3380CC4-5D6E-409C-BE32-E72D297353CC}">
              <c16:uniqueId val="{00000000-4147-4D41-8921-D05B8B2AD164}"/>
            </c:ext>
          </c:extLst>
        </c:ser>
        <c:ser>
          <c:idx val="0"/>
          <c:order val="1"/>
          <c:tx>
            <c:strRef>
              <c:f>Sheet1!$A$4</c:f>
              <c:strCache>
                <c:ptCount val="1"/>
                <c:pt idx="0">
                  <c:v>ΘΑ ΜΕΙΝΕΙ ΣΤΑΣΙΜΗ</c:v>
                </c:pt>
              </c:strCache>
            </c:strRef>
          </c:tx>
          <c:spPr>
            <a:ln w="73025" cap="rnd">
              <a:solidFill>
                <a:schemeClr val="bg2">
                  <a:lumMod val="50000"/>
                </a:schemeClr>
              </a:solidFill>
              <a:round/>
            </a:ln>
            <a:effectLst/>
          </c:spPr>
          <c:marker>
            <c:symbol val="none"/>
          </c:marker>
          <c:cat>
            <c:strRef>
              <c:f>Sheet1!$B$1:$D$2</c:f>
              <c:strCache>
                <c:ptCount val="3"/>
                <c:pt idx="0">
                  <c:v>ΜΑΡΤΙΟΣ 2022</c:v>
                </c:pt>
                <c:pt idx="1">
                  <c:v>ΜΑΙΟΣ 2022</c:v>
                </c:pt>
                <c:pt idx="2">
                  <c:v>ΣΕΠΤ. 2022</c:v>
                </c:pt>
              </c:strCache>
            </c:strRef>
          </c:cat>
          <c:val>
            <c:numRef>
              <c:f>Sheet1!$B$4:$D$4</c:f>
              <c:numCache>
                <c:formatCode>General</c:formatCode>
                <c:ptCount val="3"/>
                <c:pt idx="0">
                  <c:v>30.2</c:v>
                </c:pt>
                <c:pt idx="1">
                  <c:v>33.4</c:v>
                </c:pt>
                <c:pt idx="2">
                  <c:v>28.7</c:v>
                </c:pt>
              </c:numCache>
            </c:numRef>
          </c:val>
          <c:smooth val="1"/>
          <c:extLst>
            <c:ext xmlns:c16="http://schemas.microsoft.com/office/drawing/2014/chart" uri="{C3380CC4-5D6E-409C-BE32-E72D297353CC}">
              <c16:uniqueId val="{00000001-4147-4D41-8921-D05B8B2AD164}"/>
            </c:ext>
          </c:extLst>
        </c:ser>
        <c:ser>
          <c:idx val="1"/>
          <c:order val="2"/>
          <c:tx>
            <c:strRef>
              <c:f>Sheet1!$A$5</c:f>
              <c:strCache>
                <c:ptCount val="1"/>
                <c:pt idx="0">
                  <c:v>ΘΑ ΧΕΙΡΟΤΕΡΕΥΣΕΙ ΣΗΜΑΝΤΙΚΑ &amp; ΕΛΑΦΡΑ</c:v>
                </c:pt>
              </c:strCache>
            </c:strRef>
          </c:tx>
          <c:spPr>
            <a:ln w="85725">
              <a:solidFill>
                <a:srgbClr val="FF0000"/>
              </a:solidFill>
            </a:ln>
          </c:spPr>
          <c:marker>
            <c:symbol val="none"/>
          </c:marker>
          <c:cat>
            <c:strRef>
              <c:f>Sheet1!$B$1:$D$2</c:f>
              <c:strCache>
                <c:ptCount val="3"/>
                <c:pt idx="0">
                  <c:v>ΜΑΡΤΙΟΣ 2022</c:v>
                </c:pt>
                <c:pt idx="1">
                  <c:v>ΜΑΙΟΣ 2022</c:v>
                </c:pt>
                <c:pt idx="2">
                  <c:v>ΣΕΠΤ. 2022</c:v>
                </c:pt>
              </c:strCache>
            </c:strRef>
          </c:cat>
          <c:val>
            <c:numRef>
              <c:f>Sheet1!$B$5:$D$5</c:f>
              <c:numCache>
                <c:formatCode>General</c:formatCode>
                <c:ptCount val="3"/>
                <c:pt idx="0">
                  <c:v>47.5</c:v>
                </c:pt>
                <c:pt idx="1">
                  <c:v>48.4</c:v>
                </c:pt>
                <c:pt idx="2">
                  <c:v>53.5</c:v>
                </c:pt>
              </c:numCache>
            </c:numRef>
          </c:val>
          <c:smooth val="1"/>
          <c:extLst>
            <c:ext xmlns:c16="http://schemas.microsoft.com/office/drawing/2014/chart" uri="{C3380CC4-5D6E-409C-BE32-E72D297353CC}">
              <c16:uniqueId val="{00000002-4147-4D41-8921-D05B8B2AD164}"/>
            </c:ext>
          </c:extLst>
        </c:ser>
        <c:dLbls>
          <c:showLegendKey val="0"/>
          <c:showVal val="0"/>
          <c:showCatName val="0"/>
          <c:showSerName val="0"/>
          <c:showPercent val="0"/>
          <c:showBubbleSize val="0"/>
        </c:dLbls>
        <c:smooth val="0"/>
        <c:axId val="677075624"/>
        <c:axId val="677067392"/>
      </c:lineChart>
      <c:catAx>
        <c:axId val="677075624"/>
        <c:scaling>
          <c:orientation val="minMax"/>
        </c:scaling>
        <c:delete val="1"/>
        <c:axPos val="b"/>
        <c:numFmt formatCode="General" sourceLinked="1"/>
        <c:majorTickMark val="out"/>
        <c:minorTickMark val="none"/>
        <c:tickLblPos val="none"/>
        <c:crossAx val="677067392"/>
        <c:crosses val="autoZero"/>
        <c:auto val="1"/>
        <c:lblAlgn val="ctr"/>
        <c:lblOffset val="100"/>
        <c:noMultiLvlLbl val="1"/>
      </c:catAx>
      <c:valAx>
        <c:axId val="677067392"/>
        <c:scaling>
          <c:orientation val="minMax"/>
          <c:max val="100"/>
          <c:min val="0"/>
        </c:scaling>
        <c:delete val="0"/>
        <c:axPos val="l"/>
        <c:majorGridlines>
          <c:spPr>
            <a:ln w="9513" cap="flat" cmpd="sng" algn="ctr">
              <a:solidFill>
                <a:schemeClr val="tx1">
                  <a:lumMod val="15000"/>
                  <a:lumOff val="85000"/>
                </a:schemeClr>
              </a:solidFill>
              <a:round/>
            </a:ln>
            <a:effectLst/>
          </c:spPr>
        </c:majorGridlines>
        <c:title>
          <c:tx>
            <c:rich>
              <a:bodyPr/>
              <a:lstStyle/>
              <a:p>
                <a:pPr>
                  <a:defRPr sz="1328" b="0" i="0" u="none" strike="noStrike" baseline="0">
                    <a:solidFill>
                      <a:srgbClr val="333333"/>
                    </a:solidFill>
                    <a:latin typeface="Times New Roman"/>
                    <a:ea typeface="Times New Roman"/>
                    <a:cs typeface="Times New Roman"/>
                  </a:defRPr>
                </a:pPr>
                <a:r>
                  <a:rPr lang="el-GR"/>
                  <a:t>%</a:t>
                </a:r>
              </a:p>
            </c:rich>
          </c:tx>
          <c:layout>
            <c:manualLayout>
              <c:xMode val="edge"/>
              <c:yMode val="edge"/>
              <c:x val="4.1850455054543496E-2"/>
              <c:y val="3.9648786770888407E-2"/>
            </c:manualLayout>
          </c:layout>
          <c:overlay val="0"/>
          <c:spPr>
            <a:noFill/>
            <a:ln>
              <a:noFill/>
            </a:ln>
            <a:effectLst/>
          </c:spPr>
        </c:title>
        <c:numFmt formatCode="General" sourceLinked="1"/>
        <c:majorTickMark val="none"/>
        <c:minorTickMark val="none"/>
        <c:tickLblPos val="nextTo"/>
        <c:spPr>
          <a:noFill/>
          <a:ln>
            <a:noFill/>
          </a:ln>
          <a:effectLst/>
        </c:spPr>
        <c:txPr>
          <a:bodyPr rot="0" spcFirstLastPara="1" vertOverflow="ellipsis" wrap="square" anchor="ctr" anchorCtr="1"/>
          <a:lstStyle/>
          <a:p>
            <a:pPr>
              <a:defRPr sz="1195"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crossAx val="677075624"/>
        <c:crosses val="autoZero"/>
        <c:crossBetween val="between"/>
        <c:majorUnit val="20"/>
      </c:valAx>
      <c:dTable>
        <c:showHorzBorder val="1"/>
        <c:showVertBorder val="1"/>
        <c:showOutline val="1"/>
        <c:showKeys val="0"/>
        <c:spPr>
          <a:noFill/>
          <a:ln w="9513" cap="flat" cmpd="sng" algn="ctr">
            <a:solidFill>
              <a:schemeClr val="tx1">
                <a:lumMod val="15000"/>
                <a:lumOff val="85000"/>
              </a:schemeClr>
            </a:solidFill>
            <a:round/>
          </a:ln>
          <a:effectLst/>
        </c:spPr>
        <c:txPr>
          <a:bodyPr rot="0" spcFirstLastPara="1" vertOverflow="ellipsis" vert="horz" wrap="square" anchor="ctr" anchorCtr="1"/>
          <a:lstStyle/>
          <a:p>
            <a:pPr rtl="0">
              <a:defRPr sz="1050" b="0" i="0" u="none" strike="noStrike" kern="1200" baseline="0">
                <a:solidFill>
                  <a:schemeClr val="tx1"/>
                </a:solidFill>
                <a:latin typeface="Arial Narrow" panose="020B0606020202030204" pitchFamily="34" charset="0"/>
                <a:ea typeface="+mn-ea"/>
                <a:cs typeface="Calibri" panose="020F0502020204030204" pitchFamily="34" charset="0"/>
              </a:defRPr>
            </a:pPr>
            <a:endParaRPr lang="el-GR"/>
          </a:p>
        </c:txPr>
      </c:dTable>
      <c:spPr>
        <a:noFill/>
        <a:ln w="25367">
          <a:noFill/>
        </a:ln>
      </c:spPr>
    </c:plotArea>
    <c:legend>
      <c:legendPos val="b"/>
      <c:layout>
        <c:manualLayout>
          <c:xMode val="edge"/>
          <c:yMode val="edge"/>
          <c:x val="0.1657650839095956"/>
          <c:y val="0.81966292493594184"/>
          <c:w val="0.82466296912955617"/>
          <c:h val="4.327920411564079E-2"/>
        </c:manualLayout>
      </c:layout>
      <c:overlay val="0"/>
      <c:spPr>
        <a:noFill/>
        <a:ln>
          <a:noFill/>
        </a:ln>
        <a:effectLst/>
      </c:spPr>
      <c:txPr>
        <a:bodyPr rot="0" spcFirstLastPara="1" vertOverflow="ellipsis" vert="horz" wrap="square" anchor="ctr" anchorCtr="1"/>
        <a:lstStyle/>
        <a:p>
          <a:pPr>
            <a:defRPr sz="1195" b="1" i="0" u="none" strike="noStrike" kern="1200" baseline="0">
              <a:solidFill>
                <a:schemeClr val="tx1"/>
              </a:solidFill>
              <a:latin typeface="Calibri" panose="020F0502020204030204" pitchFamily="34" charset="0"/>
              <a:ea typeface="+mn-ea"/>
              <a:cs typeface="Calibri" panose="020F0502020204030204" pitchFamily="34" charset="0"/>
            </a:defRPr>
          </a:pPr>
          <a:endParaRPr lang="el-GR"/>
        </a:p>
      </c:txPr>
    </c:legend>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33836662299256"/>
          <c:y val="6.6742229651917395E-2"/>
          <c:w val="0.6688673009966879"/>
          <c:h val="0.87346333661417319"/>
        </c:manualLayout>
      </c:layout>
      <c:barChart>
        <c:barDir val="bar"/>
        <c:grouping val="clustered"/>
        <c:varyColors val="0"/>
        <c:ser>
          <c:idx val="0"/>
          <c:order val="0"/>
          <c:tx>
            <c:strRef>
              <c:f>Sheet1!$B$1</c:f>
              <c:strCache>
                <c:ptCount val="1"/>
                <c:pt idx="0">
                  <c:v>1η μέτρηση</c:v>
                </c:pt>
              </c:strCache>
            </c:strRef>
          </c:tx>
          <c:spPr>
            <a:solidFill>
              <a:schemeClr val="bg1">
                <a:lumMod val="50000"/>
              </a:schemeClr>
            </a:solidFill>
            <a:ln w="9525" cap="flat" cmpd="sng" algn="ctr">
              <a:noFill/>
              <a:round/>
            </a:ln>
            <a:effectLst/>
          </c:spPr>
          <c:invertIfNegative val="0"/>
          <c:dPt>
            <c:idx val="0"/>
            <c:invertIfNegative val="0"/>
            <c:bubble3D val="0"/>
            <c:extLst>
              <c:ext xmlns:c16="http://schemas.microsoft.com/office/drawing/2014/chart" uri="{C3380CC4-5D6E-409C-BE32-E72D297353CC}">
                <c16:uniqueId val="{00000000-348B-4FA0-B0C7-1F3401B309FE}"/>
              </c:ext>
            </c:extLst>
          </c:dPt>
          <c:dPt>
            <c:idx val="1"/>
            <c:invertIfNegative val="0"/>
            <c:bubble3D val="0"/>
            <c:extLst>
              <c:ext xmlns:c16="http://schemas.microsoft.com/office/drawing/2014/chart" uri="{C3380CC4-5D6E-409C-BE32-E72D297353CC}">
                <c16:uniqueId val="{00000001-348B-4FA0-B0C7-1F3401B309FE}"/>
              </c:ext>
            </c:extLst>
          </c:dPt>
          <c:dPt>
            <c:idx val="2"/>
            <c:invertIfNegative val="0"/>
            <c:bubble3D val="0"/>
            <c:extLst>
              <c:ext xmlns:c16="http://schemas.microsoft.com/office/drawing/2014/chart" uri="{C3380CC4-5D6E-409C-BE32-E72D297353CC}">
                <c16:uniqueId val="{00000002-348B-4FA0-B0C7-1F3401B309FE}"/>
              </c:ext>
            </c:extLst>
          </c:dPt>
          <c:dPt>
            <c:idx val="3"/>
            <c:invertIfNegative val="0"/>
            <c:bubble3D val="0"/>
            <c:extLst>
              <c:ext xmlns:c16="http://schemas.microsoft.com/office/drawing/2014/chart" uri="{C3380CC4-5D6E-409C-BE32-E72D297353CC}">
                <c16:uniqueId val="{00000003-348B-4FA0-B0C7-1F3401B309FE}"/>
              </c:ext>
            </c:extLst>
          </c:dPt>
          <c:dPt>
            <c:idx val="4"/>
            <c:invertIfNegative val="0"/>
            <c:bubble3D val="0"/>
            <c:extLst>
              <c:ext xmlns:c16="http://schemas.microsoft.com/office/drawing/2014/chart" uri="{C3380CC4-5D6E-409C-BE32-E72D297353CC}">
                <c16:uniqueId val="{00000004-348B-4FA0-B0C7-1F3401B309F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Σίγουρα/ Μάλλον Θετικά</c:v>
                </c:pt>
                <c:pt idx="1">
                  <c:v>Σίγουρα/ Μάλλον Αρνητικά</c:v>
                </c:pt>
                <c:pt idx="2">
                  <c:v>ΔΞ/ΔΑ</c:v>
                </c:pt>
              </c:strCache>
            </c:strRef>
          </c:cat>
          <c:val>
            <c:numRef>
              <c:f>Sheet1!$B$2:$B$4</c:f>
              <c:numCache>
                <c:formatCode>General</c:formatCode>
                <c:ptCount val="3"/>
                <c:pt idx="0">
                  <c:v>26.3</c:v>
                </c:pt>
                <c:pt idx="1">
                  <c:v>68</c:v>
                </c:pt>
                <c:pt idx="2">
                  <c:v>5.7</c:v>
                </c:pt>
              </c:numCache>
            </c:numRef>
          </c:val>
          <c:extLst>
            <c:ext xmlns:c16="http://schemas.microsoft.com/office/drawing/2014/chart" uri="{C3380CC4-5D6E-409C-BE32-E72D297353CC}">
              <c16:uniqueId val="{00000005-348B-4FA0-B0C7-1F3401B309FE}"/>
            </c:ext>
          </c:extLst>
        </c:ser>
        <c:ser>
          <c:idx val="1"/>
          <c:order val="1"/>
          <c:tx>
            <c:strRef>
              <c:f>Sheet1!$C$1</c:f>
              <c:strCache>
                <c:ptCount val="1"/>
                <c:pt idx="0">
                  <c:v>2η μέτρηση</c:v>
                </c:pt>
              </c:strCache>
            </c:strRef>
          </c:tx>
          <c:spPr>
            <a:solidFill>
              <a:schemeClr val="bg1">
                <a:lumMod val="75000"/>
              </a:schemeClr>
            </a:solidFill>
            <a:ln w="9525" cap="flat" cmpd="sng" algn="ctr">
              <a:no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50000"/>
                        <a:lumOff val="50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Σίγουρα/ Μάλλον Θετικά</c:v>
                </c:pt>
                <c:pt idx="1">
                  <c:v>Σίγουρα/ Μάλλον Αρνητικά</c:v>
                </c:pt>
                <c:pt idx="2">
                  <c:v>ΔΞ/ΔΑ</c:v>
                </c:pt>
              </c:strCache>
            </c:strRef>
          </c:cat>
          <c:val>
            <c:numRef>
              <c:f>Sheet1!$C$2:$C$4</c:f>
              <c:numCache>
                <c:formatCode>General</c:formatCode>
                <c:ptCount val="3"/>
                <c:pt idx="0">
                  <c:v>27.1</c:v>
                </c:pt>
                <c:pt idx="1">
                  <c:v>67.900000000000006</c:v>
                </c:pt>
                <c:pt idx="2">
                  <c:v>5</c:v>
                </c:pt>
              </c:numCache>
            </c:numRef>
          </c:val>
          <c:extLst>
            <c:ext xmlns:c16="http://schemas.microsoft.com/office/drawing/2014/chart" uri="{C3380CC4-5D6E-409C-BE32-E72D297353CC}">
              <c16:uniqueId val="{00000006-348B-4FA0-B0C7-1F3401B309FE}"/>
            </c:ext>
          </c:extLst>
        </c:ser>
        <c:ser>
          <c:idx val="2"/>
          <c:order val="2"/>
          <c:tx>
            <c:strRef>
              <c:f>Sheet1!$D$1</c:f>
              <c:strCache>
                <c:ptCount val="1"/>
                <c:pt idx="0">
                  <c:v>3η μέτρηση</c:v>
                </c:pt>
              </c:strCache>
            </c:strRef>
          </c:tx>
          <c:spPr>
            <a:solidFill>
              <a:srgbClr val="FFC000"/>
            </a:solidFill>
            <a:ln w="9525" cap="flat" cmpd="sng" algn="ctr">
              <a:no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Σίγουρα/ Μάλλον Θετικά</c:v>
                </c:pt>
                <c:pt idx="1">
                  <c:v>Σίγουρα/ Μάλλον Αρνητικά</c:v>
                </c:pt>
                <c:pt idx="2">
                  <c:v>ΔΞ/ΔΑ</c:v>
                </c:pt>
              </c:strCache>
            </c:strRef>
          </c:cat>
          <c:val>
            <c:numRef>
              <c:f>Sheet1!$D$2:$D$4</c:f>
              <c:numCache>
                <c:formatCode>General</c:formatCode>
                <c:ptCount val="3"/>
                <c:pt idx="0">
                  <c:v>28.1</c:v>
                </c:pt>
                <c:pt idx="1">
                  <c:v>67.8</c:v>
                </c:pt>
                <c:pt idx="2">
                  <c:v>4.0999999999999996</c:v>
                </c:pt>
              </c:numCache>
            </c:numRef>
          </c:val>
          <c:extLst>
            <c:ext xmlns:c16="http://schemas.microsoft.com/office/drawing/2014/chart" uri="{C3380CC4-5D6E-409C-BE32-E72D297353CC}">
              <c16:uniqueId val="{00000005-ABE1-4393-82BF-B3D5DBDF22F4}"/>
            </c:ext>
          </c:extLst>
        </c:ser>
        <c:dLbls>
          <c:showLegendKey val="0"/>
          <c:showVal val="0"/>
          <c:showCatName val="0"/>
          <c:showSerName val="0"/>
          <c:showPercent val="0"/>
          <c:showBubbleSize val="0"/>
        </c:dLbls>
        <c:gapWidth val="100"/>
        <c:axId val="-2069219296"/>
        <c:axId val="-2069215488"/>
      </c:barChart>
      <c:catAx>
        <c:axId val="-2069219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mn-lt"/>
                <a:ea typeface="+mn-ea"/>
                <a:cs typeface="+mn-cs"/>
              </a:defRPr>
            </a:pPr>
            <a:endParaRPr lang="el-GR"/>
          </a:p>
        </c:txPr>
        <c:crossAx val="-2069215488"/>
        <c:crosses val="autoZero"/>
        <c:auto val="1"/>
        <c:lblAlgn val="ctr"/>
        <c:lblOffset val="100"/>
        <c:noMultiLvlLbl val="0"/>
      </c:catAx>
      <c:valAx>
        <c:axId val="-2069215488"/>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crossAx val="-2069219296"/>
        <c:crosses val="autoZero"/>
        <c:crossBetween val="between"/>
        <c:majorUnit val="20"/>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115702479338859E-2"/>
          <c:y val="1.8670948300814654E-2"/>
          <c:w val="0.93491735537190057"/>
          <c:h val="0.74590057820787736"/>
        </c:manualLayout>
      </c:layout>
      <c:lineChart>
        <c:grouping val="standard"/>
        <c:varyColors val="0"/>
        <c:ser>
          <c:idx val="2"/>
          <c:order val="0"/>
          <c:tx>
            <c:strRef>
              <c:f>Sheet1!$B$1</c:f>
              <c:strCache>
                <c:ptCount val="1"/>
                <c:pt idx="0">
                  <c:v>ΠΡΟΣΩΠΙΚΗ ΟΙΚΟΝΟΜΙΚΗ ΚΑΤΑΣΤΑΣΗ ΘΑ ΧΕΙΡΟΤΕΡΕΥΣΕΙ ΣΕ ΕΠΟΜΕΝΟΥΣ 12 ΜΗΝΕΣ
</c:v>
                </c:pt>
              </c:strCache>
            </c:strRef>
          </c:tx>
          <c:spPr>
            <a:ln w="28575" cap="rnd">
              <a:solidFill>
                <a:srgbClr val="FF5B7A"/>
              </a:solidFill>
              <a:round/>
            </a:ln>
            <a:effectLst/>
          </c:spPr>
          <c:marker>
            <c:symbol val="none"/>
          </c:marker>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Arial Narrow" panose="020B0606020202030204" pitchFamily="34" charset="0"/>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3"/>
                </a:solidFill>
                <a:prstDash val="sysDot"/>
              </a:ln>
              <a:effectLst/>
            </c:spPr>
            <c:trendlineType val="linear"/>
            <c:dispRSqr val="0"/>
            <c:dispEq val="0"/>
          </c:trendline>
          <c:cat>
            <c:strRef>
              <c:f>Sheet1!$A$2:$A$4</c:f>
              <c:strCache>
                <c:ptCount val="3"/>
                <c:pt idx="0">
                  <c:v>ΜΑΡΤΙΟΣ 2022</c:v>
                </c:pt>
                <c:pt idx="1">
                  <c:v>ΜΑΙΟΣ 2022</c:v>
                </c:pt>
                <c:pt idx="2">
                  <c:v>ΣΕΠΤΕΜΒΡΙΟΣ 2022</c:v>
                </c:pt>
              </c:strCache>
            </c:strRef>
          </c:cat>
          <c:val>
            <c:numRef>
              <c:f>Sheet1!$B$2:$B$4</c:f>
              <c:numCache>
                <c:formatCode>General</c:formatCode>
                <c:ptCount val="3"/>
                <c:pt idx="0">
                  <c:v>47.5</c:v>
                </c:pt>
                <c:pt idx="1">
                  <c:v>48.4</c:v>
                </c:pt>
                <c:pt idx="2">
                  <c:v>53.5</c:v>
                </c:pt>
              </c:numCache>
            </c:numRef>
          </c:val>
          <c:smooth val="1"/>
          <c:extLst>
            <c:ext xmlns:c16="http://schemas.microsoft.com/office/drawing/2014/chart" uri="{C3380CC4-5D6E-409C-BE32-E72D297353CC}">
              <c16:uniqueId val="{00000000-B18B-4D71-9085-9701365C8CE5}"/>
            </c:ext>
          </c:extLst>
        </c:ser>
        <c:dLbls>
          <c:showLegendKey val="0"/>
          <c:showVal val="0"/>
          <c:showCatName val="0"/>
          <c:showSerName val="0"/>
          <c:showPercent val="0"/>
          <c:showBubbleSize val="0"/>
        </c:dLbls>
        <c:smooth val="0"/>
        <c:axId val="626061680"/>
        <c:axId val="626067664"/>
      </c:lineChart>
      <c:catAx>
        <c:axId val="626061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el-GR"/>
          </a:p>
        </c:txPr>
        <c:crossAx val="626067664"/>
        <c:crosses val="autoZero"/>
        <c:auto val="0"/>
        <c:lblAlgn val="ctr"/>
        <c:lblOffset val="100"/>
        <c:tickLblSkip val="1"/>
        <c:tickMarkSkip val="1"/>
        <c:noMultiLvlLbl val="0"/>
      </c:catAx>
      <c:valAx>
        <c:axId val="626067664"/>
        <c:scaling>
          <c:orientation val="minMax"/>
          <c:max val="100"/>
        </c:scaling>
        <c:delete val="0"/>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el-GR"/>
          </a:p>
        </c:txPr>
        <c:crossAx val="626061680"/>
        <c:crosses val="autoZero"/>
        <c:crossBetween val="between"/>
        <c:majorUnit val="20"/>
        <c:minorUnit val="5"/>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Arial Narrow" panose="020B0606020202030204" pitchFamily="34" charset="0"/>
                <a:ea typeface="+mn-ea"/>
                <a:cs typeface="+mn-cs"/>
              </a:defRPr>
            </a:pPr>
            <a:endParaRPr lang="el-GR"/>
          </a:p>
        </c:txPr>
      </c:dTable>
      <c:spPr>
        <a:noFill/>
        <a:ln>
          <a:noFill/>
        </a:ln>
        <a:effectLst/>
      </c:spPr>
    </c:plotArea>
    <c:plotVisOnly val="1"/>
    <c:dispBlanksAs val="gap"/>
    <c:showDLblsOverMax val="0"/>
  </c:chart>
  <c:spPr>
    <a:noFill/>
    <a:ln>
      <a:noFill/>
    </a:ln>
    <a:effectLst/>
  </c:spPr>
  <c:txPr>
    <a:bodyPr/>
    <a:lstStyle/>
    <a:p>
      <a:pPr>
        <a:defRPr>
          <a:latin typeface="Arial Narrow" panose="020B0606020202030204" pitchFamily="34" charset="0"/>
        </a:defRPr>
      </a:pPr>
      <a:endParaRPr lang="el-GR"/>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33836662299256"/>
          <c:y val="6.6742229651917395E-2"/>
          <c:w val="0.6688673009966879"/>
          <c:h val="0.87346333661417319"/>
        </c:manualLayout>
      </c:layout>
      <c:barChart>
        <c:barDir val="bar"/>
        <c:grouping val="clustered"/>
        <c:varyColors val="0"/>
        <c:ser>
          <c:idx val="0"/>
          <c:order val="0"/>
          <c:tx>
            <c:strRef>
              <c:f>Sheet1!$B$1</c:f>
              <c:strCache>
                <c:ptCount val="1"/>
                <c:pt idx="0">
                  <c:v>1η μέτρηση</c:v>
                </c:pt>
              </c:strCache>
            </c:strRef>
          </c:tx>
          <c:spPr>
            <a:solidFill>
              <a:schemeClr val="bg1">
                <a:lumMod val="50000"/>
              </a:schemeClr>
            </a:solidFill>
            <a:ln w="9525" cap="flat" cmpd="sng" algn="ctr">
              <a:noFill/>
              <a:round/>
            </a:ln>
            <a:effectLst/>
          </c:spPr>
          <c:invertIfNegative val="0"/>
          <c:dPt>
            <c:idx val="0"/>
            <c:invertIfNegative val="0"/>
            <c:bubble3D val="0"/>
            <c:extLst>
              <c:ext xmlns:c16="http://schemas.microsoft.com/office/drawing/2014/chart" uri="{C3380CC4-5D6E-409C-BE32-E72D297353CC}">
                <c16:uniqueId val="{00000000-E4D2-4207-93CA-DFC67B89BC41}"/>
              </c:ext>
            </c:extLst>
          </c:dPt>
          <c:dPt>
            <c:idx val="1"/>
            <c:invertIfNegative val="0"/>
            <c:bubble3D val="0"/>
            <c:extLst>
              <c:ext xmlns:c16="http://schemas.microsoft.com/office/drawing/2014/chart" uri="{C3380CC4-5D6E-409C-BE32-E72D297353CC}">
                <c16:uniqueId val="{00000001-E4D2-4207-93CA-DFC67B89BC41}"/>
              </c:ext>
            </c:extLst>
          </c:dPt>
          <c:dPt>
            <c:idx val="2"/>
            <c:invertIfNegative val="0"/>
            <c:bubble3D val="0"/>
            <c:extLst>
              <c:ext xmlns:c16="http://schemas.microsoft.com/office/drawing/2014/chart" uri="{C3380CC4-5D6E-409C-BE32-E72D297353CC}">
                <c16:uniqueId val="{00000002-E4D2-4207-93CA-DFC67B89BC41}"/>
              </c:ext>
            </c:extLst>
          </c:dPt>
          <c:dPt>
            <c:idx val="3"/>
            <c:invertIfNegative val="0"/>
            <c:bubble3D val="0"/>
            <c:extLst>
              <c:ext xmlns:c16="http://schemas.microsoft.com/office/drawing/2014/chart" uri="{C3380CC4-5D6E-409C-BE32-E72D297353CC}">
                <c16:uniqueId val="{00000003-E4D2-4207-93CA-DFC67B89BC41}"/>
              </c:ext>
            </c:extLst>
          </c:dPt>
          <c:dPt>
            <c:idx val="4"/>
            <c:invertIfNegative val="0"/>
            <c:bubble3D val="0"/>
            <c:extLst>
              <c:ext xmlns:c16="http://schemas.microsoft.com/office/drawing/2014/chart" uri="{C3380CC4-5D6E-409C-BE32-E72D297353CC}">
                <c16:uniqueId val="{00000004-E4D2-4207-93CA-DFC67B89BC41}"/>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50000"/>
                        <a:lumOff val="50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Σίγουρα/ Μάλλον Θετικά</c:v>
                </c:pt>
                <c:pt idx="1">
                  <c:v>Σίγουρα/ Μάλλον Αρνητικά</c:v>
                </c:pt>
                <c:pt idx="2">
                  <c:v>ΔΞ/ΔΑ</c:v>
                </c:pt>
              </c:strCache>
            </c:strRef>
          </c:cat>
          <c:val>
            <c:numRef>
              <c:f>Sheet1!$B$2:$B$4</c:f>
              <c:numCache>
                <c:formatCode>General</c:formatCode>
                <c:ptCount val="3"/>
                <c:pt idx="0">
                  <c:v>35.1</c:v>
                </c:pt>
                <c:pt idx="1">
                  <c:v>61.8</c:v>
                </c:pt>
                <c:pt idx="2">
                  <c:v>3.1</c:v>
                </c:pt>
              </c:numCache>
            </c:numRef>
          </c:val>
          <c:extLst>
            <c:ext xmlns:c16="http://schemas.microsoft.com/office/drawing/2014/chart" uri="{C3380CC4-5D6E-409C-BE32-E72D297353CC}">
              <c16:uniqueId val="{00000005-E4D2-4207-93CA-DFC67B89BC41}"/>
            </c:ext>
          </c:extLst>
        </c:ser>
        <c:ser>
          <c:idx val="1"/>
          <c:order val="1"/>
          <c:tx>
            <c:strRef>
              <c:f>Sheet1!$C$1</c:f>
              <c:strCache>
                <c:ptCount val="1"/>
                <c:pt idx="0">
                  <c:v>2η μέτρηση</c:v>
                </c:pt>
              </c:strCache>
            </c:strRef>
          </c:tx>
          <c:spPr>
            <a:solidFill>
              <a:schemeClr val="bg1">
                <a:lumMod val="75000"/>
              </a:schemeClr>
            </a:solidFill>
            <a:ln w="9525" cap="flat" cmpd="sng" algn="ctr">
              <a:solidFill>
                <a:schemeClr val="accent5">
                  <a:lumMod val="40000"/>
                  <a:lumOff val="6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50000"/>
                        <a:lumOff val="50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Σίγουρα/ Μάλλον Θετικά</c:v>
                </c:pt>
                <c:pt idx="1">
                  <c:v>Σίγουρα/ Μάλλον Αρνητικά</c:v>
                </c:pt>
                <c:pt idx="2">
                  <c:v>ΔΞ/ΔΑ</c:v>
                </c:pt>
              </c:strCache>
            </c:strRef>
          </c:cat>
          <c:val>
            <c:numRef>
              <c:f>Sheet1!$C$2:$C$4</c:f>
              <c:numCache>
                <c:formatCode>General</c:formatCode>
                <c:ptCount val="3"/>
                <c:pt idx="0">
                  <c:v>35.5</c:v>
                </c:pt>
                <c:pt idx="1">
                  <c:v>61</c:v>
                </c:pt>
                <c:pt idx="2">
                  <c:v>3.5</c:v>
                </c:pt>
              </c:numCache>
            </c:numRef>
          </c:val>
          <c:extLst>
            <c:ext xmlns:c16="http://schemas.microsoft.com/office/drawing/2014/chart" uri="{C3380CC4-5D6E-409C-BE32-E72D297353CC}">
              <c16:uniqueId val="{00000006-E4D2-4207-93CA-DFC67B89BC41}"/>
            </c:ext>
          </c:extLst>
        </c:ser>
        <c:ser>
          <c:idx val="2"/>
          <c:order val="2"/>
          <c:tx>
            <c:strRef>
              <c:f>Sheet1!$D$1</c:f>
              <c:strCache>
                <c:ptCount val="1"/>
                <c:pt idx="0">
                  <c:v>3η μέτρηση</c:v>
                </c:pt>
              </c:strCache>
            </c:strRef>
          </c:tx>
          <c:spPr>
            <a:solidFill>
              <a:schemeClr val="accent1">
                <a:lumMod val="60000"/>
                <a:lumOff val="40000"/>
              </a:schemeClr>
            </a:solidFill>
            <a:ln w="9525" cap="flat" cmpd="sng" algn="ctr">
              <a:no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50000"/>
                        <a:lumOff val="50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Σίγουρα/ Μάλλον Θετικά</c:v>
                </c:pt>
                <c:pt idx="1">
                  <c:v>Σίγουρα/ Μάλλον Αρνητικά</c:v>
                </c:pt>
                <c:pt idx="2">
                  <c:v>ΔΞ/ΔΑ</c:v>
                </c:pt>
              </c:strCache>
            </c:strRef>
          </c:cat>
          <c:val>
            <c:numRef>
              <c:f>Sheet1!$D$2:$D$4</c:f>
              <c:numCache>
                <c:formatCode>General</c:formatCode>
                <c:ptCount val="3"/>
                <c:pt idx="0">
                  <c:v>34.1</c:v>
                </c:pt>
                <c:pt idx="1">
                  <c:v>61.9</c:v>
                </c:pt>
                <c:pt idx="2">
                  <c:v>4.0999999999999996</c:v>
                </c:pt>
              </c:numCache>
            </c:numRef>
          </c:val>
          <c:extLst>
            <c:ext xmlns:c16="http://schemas.microsoft.com/office/drawing/2014/chart" uri="{C3380CC4-5D6E-409C-BE32-E72D297353CC}">
              <c16:uniqueId val="{00000005-7835-4BC7-BA30-4640E50CF2F6}"/>
            </c:ext>
          </c:extLst>
        </c:ser>
        <c:dLbls>
          <c:dLblPos val="outEnd"/>
          <c:showLegendKey val="0"/>
          <c:showVal val="1"/>
          <c:showCatName val="0"/>
          <c:showSerName val="0"/>
          <c:showPercent val="0"/>
          <c:showBubbleSize val="0"/>
        </c:dLbls>
        <c:gapWidth val="100"/>
        <c:axId val="-2069219296"/>
        <c:axId val="-2069215488"/>
      </c:barChart>
      <c:catAx>
        <c:axId val="-2069219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mn-lt"/>
                <a:ea typeface="+mn-ea"/>
                <a:cs typeface="+mn-cs"/>
              </a:defRPr>
            </a:pPr>
            <a:endParaRPr lang="el-GR"/>
          </a:p>
        </c:txPr>
        <c:crossAx val="-2069215488"/>
        <c:crosses val="autoZero"/>
        <c:auto val="1"/>
        <c:lblAlgn val="ctr"/>
        <c:lblOffset val="100"/>
        <c:noMultiLvlLbl val="0"/>
      </c:catAx>
      <c:valAx>
        <c:axId val="-2069215488"/>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crossAx val="-2069219296"/>
        <c:crosses val="autoZero"/>
        <c:crossBetween val="between"/>
        <c:majorUnit val="20"/>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33836662299256"/>
          <c:y val="6.6742229651917395E-2"/>
          <c:w val="0.6688673009966879"/>
          <c:h val="0.87346333661417319"/>
        </c:manualLayout>
      </c:layout>
      <c:barChart>
        <c:barDir val="bar"/>
        <c:grouping val="clustered"/>
        <c:varyColors val="0"/>
        <c:ser>
          <c:idx val="0"/>
          <c:order val="0"/>
          <c:tx>
            <c:strRef>
              <c:f>Sheet1!$B$1</c:f>
              <c:strCache>
                <c:ptCount val="1"/>
                <c:pt idx="0">
                  <c:v>1η μέτρηση</c:v>
                </c:pt>
              </c:strCache>
            </c:strRef>
          </c:tx>
          <c:spPr>
            <a:solidFill>
              <a:schemeClr val="bg1">
                <a:lumMod val="50000"/>
              </a:schemeClr>
            </a:solidFill>
            <a:ln w="9525" cap="flat" cmpd="sng" algn="ctr">
              <a:noFill/>
              <a:round/>
            </a:ln>
            <a:effectLst/>
          </c:spPr>
          <c:invertIfNegative val="0"/>
          <c:dPt>
            <c:idx val="0"/>
            <c:invertIfNegative val="0"/>
            <c:bubble3D val="0"/>
            <c:extLst>
              <c:ext xmlns:c16="http://schemas.microsoft.com/office/drawing/2014/chart" uri="{C3380CC4-5D6E-409C-BE32-E72D297353CC}">
                <c16:uniqueId val="{00000001-4EC7-43E5-908A-239D4E015B46}"/>
              </c:ext>
            </c:extLst>
          </c:dPt>
          <c:dPt>
            <c:idx val="1"/>
            <c:invertIfNegative val="0"/>
            <c:bubble3D val="0"/>
            <c:extLst>
              <c:ext xmlns:c16="http://schemas.microsoft.com/office/drawing/2014/chart" uri="{C3380CC4-5D6E-409C-BE32-E72D297353CC}">
                <c16:uniqueId val="{00000003-4EC7-43E5-908A-239D4E015B46}"/>
              </c:ext>
            </c:extLst>
          </c:dPt>
          <c:dPt>
            <c:idx val="2"/>
            <c:invertIfNegative val="0"/>
            <c:bubble3D val="0"/>
            <c:extLst>
              <c:ext xmlns:c16="http://schemas.microsoft.com/office/drawing/2014/chart" uri="{C3380CC4-5D6E-409C-BE32-E72D297353CC}">
                <c16:uniqueId val="{00000005-4EC7-43E5-908A-239D4E015B46}"/>
              </c:ext>
            </c:extLst>
          </c:dPt>
          <c:dPt>
            <c:idx val="3"/>
            <c:invertIfNegative val="0"/>
            <c:bubble3D val="0"/>
            <c:extLst>
              <c:ext xmlns:c16="http://schemas.microsoft.com/office/drawing/2014/chart" uri="{C3380CC4-5D6E-409C-BE32-E72D297353CC}">
                <c16:uniqueId val="{00000007-4EC7-43E5-908A-239D4E015B46}"/>
              </c:ext>
            </c:extLst>
          </c:dPt>
          <c:dPt>
            <c:idx val="4"/>
            <c:invertIfNegative val="0"/>
            <c:bubble3D val="0"/>
            <c:extLst>
              <c:ext xmlns:c16="http://schemas.microsoft.com/office/drawing/2014/chart" uri="{C3380CC4-5D6E-409C-BE32-E72D297353CC}">
                <c16:uniqueId val="{00000009-4EC7-43E5-908A-239D4E015B46}"/>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Σίγουρα Θετικά</c:v>
                </c:pt>
                <c:pt idx="1">
                  <c:v>Μάλλον Θετικά</c:v>
                </c:pt>
                <c:pt idx="2">
                  <c:v>Μάλλον Αρνητικά</c:v>
                </c:pt>
                <c:pt idx="3">
                  <c:v>Σίγουρα Αρνητικά</c:v>
                </c:pt>
                <c:pt idx="4">
                  <c:v>ΔΞ/ΔΑ</c:v>
                </c:pt>
              </c:strCache>
            </c:strRef>
          </c:cat>
          <c:val>
            <c:numRef>
              <c:f>Sheet1!$B$2:$B$6</c:f>
              <c:numCache>
                <c:formatCode>General</c:formatCode>
                <c:ptCount val="5"/>
                <c:pt idx="0">
                  <c:v>10.9</c:v>
                </c:pt>
                <c:pt idx="1">
                  <c:v>24.6</c:v>
                </c:pt>
                <c:pt idx="2">
                  <c:v>26.5</c:v>
                </c:pt>
                <c:pt idx="3">
                  <c:v>34.5</c:v>
                </c:pt>
                <c:pt idx="4">
                  <c:v>3.5</c:v>
                </c:pt>
              </c:numCache>
            </c:numRef>
          </c:val>
          <c:extLst>
            <c:ext xmlns:c16="http://schemas.microsoft.com/office/drawing/2014/chart" uri="{C3380CC4-5D6E-409C-BE32-E72D297353CC}">
              <c16:uniqueId val="{0000000A-4EC7-43E5-908A-239D4E015B46}"/>
            </c:ext>
          </c:extLst>
        </c:ser>
        <c:dLbls>
          <c:showLegendKey val="0"/>
          <c:showVal val="0"/>
          <c:showCatName val="0"/>
          <c:showSerName val="0"/>
          <c:showPercent val="0"/>
          <c:showBubbleSize val="0"/>
        </c:dLbls>
        <c:gapWidth val="100"/>
        <c:axId val="-2069219296"/>
        <c:axId val="-2069215488"/>
      </c:barChart>
      <c:catAx>
        <c:axId val="-2069219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mn-lt"/>
                <a:ea typeface="+mn-ea"/>
                <a:cs typeface="+mn-cs"/>
              </a:defRPr>
            </a:pPr>
            <a:endParaRPr lang="el-GR"/>
          </a:p>
        </c:txPr>
        <c:crossAx val="-2069215488"/>
        <c:crosses val="autoZero"/>
        <c:auto val="1"/>
        <c:lblAlgn val="ctr"/>
        <c:lblOffset val="100"/>
        <c:noMultiLvlLbl val="0"/>
      </c:catAx>
      <c:valAx>
        <c:axId val="-2069215488"/>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crossAx val="-20692192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42.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60.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61.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6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wmf"/></Relationships>
</file>

<file path=ppt/drawings/drawing1.xml><?xml version="1.0" encoding="utf-8"?>
<c:userShapes xmlns:c="http://schemas.openxmlformats.org/drawingml/2006/chart">
  <cdr:relSizeAnchor xmlns:cdr="http://schemas.openxmlformats.org/drawingml/2006/chartDrawing">
    <cdr:from>
      <cdr:x>0.48291</cdr:x>
      <cdr:y>0.09361</cdr:y>
    </cdr:from>
    <cdr:to>
      <cdr:x>0.51709</cdr:x>
      <cdr:y>0.31208</cdr:y>
    </cdr:to>
    <cdr:sp macro="" textlink="">
      <cdr:nvSpPr>
        <cdr:cNvPr id="4" name="Right Brace 3"/>
        <cdr:cNvSpPr/>
      </cdr:nvSpPr>
      <cdr:spPr bwMode="auto">
        <a:xfrm xmlns:a="http://schemas.openxmlformats.org/drawingml/2006/main">
          <a:off x="3740108" y="422297"/>
          <a:ext cx="264642" cy="985524"/>
        </a:xfrm>
        <a:prstGeom xmlns:a="http://schemas.openxmlformats.org/drawingml/2006/main" prst="rightBrace">
          <a:avLst/>
        </a:prstGeom>
        <a:solidFill xmlns:a="http://schemas.openxmlformats.org/drawingml/2006/main">
          <a:schemeClr val="bg1"/>
        </a:solidFill>
        <a:ln xmlns:a="http://schemas.openxmlformats.org/drawingml/2006/main" w="9525" cap="flat" cmpd="sng" algn="ctr">
          <a:solidFill>
            <a:schemeClr val="tx1">
              <a:lumMod val="65000"/>
              <a:lumOff val="35000"/>
            </a:schemeClr>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0.48291</cdr:x>
      <cdr:y>0.09361</cdr:y>
    </cdr:from>
    <cdr:to>
      <cdr:x>0.51709</cdr:x>
      <cdr:y>0.31208</cdr:y>
    </cdr:to>
    <cdr:sp macro="" textlink="">
      <cdr:nvSpPr>
        <cdr:cNvPr id="4" name="Right Brace 3"/>
        <cdr:cNvSpPr/>
      </cdr:nvSpPr>
      <cdr:spPr bwMode="auto">
        <a:xfrm xmlns:a="http://schemas.openxmlformats.org/drawingml/2006/main">
          <a:off x="3740108" y="422297"/>
          <a:ext cx="264642" cy="985524"/>
        </a:xfrm>
        <a:prstGeom xmlns:a="http://schemas.openxmlformats.org/drawingml/2006/main" prst="rightBrace">
          <a:avLst/>
        </a:prstGeom>
        <a:solidFill xmlns:a="http://schemas.openxmlformats.org/drawingml/2006/main">
          <a:schemeClr val="bg1"/>
        </a:solidFill>
        <a:ln xmlns:a="http://schemas.openxmlformats.org/drawingml/2006/main" w="9525" cap="flat" cmpd="sng" algn="ctr">
          <a:solidFill>
            <a:schemeClr val="tx1">
              <a:lumMod val="65000"/>
              <a:lumOff val="35000"/>
            </a:schemeClr>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0.43276</cdr:x>
      <cdr:y>0.14414</cdr:y>
    </cdr:from>
    <cdr:to>
      <cdr:x>0.46647</cdr:x>
      <cdr:y>0.36261</cdr:y>
    </cdr:to>
    <cdr:sp macro="" textlink="">
      <cdr:nvSpPr>
        <cdr:cNvPr id="4" name="Right Brace 3"/>
        <cdr:cNvSpPr/>
      </cdr:nvSpPr>
      <cdr:spPr bwMode="auto">
        <a:xfrm xmlns:a="http://schemas.openxmlformats.org/drawingml/2006/main">
          <a:off x="2387559" y="650238"/>
          <a:ext cx="185936" cy="985524"/>
        </a:xfrm>
        <a:prstGeom xmlns:a="http://schemas.openxmlformats.org/drawingml/2006/main" prst="rightBrace">
          <a:avLst/>
        </a:prstGeom>
        <a:solidFill xmlns:a="http://schemas.openxmlformats.org/drawingml/2006/main">
          <a:schemeClr val="bg1"/>
        </a:solidFill>
        <a:ln xmlns:a="http://schemas.openxmlformats.org/drawingml/2006/main" w="9525" cap="flat" cmpd="sng" algn="ctr">
          <a:solidFill>
            <a:schemeClr val="tx1">
              <a:lumMod val="65000"/>
              <a:lumOff val="35000"/>
            </a:schemeClr>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0.43276</cdr:x>
      <cdr:y>0.14414</cdr:y>
    </cdr:from>
    <cdr:to>
      <cdr:x>0.46647</cdr:x>
      <cdr:y>0.36261</cdr:y>
    </cdr:to>
    <cdr:sp macro="" textlink="">
      <cdr:nvSpPr>
        <cdr:cNvPr id="4" name="Right Brace 3"/>
        <cdr:cNvSpPr/>
      </cdr:nvSpPr>
      <cdr:spPr bwMode="auto">
        <a:xfrm xmlns:a="http://schemas.openxmlformats.org/drawingml/2006/main">
          <a:off x="2387559" y="650238"/>
          <a:ext cx="185936" cy="985524"/>
        </a:xfrm>
        <a:prstGeom xmlns:a="http://schemas.openxmlformats.org/drawingml/2006/main" prst="rightBrace">
          <a:avLst/>
        </a:prstGeom>
        <a:solidFill xmlns:a="http://schemas.openxmlformats.org/drawingml/2006/main">
          <a:schemeClr val="bg1"/>
        </a:solidFill>
        <a:ln xmlns:a="http://schemas.openxmlformats.org/drawingml/2006/main" w="9525" cap="flat" cmpd="sng" algn="ctr">
          <a:solidFill>
            <a:schemeClr val="tx1">
              <a:lumMod val="65000"/>
              <a:lumOff val="35000"/>
            </a:schemeClr>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0.5</cdr:x>
      <cdr:y>0.14414</cdr:y>
    </cdr:from>
    <cdr:to>
      <cdr:x>0.53417</cdr:x>
      <cdr:y>0.36261</cdr:y>
    </cdr:to>
    <cdr:sp macro="" textlink="">
      <cdr:nvSpPr>
        <cdr:cNvPr id="4" name="Right Brace 3"/>
        <cdr:cNvSpPr/>
      </cdr:nvSpPr>
      <cdr:spPr bwMode="auto">
        <a:xfrm xmlns:a="http://schemas.openxmlformats.org/drawingml/2006/main">
          <a:off x="4589273" y="650237"/>
          <a:ext cx="313631" cy="985525"/>
        </a:xfrm>
        <a:prstGeom xmlns:a="http://schemas.openxmlformats.org/drawingml/2006/main" prst="rightBrace">
          <a:avLst/>
        </a:prstGeom>
        <a:solidFill xmlns:a="http://schemas.openxmlformats.org/drawingml/2006/main">
          <a:schemeClr val="bg1"/>
        </a:solidFill>
        <a:ln xmlns:a="http://schemas.openxmlformats.org/drawingml/2006/main" w="9525" cap="flat" cmpd="sng" algn="ctr">
          <a:solidFill>
            <a:schemeClr val="tx1">
              <a:lumMod val="65000"/>
              <a:lumOff val="35000"/>
            </a:schemeClr>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0.5341</cdr:x>
      <cdr:y>0.16044</cdr:y>
    </cdr:from>
    <cdr:to>
      <cdr:x>0.56827</cdr:x>
      <cdr:y>0.37891</cdr:y>
    </cdr:to>
    <cdr:sp macro="" textlink="">
      <cdr:nvSpPr>
        <cdr:cNvPr id="3" name="Right Brace 2"/>
        <cdr:cNvSpPr/>
      </cdr:nvSpPr>
      <cdr:spPr bwMode="auto">
        <a:xfrm xmlns:a="http://schemas.openxmlformats.org/drawingml/2006/main">
          <a:off x="4619065" y="575396"/>
          <a:ext cx="295510" cy="783504"/>
        </a:xfrm>
        <a:prstGeom xmlns:a="http://schemas.openxmlformats.org/drawingml/2006/main" prst="rightBrace">
          <a:avLst/>
        </a:prstGeom>
        <a:solidFill xmlns:a="http://schemas.openxmlformats.org/drawingml/2006/main">
          <a:schemeClr val="bg1"/>
        </a:solidFill>
        <a:ln xmlns:a="http://schemas.openxmlformats.org/drawingml/2006/main" w="9525" cap="flat" cmpd="sng" algn="ctr">
          <a:solidFill>
            <a:schemeClr val="tx1">
              <a:lumMod val="65000"/>
              <a:lumOff val="35000"/>
            </a:schemeClr>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defPPr>
            <a:defRPr lang="en-GB"/>
          </a:defPPr>
          <a:lvl1pPr algn="l" rtl="0" eaLnBrk="0" fontAlgn="base" hangingPunct="0">
            <a:spcBef>
              <a:spcPct val="0"/>
            </a:spcBef>
            <a:spcAft>
              <a:spcPct val="0"/>
            </a:spcAft>
            <a:defRPr sz="2400" b="1"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Calibri" panose="020F0502020204030204" pitchFamily="34" charset="0"/>
              <a:ea typeface="+mn-ea"/>
              <a:cs typeface="+mn-cs"/>
            </a:defRPr>
          </a:lvl5pPr>
          <a:lvl6pPr marL="2286000" algn="l" defTabSz="914400" rtl="0" eaLnBrk="1" latinLnBrk="0" hangingPunct="1">
            <a:defRPr sz="2400" b="1" kern="1200">
              <a:solidFill>
                <a:schemeClr val="tx1"/>
              </a:solidFill>
              <a:latin typeface="Calibri" panose="020F0502020204030204" pitchFamily="34" charset="0"/>
              <a:ea typeface="+mn-ea"/>
              <a:cs typeface="+mn-cs"/>
            </a:defRPr>
          </a:lvl6pPr>
          <a:lvl7pPr marL="2743200" algn="l" defTabSz="914400" rtl="0" eaLnBrk="1" latinLnBrk="0" hangingPunct="1">
            <a:defRPr sz="2400" b="1" kern="1200">
              <a:solidFill>
                <a:schemeClr val="tx1"/>
              </a:solidFill>
              <a:latin typeface="Calibri" panose="020F0502020204030204" pitchFamily="34" charset="0"/>
              <a:ea typeface="+mn-ea"/>
              <a:cs typeface="+mn-cs"/>
            </a:defRPr>
          </a:lvl7pPr>
          <a:lvl8pPr marL="3200400" algn="l" defTabSz="914400" rtl="0" eaLnBrk="1" latinLnBrk="0" hangingPunct="1">
            <a:defRPr sz="2400" b="1" kern="1200">
              <a:solidFill>
                <a:schemeClr val="tx1"/>
              </a:solidFill>
              <a:latin typeface="Calibri" panose="020F0502020204030204" pitchFamily="34" charset="0"/>
              <a:ea typeface="+mn-ea"/>
              <a:cs typeface="+mn-cs"/>
            </a:defRPr>
          </a:lvl8pPr>
          <a:lvl9pPr marL="3657600" algn="l" defTabSz="914400" rtl="0" eaLnBrk="1" latinLnBrk="0" hangingPunct="1">
            <a:defRPr sz="2400" b="1" kern="1200">
              <a:solidFill>
                <a:schemeClr val="tx1"/>
              </a:solidFill>
              <a:latin typeface="Calibri" panose="020F0502020204030204" pitchFamily="34" charset="0"/>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0.6596</cdr:x>
      <cdr:y>0.11324</cdr:y>
    </cdr:from>
    <cdr:to>
      <cdr:x>0.69531</cdr:x>
      <cdr:y>0.3846</cdr:y>
    </cdr:to>
    <cdr:sp macro="" textlink="">
      <cdr:nvSpPr>
        <cdr:cNvPr id="3" name="Right Brace 2"/>
        <cdr:cNvSpPr/>
      </cdr:nvSpPr>
      <cdr:spPr bwMode="auto">
        <a:xfrm xmlns:a="http://schemas.openxmlformats.org/drawingml/2006/main">
          <a:off x="5914196" y="510840"/>
          <a:ext cx="320187" cy="1224112"/>
        </a:xfrm>
        <a:prstGeom xmlns:a="http://schemas.openxmlformats.org/drawingml/2006/main" prst="rightBrace">
          <a:avLst/>
        </a:prstGeom>
        <a:noFill xmlns:a="http://schemas.openxmlformats.org/drawingml/2006/main"/>
        <a:ln xmlns:a="http://schemas.openxmlformats.org/drawingml/2006/main" w="9525" cap="flat" cmpd="sng" algn="ctr">
          <a:solidFill>
            <a:schemeClr val="tx1">
              <a:lumMod val="65000"/>
              <a:lumOff val="35000"/>
            </a:schemeClr>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defPPr>
            <a:defRPr lang="en-GB"/>
          </a:defPPr>
          <a:lvl1pPr algn="l" rtl="0" eaLnBrk="0" fontAlgn="base" hangingPunct="0">
            <a:spcBef>
              <a:spcPct val="0"/>
            </a:spcBef>
            <a:spcAft>
              <a:spcPct val="0"/>
            </a:spcAft>
            <a:defRPr sz="2400" b="1"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Calibri" panose="020F0502020204030204" pitchFamily="34" charset="0"/>
              <a:ea typeface="+mn-ea"/>
              <a:cs typeface="+mn-cs"/>
            </a:defRPr>
          </a:lvl5pPr>
          <a:lvl6pPr marL="2286000" algn="l" defTabSz="914400" rtl="0" eaLnBrk="1" latinLnBrk="0" hangingPunct="1">
            <a:defRPr sz="2400" b="1" kern="1200">
              <a:solidFill>
                <a:schemeClr val="tx1"/>
              </a:solidFill>
              <a:latin typeface="Calibri" panose="020F0502020204030204" pitchFamily="34" charset="0"/>
              <a:ea typeface="+mn-ea"/>
              <a:cs typeface="+mn-cs"/>
            </a:defRPr>
          </a:lvl6pPr>
          <a:lvl7pPr marL="2743200" algn="l" defTabSz="914400" rtl="0" eaLnBrk="1" latinLnBrk="0" hangingPunct="1">
            <a:defRPr sz="2400" b="1" kern="1200">
              <a:solidFill>
                <a:schemeClr val="tx1"/>
              </a:solidFill>
              <a:latin typeface="Calibri" panose="020F0502020204030204" pitchFamily="34" charset="0"/>
              <a:ea typeface="+mn-ea"/>
              <a:cs typeface="+mn-cs"/>
            </a:defRPr>
          </a:lvl7pPr>
          <a:lvl8pPr marL="3200400" algn="l" defTabSz="914400" rtl="0" eaLnBrk="1" latinLnBrk="0" hangingPunct="1">
            <a:defRPr sz="2400" b="1" kern="1200">
              <a:solidFill>
                <a:schemeClr val="tx1"/>
              </a:solidFill>
              <a:latin typeface="Calibri" panose="020F0502020204030204" pitchFamily="34" charset="0"/>
              <a:ea typeface="+mn-ea"/>
              <a:cs typeface="+mn-cs"/>
            </a:defRPr>
          </a:lvl8pPr>
          <a:lvl9pPr marL="3657600" algn="l" defTabSz="914400" rtl="0" eaLnBrk="1" latinLnBrk="0" hangingPunct="1">
            <a:defRPr sz="2400" b="1" kern="1200">
              <a:solidFill>
                <a:schemeClr val="tx1"/>
              </a:solidFill>
              <a:latin typeface="Calibri" panose="020F0502020204030204" pitchFamily="34" charset="0"/>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cdr:txBody>
    </cdr:sp>
  </cdr:relSizeAnchor>
  <cdr:relSizeAnchor xmlns:cdr="http://schemas.openxmlformats.org/drawingml/2006/chartDrawing">
    <cdr:from>
      <cdr:x>0.48214</cdr:x>
      <cdr:y>0.5</cdr:y>
    </cdr:from>
    <cdr:to>
      <cdr:x>0.51785</cdr:x>
      <cdr:y>0.77136</cdr:y>
    </cdr:to>
    <cdr:sp macro="" textlink="">
      <cdr:nvSpPr>
        <cdr:cNvPr id="4" name="Right Brace 3"/>
        <cdr:cNvSpPr/>
      </cdr:nvSpPr>
      <cdr:spPr bwMode="auto">
        <a:xfrm xmlns:a="http://schemas.openxmlformats.org/drawingml/2006/main">
          <a:off x="4323066" y="2255513"/>
          <a:ext cx="320187" cy="1224113"/>
        </a:xfrm>
        <a:prstGeom xmlns:a="http://schemas.openxmlformats.org/drawingml/2006/main" prst="rightBrace">
          <a:avLst/>
        </a:prstGeom>
        <a:noFill xmlns:a="http://schemas.openxmlformats.org/drawingml/2006/main"/>
        <a:ln xmlns:a="http://schemas.openxmlformats.org/drawingml/2006/main" w="9525" cap="flat" cmpd="sng" algn="ctr">
          <a:solidFill>
            <a:schemeClr val="tx1">
              <a:lumMod val="65000"/>
              <a:lumOff val="35000"/>
            </a:schemeClr>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0.6541</cdr:x>
      <cdr:y>0.07054</cdr:y>
    </cdr:from>
    <cdr:to>
      <cdr:x>0.68981</cdr:x>
      <cdr:y>0.3419</cdr:y>
    </cdr:to>
    <cdr:sp macro="" textlink="">
      <cdr:nvSpPr>
        <cdr:cNvPr id="5" name="Right Brace 4"/>
        <cdr:cNvSpPr/>
      </cdr:nvSpPr>
      <cdr:spPr bwMode="auto">
        <a:xfrm xmlns:a="http://schemas.openxmlformats.org/drawingml/2006/main">
          <a:off x="4847862" y="318221"/>
          <a:ext cx="264666" cy="1224113"/>
        </a:xfrm>
        <a:prstGeom xmlns:a="http://schemas.openxmlformats.org/drawingml/2006/main" prst="rightBrace">
          <a:avLst/>
        </a:prstGeom>
        <a:noFill xmlns:a="http://schemas.openxmlformats.org/drawingml/2006/main"/>
        <a:ln xmlns:a="http://schemas.openxmlformats.org/drawingml/2006/main" w="9525" cap="flat" cmpd="sng" algn="ctr">
          <a:solidFill>
            <a:schemeClr val="tx1">
              <a:lumMod val="65000"/>
              <a:lumOff val="35000"/>
            </a:schemeClr>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cdr:txBody>
    </cdr:sp>
  </cdr:relSizeAnchor>
  <cdr:relSizeAnchor xmlns:cdr="http://schemas.openxmlformats.org/drawingml/2006/chartDrawing">
    <cdr:from>
      <cdr:x>0.55154</cdr:x>
      <cdr:y>0.47985</cdr:y>
    </cdr:from>
    <cdr:to>
      <cdr:x>0.58725</cdr:x>
      <cdr:y>0.75121</cdr:y>
    </cdr:to>
    <cdr:sp macro="" textlink="">
      <cdr:nvSpPr>
        <cdr:cNvPr id="6" name="Right Brace 5"/>
        <cdr:cNvSpPr/>
      </cdr:nvSpPr>
      <cdr:spPr bwMode="auto">
        <a:xfrm xmlns:a="http://schemas.openxmlformats.org/drawingml/2006/main">
          <a:off x="4087761" y="2164628"/>
          <a:ext cx="264666" cy="1224112"/>
        </a:xfrm>
        <a:prstGeom xmlns:a="http://schemas.openxmlformats.org/drawingml/2006/main" prst="rightBrace">
          <a:avLst/>
        </a:prstGeom>
        <a:noFill xmlns:a="http://schemas.openxmlformats.org/drawingml/2006/main"/>
        <a:ln xmlns:a="http://schemas.openxmlformats.org/drawingml/2006/main" w="9525" cap="flat" cmpd="sng" algn="ctr">
          <a:solidFill>
            <a:schemeClr val="tx1">
              <a:lumMod val="65000"/>
              <a:lumOff val="35000"/>
            </a:schemeClr>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3657" cy="498142"/>
          </a:xfrm>
          <a:prstGeom prst="rect">
            <a:avLst/>
          </a:prstGeom>
        </p:spPr>
        <p:txBody>
          <a:bodyPr vert="horz" lIns="90334" tIns="45167" rIns="90334" bIns="45167" rtlCol="0"/>
          <a:lstStyle>
            <a:lvl1pPr algn="l">
              <a:defRPr sz="1200"/>
            </a:lvl1pPr>
          </a:lstStyle>
          <a:p>
            <a:endParaRPr lang="en-US"/>
          </a:p>
        </p:txBody>
      </p:sp>
      <p:sp>
        <p:nvSpPr>
          <p:cNvPr id="3" name="Date Placeholder 2"/>
          <p:cNvSpPr>
            <a:spLocks noGrp="1"/>
          </p:cNvSpPr>
          <p:nvPr>
            <p:ph type="dt" sz="quarter" idx="1"/>
          </p:nvPr>
        </p:nvSpPr>
        <p:spPr>
          <a:xfrm>
            <a:off x="3849281" y="0"/>
            <a:ext cx="2943657" cy="498142"/>
          </a:xfrm>
          <a:prstGeom prst="rect">
            <a:avLst/>
          </a:prstGeom>
        </p:spPr>
        <p:txBody>
          <a:bodyPr vert="horz" lIns="90334" tIns="45167" rIns="90334" bIns="45167" rtlCol="0"/>
          <a:lstStyle>
            <a:lvl1pPr algn="r">
              <a:defRPr sz="1200"/>
            </a:lvl1pPr>
          </a:lstStyle>
          <a:p>
            <a:fld id="{27750694-4813-4162-8BB8-FFF3EBF88ABA}" type="datetimeFigureOut">
              <a:rPr lang="en-US" smtClean="0"/>
              <a:t>9/7/2022</a:t>
            </a:fld>
            <a:endParaRPr lang="en-US"/>
          </a:p>
        </p:txBody>
      </p:sp>
      <p:sp>
        <p:nvSpPr>
          <p:cNvPr id="4" name="Footer Placeholder 3"/>
          <p:cNvSpPr>
            <a:spLocks noGrp="1"/>
          </p:cNvSpPr>
          <p:nvPr>
            <p:ph type="ftr" sz="quarter" idx="2"/>
          </p:nvPr>
        </p:nvSpPr>
        <p:spPr>
          <a:xfrm>
            <a:off x="3" y="9433259"/>
            <a:ext cx="2943657" cy="498141"/>
          </a:xfrm>
          <a:prstGeom prst="rect">
            <a:avLst/>
          </a:prstGeom>
        </p:spPr>
        <p:txBody>
          <a:bodyPr vert="horz" lIns="90334" tIns="45167" rIns="90334" bIns="45167" rtlCol="0" anchor="b"/>
          <a:lstStyle>
            <a:lvl1pPr algn="l">
              <a:defRPr sz="1200"/>
            </a:lvl1pPr>
          </a:lstStyle>
          <a:p>
            <a:endParaRPr lang="en-US"/>
          </a:p>
        </p:txBody>
      </p:sp>
      <p:sp>
        <p:nvSpPr>
          <p:cNvPr id="5" name="Slide Number Placeholder 4"/>
          <p:cNvSpPr>
            <a:spLocks noGrp="1"/>
          </p:cNvSpPr>
          <p:nvPr>
            <p:ph type="sldNum" sz="quarter" idx="3"/>
          </p:nvPr>
        </p:nvSpPr>
        <p:spPr>
          <a:xfrm>
            <a:off x="3849281" y="9433259"/>
            <a:ext cx="2943657" cy="498141"/>
          </a:xfrm>
          <a:prstGeom prst="rect">
            <a:avLst/>
          </a:prstGeom>
        </p:spPr>
        <p:txBody>
          <a:bodyPr vert="horz" lIns="90334" tIns="45167" rIns="90334" bIns="45167" rtlCol="0" anchor="b"/>
          <a:lstStyle>
            <a:lvl1pPr algn="r">
              <a:defRPr sz="1200"/>
            </a:lvl1pPr>
          </a:lstStyle>
          <a:p>
            <a:fld id="{43A0764C-69E4-4BFD-9A72-1C23F8B742D1}" type="slidenum">
              <a:rPr lang="en-US" smtClean="0"/>
              <a:t>‹#›</a:t>
            </a:fld>
            <a:endParaRPr lang="en-US"/>
          </a:p>
        </p:txBody>
      </p:sp>
    </p:spTree>
    <p:extLst>
      <p:ext uri="{BB962C8B-B14F-4D97-AF65-F5344CB8AC3E}">
        <p14:creationId xmlns:p14="http://schemas.microsoft.com/office/powerpoint/2010/main" val="391440945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2-12-11T05:26:51.242"/>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 1,'0'0'1,"0"0"1,0 0-2,0 0 1,0 0-1,0 0 0,0 0-1,0 0 1,0 0 0,0 0 0,0 0 0,0 0 1,0 0-1,0 0 0,0 0 0,0 0 0,0 0 0,0 0 0,0 0 1,0 0-1,0 0 1,0 0-1,0 0 1,0 0-1,0 0 0,0 0 0,0 0-1,0 0 0,0 0 0,0 0-2</inkml:trace>
</inkml:ink>
</file>

<file path=ppt/ink/ink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2-12-11T05:26:51.242"/>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 1,'0'0'1,"0"0"1,0 0-2,0 0 1,0 0-1,0 0 0,0 0-1,0 0 1,0 0 0,0 0 0,0 0 0,0 0 1,0 0-1,0 0 0,0 0 0,0 0 0,0 0 0,0 0 0,0 0 1,0 0-1,0 0 1,0 0-1,0 0 1,0 0-1,0 0 0,0 0 0,0 0-1,0 0 0,0 0 0,0 0-2</inkml:trace>
</inkml:ink>
</file>

<file path=ppt/ink/ink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2-12-11T05:26:51.242"/>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 1,'0'0'1,"0"0"1,0 0-2,0 0 1,0 0-1,0 0 0,0 0-1,0 0 1,0 0 0,0 0 0,0 0 0,0 0 1,0 0-1,0 0 0,0 0 0,0 0 0,0 0 0,0 0 0,0 0 1,0 0-1,0 0 1,0 0-1,0 0 1,0 0-1,0 0 0,0 0 0,0 0-1,0 0 0,0 0 0,0 0-2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4283" cy="498294"/>
          </a:xfrm>
          <a:prstGeom prst="rect">
            <a:avLst/>
          </a:prstGeom>
        </p:spPr>
        <p:txBody>
          <a:bodyPr vert="horz" lIns="95564" tIns="47782" rIns="95564" bIns="47782" rtlCol="0"/>
          <a:lstStyle>
            <a:lvl1pPr algn="l">
              <a:defRPr sz="1300"/>
            </a:lvl1pPr>
          </a:lstStyle>
          <a:p>
            <a:endParaRPr lang="en-US"/>
          </a:p>
        </p:txBody>
      </p:sp>
      <p:sp>
        <p:nvSpPr>
          <p:cNvPr id="3" name="Date Placeholder 2"/>
          <p:cNvSpPr>
            <a:spLocks noGrp="1"/>
          </p:cNvSpPr>
          <p:nvPr>
            <p:ph type="dt" idx="1"/>
          </p:nvPr>
        </p:nvSpPr>
        <p:spPr>
          <a:xfrm>
            <a:off x="3848646" y="0"/>
            <a:ext cx="2944283" cy="498294"/>
          </a:xfrm>
          <a:prstGeom prst="rect">
            <a:avLst/>
          </a:prstGeom>
        </p:spPr>
        <p:txBody>
          <a:bodyPr vert="horz" lIns="95564" tIns="47782" rIns="95564" bIns="47782" rtlCol="0"/>
          <a:lstStyle>
            <a:lvl1pPr algn="r">
              <a:defRPr sz="1300"/>
            </a:lvl1pPr>
          </a:lstStyle>
          <a:p>
            <a:fld id="{435749CE-8A84-4F53-BAC5-392ABDCC3309}" type="datetimeFigureOut">
              <a:rPr lang="en-US" smtClean="0"/>
              <a:t>9/7/2022</a:t>
            </a:fld>
            <a:endParaRPr lang="en-US"/>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5564" tIns="47782" rIns="95564" bIns="47782" rtlCol="0" anchor="ctr"/>
          <a:lstStyle/>
          <a:p>
            <a:endParaRPr lang="en-US"/>
          </a:p>
        </p:txBody>
      </p:sp>
      <p:sp>
        <p:nvSpPr>
          <p:cNvPr id="5" name="Notes Placeholder 4"/>
          <p:cNvSpPr>
            <a:spLocks noGrp="1"/>
          </p:cNvSpPr>
          <p:nvPr>
            <p:ph type="body" sz="quarter" idx="3"/>
          </p:nvPr>
        </p:nvSpPr>
        <p:spPr>
          <a:xfrm>
            <a:off x="679450" y="4779487"/>
            <a:ext cx="5435600" cy="3910489"/>
          </a:xfrm>
          <a:prstGeom prst="rect">
            <a:avLst/>
          </a:prstGeom>
        </p:spPr>
        <p:txBody>
          <a:bodyPr vert="horz" lIns="95564" tIns="47782" rIns="95564" bIns="477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433107"/>
            <a:ext cx="2944283" cy="498293"/>
          </a:xfrm>
          <a:prstGeom prst="rect">
            <a:avLst/>
          </a:prstGeom>
        </p:spPr>
        <p:txBody>
          <a:bodyPr vert="horz" lIns="95564" tIns="47782" rIns="95564" bIns="47782" rtlCol="0" anchor="b"/>
          <a:lstStyle>
            <a:lvl1pPr algn="l">
              <a:defRPr sz="1300"/>
            </a:lvl1pPr>
          </a:lstStyle>
          <a:p>
            <a:endParaRPr lang="en-US"/>
          </a:p>
        </p:txBody>
      </p:sp>
      <p:sp>
        <p:nvSpPr>
          <p:cNvPr id="7" name="Slide Number Placeholder 6"/>
          <p:cNvSpPr>
            <a:spLocks noGrp="1"/>
          </p:cNvSpPr>
          <p:nvPr>
            <p:ph type="sldNum" sz="quarter" idx="5"/>
          </p:nvPr>
        </p:nvSpPr>
        <p:spPr>
          <a:xfrm>
            <a:off x="3848646" y="9433107"/>
            <a:ext cx="2944283" cy="498293"/>
          </a:xfrm>
          <a:prstGeom prst="rect">
            <a:avLst/>
          </a:prstGeom>
        </p:spPr>
        <p:txBody>
          <a:bodyPr vert="horz" lIns="95564" tIns="47782" rIns="95564" bIns="47782" rtlCol="0" anchor="b"/>
          <a:lstStyle>
            <a:lvl1pPr algn="r">
              <a:defRPr sz="1300"/>
            </a:lvl1pPr>
          </a:lstStyle>
          <a:p>
            <a:fld id="{BAEC85C7-3F69-4DC1-8D26-245EB8706D53}" type="slidenum">
              <a:rPr lang="en-US" smtClean="0"/>
              <a:t>‹#›</a:t>
            </a:fld>
            <a:endParaRPr lang="en-US"/>
          </a:p>
        </p:txBody>
      </p:sp>
    </p:spTree>
    <p:extLst>
      <p:ext uri="{BB962C8B-B14F-4D97-AF65-F5344CB8AC3E}">
        <p14:creationId xmlns:p14="http://schemas.microsoft.com/office/powerpoint/2010/main" val="1143290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BAEC85C7-3F69-4DC1-8D26-245EB8706D53}" type="slidenum">
              <a:rPr lang="en-US" smtClean="0"/>
              <a:t>1</a:t>
            </a:fld>
            <a:endParaRPr lang="en-US"/>
          </a:p>
        </p:txBody>
      </p:sp>
    </p:spTree>
    <p:extLst>
      <p:ext uri="{BB962C8B-B14F-4D97-AF65-F5344CB8AC3E}">
        <p14:creationId xmlns:p14="http://schemas.microsoft.com/office/powerpoint/2010/main" val="3878965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961608" y="9628019"/>
            <a:ext cx="3029832" cy="50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00" tIns="46750" rIns="93500" bIns="46750" anchor="b"/>
          <a:lstStyle>
            <a:lvl1pPr defTabSz="906463">
              <a:spcBef>
                <a:spcPct val="30000"/>
              </a:spcBef>
              <a:defRPr sz="1200">
                <a:solidFill>
                  <a:schemeClr val="tx1"/>
                </a:solidFill>
                <a:latin typeface="Calibri" panose="020F0502020204030204" pitchFamily="34" charset="0"/>
              </a:defRPr>
            </a:lvl1pPr>
            <a:lvl2pPr marL="742950" indent="-285750" defTabSz="906463">
              <a:spcBef>
                <a:spcPct val="30000"/>
              </a:spcBef>
              <a:defRPr sz="1200">
                <a:solidFill>
                  <a:schemeClr val="tx1"/>
                </a:solidFill>
                <a:latin typeface="Calibri" panose="020F0502020204030204" pitchFamily="34" charset="0"/>
              </a:defRPr>
            </a:lvl2pPr>
            <a:lvl3pPr marL="1143000" indent="-228600" defTabSz="906463">
              <a:spcBef>
                <a:spcPct val="30000"/>
              </a:spcBef>
              <a:defRPr sz="1200">
                <a:solidFill>
                  <a:schemeClr val="tx1"/>
                </a:solidFill>
                <a:latin typeface="Calibri" panose="020F0502020204030204" pitchFamily="34" charset="0"/>
              </a:defRPr>
            </a:lvl3pPr>
            <a:lvl4pPr marL="1600200" indent="-228600" defTabSz="906463">
              <a:spcBef>
                <a:spcPct val="30000"/>
              </a:spcBef>
              <a:defRPr sz="1200">
                <a:solidFill>
                  <a:schemeClr val="tx1"/>
                </a:solidFill>
                <a:latin typeface="Calibri" panose="020F0502020204030204" pitchFamily="34" charset="0"/>
              </a:defRPr>
            </a:lvl4pPr>
            <a:lvl5pPr marL="2057400" indent="-228600" defTabSz="906463">
              <a:spcBef>
                <a:spcPct val="30000"/>
              </a:spcBef>
              <a:defRPr sz="1200">
                <a:solidFill>
                  <a:schemeClr val="tx1"/>
                </a:solidFill>
                <a:latin typeface="Calibri" panose="020F0502020204030204" pitchFamily="34" charset="0"/>
              </a:defRPr>
            </a:lvl5pPr>
            <a:lvl6pPr marL="2514600" indent="-228600" defTabSz="9064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64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64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646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D94986C-1FDC-49F2-9B83-8DCF82438F2B}" type="slidenum">
              <a:rPr lang="en-GB" altLang="el-GR"/>
              <a:pPr algn="r" eaLnBrk="1" hangingPunct="1">
                <a:spcBef>
                  <a:spcPct val="0"/>
                </a:spcBef>
              </a:pPr>
              <a:t>10</a:t>
            </a:fld>
            <a:endParaRPr lang="en-GB" altLang="el-GR"/>
          </a:p>
        </p:txBody>
      </p:sp>
      <p:sp>
        <p:nvSpPr>
          <p:cNvPr id="152579" name="Rectangle 7"/>
          <p:cNvSpPr txBox="1">
            <a:spLocks noGrp="1" noChangeArrowheads="1"/>
          </p:cNvSpPr>
          <p:nvPr/>
        </p:nvSpPr>
        <p:spPr bwMode="auto">
          <a:xfrm>
            <a:off x="3960044" y="9626446"/>
            <a:ext cx="3029832" cy="50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54" tIns="46778" rIns="93554" bIns="46778" anchor="b"/>
          <a:lstStyle>
            <a:lvl1pPr defTabSz="906463">
              <a:spcBef>
                <a:spcPct val="30000"/>
              </a:spcBef>
              <a:defRPr sz="1200">
                <a:solidFill>
                  <a:schemeClr val="tx1"/>
                </a:solidFill>
                <a:latin typeface="Calibri" panose="020F0502020204030204" pitchFamily="34" charset="0"/>
              </a:defRPr>
            </a:lvl1pPr>
            <a:lvl2pPr marL="742950" indent="-285750" defTabSz="906463">
              <a:spcBef>
                <a:spcPct val="30000"/>
              </a:spcBef>
              <a:defRPr sz="1200">
                <a:solidFill>
                  <a:schemeClr val="tx1"/>
                </a:solidFill>
                <a:latin typeface="Calibri" panose="020F0502020204030204" pitchFamily="34" charset="0"/>
              </a:defRPr>
            </a:lvl2pPr>
            <a:lvl3pPr marL="1143000" indent="-228600" defTabSz="906463">
              <a:spcBef>
                <a:spcPct val="30000"/>
              </a:spcBef>
              <a:defRPr sz="1200">
                <a:solidFill>
                  <a:schemeClr val="tx1"/>
                </a:solidFill>
                <a:latin typeface="Calibri" panose="020F0502020204030204" pitchFamily="34" charset="0"/>
              </a:defRPr>
            </a:lvl3pPr>
            <a:lvl4pPr marL="1600200" indent="-228600" defTabSz="906463">
              <a:spcBef>
                <a:spcPct val="30000"/>
              </a:spcBef>
              <a:defRPr sz="1200">
                <a:solidFill>
                  <a:schemeClr val="tx1"/>
                </a:solidFill>
                <a:latin typeface="Calibri" panose="020F0502020204030204" pitchFamily="34" charset="0"/>
              </a:defRPr>
            </a:lvl4pPr>
            <a:lvl5pPr marL="2057400" indent="-228600" defTabSz="906463">
              <a:spcBef>
                <a:spcPct val="30000"/>
              </a:spcBef>
              <a:defRPr sz="1200">
                <a:solidFill>
                  <a:schemeClr val="tx1"/>
                </a:solidFill>
                <a:latin typeface="Calibri" panose="020F0502020204030204" pitchFamily="34" charset="0"/>
              </a:defRPr>
            </a:lvl5pPr>
            <a:lvl6pPr marL="2514600" indent="-228600" defTabSz="9064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64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64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646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DA36C51-BDCF-4CA5-B85B-D7B27B754B8B}" type="slidenum">
              <a:rPr lang="el-GR" altLang="el-GR"/>
              <a:pPr algn="r" eaLnBrk="1" hangingPunct="1">
                <a:spcBef>
                  <a:spcPct val="0"/>
                </a:spcBef>
              </a:pPr>
              <a:t>10</a:t>
            </a:fld>
            <a:endParaRPr lang="el-GR" altLang="el-GR"/>
          </a:p>
        </p:txBody>
      </p:sp>
      <p:sp>
        <p:nvSpPr>
          <p:cNvPr id="152580" name="Rectangle 2"/>
          <p:cNvSpPr>
            <a:spLocks noGrp="1" noRot="1" noChangeAspect="1" noChangeArrowheads="1" noTextEdit="1"/>
          </p:cNvSpPr>
          <p:nvPr>
            <p:ph type="sldImg"/>
          </p:nvPr>
        </p:nvSpPr>
        <p:spPr>
          <a:xfrm>
            <a:off x="104775" y="776288"/>
            <a:ext cx="6770688" cy="3810000"/>
          </a:xfrm>
          <a:ln/>
        </p:spPr>
      </p:sp>
      <p:sp>
        <p:nvSpPr>
          <p:cNvPr id="152581" name="Rectangle 3"/>
          <p:cNvSpPr>
            <a:spLocks noGrp="1" noChangeArrowheads="1"/>
          </p:cNvSpPr>
          <p:nvPr>
            <p:ph type="body" idx="1"/>
          </p:nvPr>
        </p:nvSpPr>
        <p:spPr>
          <a:xfrm>
            <a:off x="941156" y="4821872"/>
            <a:ext cx="5096622" cy="4589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54" tIns="46778" rIns="93554" bIns="46778"/>
          <a:lstStyle/>
          <a:p>
            <a:pPr eaLnBrk="1" hangingPunct="1"/>
            <a:endParaRPr lang="en-US" altLang="el-GR"/>
          </a:p>
        </p:txBody>
      </p:sp>
    </p:spTree>
    <p:extLst>
      <p:ext uri="{BB962C8B-B14F-4D97-AF65-F5344CB8AC3E}">
        <p14:creationId xmlns:p14="http://schemas.microsoft.com/office/powerpoint/2010/main" val="1249030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961608" y="9628019"/>
            <a:ext cx="3029832" cy="50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00" tIns="46750" rIns="93500" bIns="46750" anchor="b"/>
          <a:lstStyle>
            <a:lvl1pPr defTabSz="906463">
              <a:spcBef>
                <a:spcPct val="30000"/>
              </a:spcBef>
              <a:defRPr sz="1200">
                <a:solidFill>
                  <a:schemeClr val="tx1"/>
                </a:solidFill>
                <a:latin typeface="Calibri" panose="020F0502020204030204" pitchFamily="34" charset="0"/>
              </a:defRPr>
            </a:lvl1pPr>
            <a:lvl2pPr marL="742950" indent="-285750" defTabSz="906463">
              <a:spcBef>
                <a:spcPct val="30000"/>
              </a:spcBef>
              <a:defRPr sz="1200">
                <a:solidFill>
                  <a:schemeClr val="tx1"/>
                </a:solidFill>
                <a:latin typeface="Calibri" panose="020F0502020204030204" pitchFamily="34" charset="0"/>
              </a:defRPr>
            </a:lvl2pPr>
            <a:lvl3pPr marL="1143000" indent="-228600" defTabSz="906463">
              <a:spcBef>
                <a:spcPct val="30000"/>
              </a:spcBef>
              <a:defRPr sz="1200">
                <a:solidFill>
                  <a:schemeClr val="tx1"/>
                </a:solidFill>
                <a:latin typeface="Calibri" panose="020F0502020204030204" pitchFamily="34" charset="0"/>
              </a:defRPr>
            </a:lvl3pPr>
            <a:lvl4pPr marL="1600200" indent="-228600" defTabSz="906463">
              <a:spcBef>
                <a:spcPct val="30000"/>
              </a:spcBef>
              <a:defRPr sz="1200">
                <a:solidFill>
                  <a:schemeClr val="tx1"/>
                </a:solidFill>
                <a:latin typeface="Calibri" panose="020F0502020204030204" pitchFamily="34" charset="0"/>
              </a:defRPr>
            </a:lvl4pPr>
            <a:lvl5pPr marL="2057400" indent="-228600" defTabSz="906463">
              <a:spcBef>
                <a:spcPct val="30000"/>
              </a:spcBef>
              <a:defRPr sz="1200">
                <a:solidFill>
                  <a:schemeClr val="tx1"/>
                </a:solidFill>
                <a:latin typeface="Calibri" panose="020F0502020204030204" pitchFamily="34" charset="0"/>
              </a:defRPr>
            </a:lvl5pPr>
            <a:lvl6pPr marL="2514600" indent="-228600" defTabSz="9064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64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64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646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D94986C-1FDC-49F2-9B83-8DCF82438F2B}" type="slidenum">
              <a:rPr lang="en-GB" altLang="el-GR"/>
              <a:pPr algn="r" eaLnBrk="1" hangingPunct="1">
                <a:spcBef>
                  <a:spcPct val="0"/>
                </a:spcBef>
              </a:pPr>
              <a:t>11</a:t>
            </a:fld>
            <a:endParaRPr lang="en-GB" altLang="el-GR"/>
          </a:p>
        </p:txBody>
      </p:sp>
      <p:sp>
        <p:nvSpPr>
          <p:cNvPr id="152579" name="Rectangle 7"/>
          <p:cNvSpPr txBox="1">
            <a:spLocks noGrp="1" noChangeArrowheads="1"/>
          </p:cNvSpPr>
          <p:nvPr/>
        </p:nvSpPr>
        <p:spPr bwMode="auto">
          <a:xfrm>
            <a:off x="3960044" y="9626446"/>
            <a:ext cx="3029832" cy="50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54" tIns="46778" rIns="93554" bIns="46778" anchor="b"/>
          <a:lstStyle>
            <a:lvl1pPr defTabSz="906463">
              <a:spcBef>
                <a:spcPct val="30000"/>
              </a:spcBef>
              <a:defRPr sz="1200">
                <a:solidFill>
                  <a:schemeClr val="tx1"/>
                </a:solidFill>
                <a:latin typeface="Calibri" panose="020F0502020204030204" pitchFamily="34" charset="0"/>
              </a:defRPr>
            </a:lvl1pPr>
            <a:lvl2pPr marL="742950" indent="-285750" defTabSz="906463">
              <a:spcBef>
                <a:spcPct val="30000"/>
              </a:spcBef>
              <a:defRPr sz="1200">
                <a:solidFill>
                  <a:schemeClr val="tx1"/>
                </a:solidFill>
                <a:latin typeface="Calibri" panose="020F0502020204030204" pitchFamily="34" charset="0"/>
              </a:defRPr>
            </a:lvl2pPr>
            <a:lvl3pPr marL="1143000" indent="-228600" defTabSz="906463">
              <a:spcBef>
                <a:spcPct val="30000"/>
              </a:spcBef>
              <a:defRPr sz="1200">
                <a:solidFill>
                  <a:schemeClr val="tx1"/>
                </a:solidFill>
                <a:latin typeface="Calibri" panose="020F0502020204030204" pitchFamily="34" charset="0"/>
              </a:defRPr>
            </a:lvl3pPr>
            <a:lvl4pPr marL="1600200" indent="-228600" defTabSz="906463">
              <a:spcBef>
                <a:spcPct val="30000"/>
              </a:spcBef>
              <a:defRPr sz="1200">
                <a:solidFill>
                  <a:schemeClr val="tx1"/>
                </a:solidFill>
                <a:latin typeface="Calibri" panose="020F0502020204030204" pitchFamily="34" charset="0"/>
              </a:defRPr>
            </a:lvl4pPr>
            <a:lvl5pPr marL="2057400" indent="-228600" defTabSz="906463">
              <a:spcBef>
                <a:spcPct val="30000"/>
              </a:spcBef>
              <a:defRPr sz="1200">
                <a:solidFill>
                  <a:schemeClr val="tx1"/>
                </a:solidFill>
                <a:latin typeface="Calibri" panose="020F0502020204030204" pitchFamily="34" charset="0"/>
              </a:defRPr>
            </a:lvl5pPr>
            <a:lvl6pPr marL="2514600" indent="-228600" defTabSz="9064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64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64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646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DA36C51-BDCF-4CA5-B85B-D7B27B754B8B}" type="slidenum">
              <a:rPr lang="el-GR" altLang="el-GR"/>
              <a:pPr algn="r" eaLnBrk="1" hangingPunct="1">
                <a:spcBef>
                  <a:spcPct val="0"/>
                </a:spcBef>
              </a:pPr>
              <a:t>11</a:t>
            </a:fld>
            <a:endParaRPr lang="el-GR" altLang="el-GR"/>
          </a:p>
        </p:txBody>
      </p:sp>
      <p:sp>
        <p:nvSpPr>
          <p:cNvPr id="152580" name="Rectangle 2"/>
          <p:cNvSpPr>
            <a:spLocks noGrp="1" noRot="1" noChangeAspect="1" noChangeArrowheads="1" noTextEdit="1"/>
          </p:cNvSpPr>
          <p:nvPr>
            <p:ph type="sldImg"/>
          </p:nvPr>
        </p:nvSpPr>
        <p:spPr>
          <a:xfrm>
            <a:off x="104775" y="776288"/>
            <a:ext cx="6770688" cy="3810000"/>
          </a:xfrm>
          <a:ln/>
        </p:spPr>
      </p:sp>
      <p:sp>
        <p:nvSpPr>
          <p:cNvPr id="152581" name="Rectangle 3"/>
          <p:cNvSpPr>
            <a:spLocks noGrp="1" noChangeArrowheads="1"/>
          </p:cNvSpPr>
          <p:nvPr>
            <p:ph type="body" idx="1"/>
          </p:nvPr>
        </p:nvSpPr>
        <p:spPr>
          <a:xfrm>
            <a:off x="941156" y="4821872"/>
            <a:ext cx="5096622" cy="4589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54" tIns="46778" rIns="93554" bIns="46778"/>
          <a:lstStyle/>
          <a:p>
            <a:pPr eaLnBrk="1" hangingPunct="1"/>
            <a:endParaRPr lang="en-US" altLang="el-GR"/>
          </a:p>
        </p:txBody>
      </p:sp>
    </p:spTree>
    <p:extLst>
      <p:ext uri="{BB962C8B-B14F-4D97-AF65-F5344CB8AC3E}">
        <p14:creationId xmlns:p14="http://schemas.microsoft.com/office/powerpoint/2010/main" val="4027277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961608" y="9628019"/>
            <a:ext cx="3029832" cy="50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00" tIns="46750" rIns="93500" bIns="46750" anchor="b"/>
          <a:lstStyle>
            <a:lvl1pPr defTabSz="906463">
              <a:spcBef>
                <a:spcPct val="30000"/>
              </a:spcBef>
              <a:defRPr sz="1200">
                <a:solidFill>
                  <a:schemeClr val="tx1"/>
                </a:solidFill>
                <a:latin typeface="Calibri" panose="020F0502020204030204" pitchFamily="34" charset="0"/>
              </a:defRPr>
            </a:lvl1pPr>
            <a:lvl2pPr marL="742950" indent="-285750" defTabSz="906463">
              <a:spcBef>
                <a:spcPct val="30000"/>
              </a:spcBef>
              <a:defRPr sz="1200">
                <a:solidFill>
                  <a:schemeClr val="tx1"/>
                </a:solidFill>
                <a:latin typeface="Calibri" panose="020F0502020204030204" pitchFamily="34" charset="0"/>
              </a:defRPr>
            </a:lvl2pPr>
            <a:lvl3pPr marL="1143000" indent="-228600" defTabSz="906463">
              <a:spcBef>
                <a:spcPct val="30000"/>
              </a:spcBef>
              <a:defRPr sz="1200">
                <a:solidFill>
                  <a:schemeClr val="tx1"/>
                </a:solidFill>
                <a:latin typeface="Calibri" panose="020F0502020204030204" pitchFamily="34" charset="0"/>
              </a:defRPr>
            </a:lvl3pPr>
            <a:lvl4pPr marL="1600200" indent="-228600" defTabSz="906463">
              <a:spcBef>
                <a:spcPct val="30000"/>
              </a:spcBef>
              <a:defRPr sz="1200">
                <a:solidFill>
                  <a:schemeClr val="tx1"/>
                </a:solidFill>
                <a:latin typeface="Calibri" panose="020F0502020204030204" pitchFamily="34" charset="0"/>
              </a:defRPr>
            </a:lvl4pPr>
            <a:lvl5pPr marL="2057400" indent="-228600" defTabSz="906463">
              <a:spcBef>
                <a:spcPct val="30000"/>
              </a:spcBef>
              <a:defRPr sz="1200">
                <a:solidFill>
                  <a:schemeClr val="tx1"/>
                </a:solidFill>
                <a:latin typeface="Calibri" panose="020F0502020204030204" pitchFamily="34" charset="0"/>
              </a:defRPr>
            </a:lvl5pPr>
            <a:lvl6pPr marL="2514600" indent="-228600" defTabSz="9064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64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64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646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D94986C-1FDC-49F2-9B83-8DCF82438F2B}" type="slidenum">
              <a:rPr lang="en-GB" altLang="el-GR"/>
              <a:pPr algn="r" eaLnBrk="1" hangingPunct="1">
                <a:spcBef>
                  <a:spcPct val="0"/>
                </a:spcBef>
              </a:pPr>
              <a:t>12</a:t>
            </a:fld>
            <a:endParaRPr lang="en-GB" altLang="el-GR"/>
          </a:p>
        </p:txBody>
      </p:sp>
      <p:sp>
        <p:nvSpPr>
          <p:cNvPr id="152579" name="Rectangle 7"/>
          <p:cNvSpPr txBox="1">
            <a:spLocks noGrp="1" noChangeArrowheads="1"/>
          </p:cNvSpPr>
          <p:nvPr/>
        </p:nvSpPr>
        <p:spPr bwMode="auto">
          <a:xfrm>
            <a:off x="3960044" y="9626446"/>
            <a:ext cx="3029832" cy="50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54" tIns="46778" rIns="93554" bIns="46778" anchor="b"/>
          <a:lstStyle>
            <a:lvl1pPr defTabSz="906463">
              <a:spcBef>
                <a:spcPct val="30000"/>
              </a:spcBef>
              <a:defRPr sz="1200">
                <a:solidFill>
                  <a:schemeClr val="tx1"/>
                </a:solidFill>
                <a:latin typeface="Calibri" panose="020F0502020204030204" pitchFamily="34" charset="0"/>
              </a:defRPr>
            </a:lvl1pPr>
            <a:lvl2pPr marL="742950" indent="-285750" defTabSz="906463">
              <a:spcBef>
                <a:spcPct val="30000"/>
              </a:spcBef>
              <a:defRPr sz="1200">
                <a:solidFill>
                  <a:schemeClr val="tx1"/>
                </a:solidFill>
                <a:latin typeface="Calibri" panose="020F0502020204030204" pitchFamily="34" charset="0"/>
              </a:defRPr>
            </a:lvl2pPr>
            <a:lvl3pPr marL="1143000" indent="-228600" defTabSz="906463">
              <a:spcBef>
                <a:spcPct val="30000"/>
              </a:spcBef>
              <a:defRPr sz="1200">
                <a:solidFill>
                  <a:schemeClr val="tx1"/>
                </a:solidFill>
                <a:latin typeface="Calibri" panose="020F0502020204030204" pitchFamily="34" charset="0"/>
              </a:defRPr>
            </a:lvl3pPr>
            <a:lvl4pPr marL="1600200" indent="-228600" defTabSz="906463">
              <a:spcBef>
                <a:spcPct val="30000"/>
              </a:spcBef>
              <a:defRPr sz="1200">
                <a:solidFill>
                  <a:schemeClr val="tx1"/>
                </a:solidFill>
                <a:latin typeface="Calibri" panose="020F0502020204030204" pitchFamily="34" charset="0"/>
              </a:defRPr>
            </a:lvl4pPr>
            <a:lvl5pPr marL="2057400" indent="-228600" defTabSz="906463">
              <a:spcBef>
                <a:spcPct val="30000"/>
              </a:spcBef>
              <a:defRPr sz="1200">
                <a:solidFill>
                  <a:schemeClr val="tx1"/>
                </a:solidFill>
                <a:latin typeface="Calibri" panose="020F0502020204030204" pitchFamily="34" charset="0"/>
              </a:defRPr>
            </a:lvl5pPr>
            <a:lvl6pPr marL="2514600" indent="-228600" defTabSz="9064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64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64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646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DA36C51-BDCF-4CA5-B85B-D7B27B754B8B}" type="slidenum">
              <a:rPr lang="el-GR" altLang="el-GR"/>
              <a:pPr algn="r" eaLnBrk="1" hangingPunct="1">
                <a:spcBef>
                  <a:spcPct val="0"/>
                </a:spcBef>
              </a:pPr>
              <a:t>12</a:t>
            </a:fld>
            <a:endParaRPr lang="el-GR" altLang="el-GR"/>
          </a:p>
        </p:txBody>
      </p:sp>
      <p:sp>
        <p:nvSpPr>
          <p:cNvPr id="152580" name="Rectangle 2"/>
          <p:cNvSpPr>
            <a:spLocks noGrp="1" noRot="1" noChangeAspect="1" noChangeArrowheads="1" noTextEdit="1"/>
          </p:cNvSpPr>
          <p:nvPr>
            <p:ph type="sldImg"/>
          </p:nvPr>
        </p:nvSpPr>
        <p:spPr>
          <a:xfrm>
            <a:off x="104775" y="776288"/>
            <a:ext cx="6770688" cy="3810000"/>
          </a:xfrm>
          <a:ln/>
        </p:spPr>
      </p:sp>
      <p:sp>
        <p:nvSpPr>
          <p:cNvPr id="152581" name="Rectangle 3"/>
          <p:cNvSpPr>
            <a:spLocks noGrp="1" noChangeArrowheads="1"/>
          </p:cNvSpPr>
          <p:nvPr>
            <p:ph type="body" idx="1"/>
          </p:nvPr>
        </p:nvSpPr>
        <p:spPr>
          <a:xfrm>
            <a:off x="941156" y="4821872"/>
            <a:ext cx="5096622" cy="4589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54" tIns="46778" rIns="93554" bIns="46778"/>
          <a:lstStyle/>
          <a:p>
            <a:pPr eaLnBrk="1" hangingPunct="1"/>
            <a:endParaRPr lang="en-US" altLang="el-GR"/>
          </a:p>
        </p:txBody>
      </p:sp>
    </p:spTree>
    <p:extLst>
      <p:ext uri="{BB962C8B-B14F-4D97-AF65-F5344CB8AC3E}">
        <p14:creationId xmlns:p14="http://schemas.microsoft.com/office/powerpoint/2010/main" val="672775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Tree>
    <p:extLst>
      <p:ext uri="{BB962C8B-B14F-4D97-AF65-F5344CB8AC3E}">
        <p14:creationId xmlns:p14="http://schemas.microsoft.com/office/powerpoint/2010/main" val="4158660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Tree>
    <p:extLst>
      <p:ext uri="{BB962C8B-B14F-4D97-AF65-F5344CB8AC3E}">
        <p14:creationId xmlns:p14="http://schemas.microsoft.com/office/powerpoint/2010/main" val="3765069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Tree>
    <p:extLst>
      <p:ext uri="{BB962C8B-B14F-4D97-AF65-F5344CB8AC3E}">
        <p14:creationId xmlns:p14="http://schemas.microsoft.com/office/powerpoint/2010/main" val="168004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3527692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3100267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293321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3214850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3961895" y="9621832"/>
            <a:ext cx="3031248" cy="50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68" tIns="46785" rIns="93568" bIns="46785" anchor="b"/>
          <a:lstStyle>
            <a:lvl1pPr defTabSz="906463">
              <a:spcBef>
                <a:spcPct val="30000"/>
              </a:spcBef>
              <a:defRPr sz="1200">
                <a:solidFill>
                  <a:schemeClr val="tx1"/>
                </a:solidFill>
                <a:latin typeface="Calibri" panose="020F0502020204030204" pitchFamily="34" charset="0"/>
              </a:defRPr>
            </a:lvl1pPr>
            <a:lvl2pPr marL="742950" indent="-285750" defTabSz="906463">
              <a:spcBef>
                <a:spcPct val="30000"/>
              </a:spcBef>
              <a:defRPr sz="1200">
                <a:solidFill>
                  <a:schemeClr val="tx1"/>
                </a:solidFill>
                <a:latin typeface="Calibri" panose="020F0502020204030204" pitchFamily="34" charset="0"/>
              </a:defRPr>
            </a:lvl2pPr>
            <a:lvl3pPr marL="1143000" indent="-228600" defTabSz="906463">
              <a:spcBef>
                <a:spcPct val="30000"/>
              </a:spcBef>
              <a:defRPr sz="1200">
                <a:solidFill>
                  <a:schemeClr val="tx1"/>
                </a:solidFill>
                <a:latin typeface="Calibri" panose="020F0502020204030204" pitchFamily="34" charset="0"/>
              </a:defRPr>
            </a:lvl3pPr>
            <a:lvl4pPr marL="1600200" indent="-228600" defTabSz="906463">
              <a:spcBef>
                <a:spcPct val="30000"/>
              </a:spcBef>
              <a:defRPr sz="1200">
                <a:solidFill>
                  <a:schemeClr val="tx1"/>
                </a:solidFill>
                <a:latin typeface="Calibri" panose="020F0502020204030204" pitchFamily="34" charset="0"/>
              </a:defRPr>
            </a:lvl4pPr>
            <a:lvl5pPr marL="2057400" indent="-228600" defTabSz="906463">
              <a:spcBef>
                <a:spcPct val="30000"/>
              </a:spcBef>
              <a:defRPr sz="1200">
                <a:solidFill>
                  <a:schemeClr val="tx1"/>
                </a:solidFill>
                <a:latin typeface="Calibri" panose="020F0502020204030204" pitchFamily="34" charset="0"/>
              </a:defRPr>
            </a:lvl5pPr>
            <a:lvl6pPr marL="2514600" indent="-228600" defTabSz="9064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64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64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646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776FC71-8B4C-4234-9954-7DDD85810200}" type="slidenum">
              <a:rPr lang="el-GR" altLang="el-GR"/>
              <a:pPr algn="r" eaLnBrk="1" hangingPunct="1">
                <a:spcBef>
                  <a:spcPct val="0"/>
                </a:spcBef>
              </a:pPr>
              <a:t>2</a:t>
            </a:fld>
            <a:endParaRPr lang="el-GR" altLang="el-GR"/>
          </a:p>
        </p:txBody>
      </p:sp>
      <p:sp>
        <p:nvSpPr>
          <p:cNvPr id="7171" name="Rectangle 2"/>
          <p:cNvSpPr>
            <a:spLocks noGrp="1" noRot="1" noChangeAspect="1" noChangeArrowheads="1" noTextEdit="1"/>
          </p:cNvSpPr>
          <p:nvPr>
            <p:ph type="sldImg"/>
          </p:nvPr>
        </p:nvSpPr>
        <p:spPr>
          <a:xfrm>
            <a:off x="419100" y="1241425"/>
            <a:ext cx="5956300" cy="3351213"/>
          </a:xfrm>
          <a:ln/>
        </p:spPr>
      </p:sp>
      <p:sp>
        <p:nvSpPr>
          <p:cNvPr id="71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68" tIns="46785" rIns="93568" bIns="46785"/>
          <a:lstStyle/>
          <a:p>
            <a:pPr eaLnBrk="1" hangingPunct="1"/>
            <a:endParaRPr lang="en-US" altLang="el-GR"/>
          </a:p>
        </p:txBody>
      </p:sp>
    </p:spTree>
    <p:extLst>
      <p:ext uri="{BB962C8B-B14F-4D97-AF65-F5344CB8AC3E}">
        <p14:creationId xmlns:p14="http://schemas.microsoft.com/office/powerpoint/2010/main" val="4090554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2631517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3935404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4006028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24938315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Tree>
    <p:extLst>
      <p:ext uri="{BB962C8B-B14F-4D97-AF65-F5344CB8AC3E}">
        <p14:creationId xmlns:p14="http://schemas.microsoft.com/office/powerpoint/2010/main" val="1225721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Tree>
    <p:extLst>
      <p:ext uri="{BB962C8B-B14F-4D97-AF65-F5344CB8AC3E}">
        <p14:creationId xmlns:p14="http://schemas.microsoft.com/office/powerpoint/2010/main" val="30486496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775077" y="8515354"/>
            <a:ext cx="2886074" cy="44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98" tIns="42697" rIns="85398" bIns="42697" anchor="b"/>
          <a:lstStyle>
            <a:lvl1pPr defTabSz="874713">
              <a:defRPr sz="2400">
                <a:solidFill>
                  <a:schemeClr val="tx1"/>
                </a:solidFill>
                <a:latin typeface="Calibri" panose="020F0502020204030204" pitchFamily="34" charset="0"/>
              </a:defRPr>
            </a:lvl1pPr>
            <a:lvl2pPr marL="742950" indent="-285750" defTabSz="874713">
              <a:defRPr sz="2400">
                <a:solidFill>
                  <a:schemeClr val="tx1"/>
                </a:solidFill>
                <a:latin typeface="Calibri" panose="020F0502020204030204" pitchFamily="34" charset="0"/>
              </a:defRPr>
            </a:lvl2pPr>
            <a:lvl3pPr marL="1143000" indent="-228600" defTabSz="874713">
              <a:defRPr sz="2400">
                <a:solidFill>
                  <a:schemeClr val="tx1"/>
                </a:solidFill>
                <a:latin typeface="Calibri" panose="020F0502020204030204" pitchFamily="34" charset="0"/>
              </a:defRPr>
            </a:lvl3pPr>
            <a:lvl4pPr marL="1600200" indent="-228600" defTabSz="874713">
              <a:defRPr sz="2400">
                <a:solidFill>
                  <a:schemeClr val="tx1"/>
                </a:solidFill>
                <a:latin typeface="Calibri" panose="020F0502020204030204" pitchFamily="34" charset="0"/>
              </a:defRPr>
            </a:lvl4pPr>
            <a:lvl5pPr marL="2057400" indent="-228600" defTabSz="874713">
              <a:defRPr sz="2400">
                <a:solidFill>
                  <a:schemeClr val="tx1"/>
                </a:solidFill>
                <a:latin typeface="Calibri" panose="020F0502020204030204" pitchFamily="34" charset="0"/>
              </a:defRPr>
            </a:lvl5pPr>
            <a:lvl6pPr marL="2514600" indent="-228600" defTabSz="874713" eaLnBrk="0" fontAlgn="base" hangingPunct="0">
              <a:spcBef>
                <a:spcPct val="0"/>
              </a:spcBef>
              <a:spcAft>
                <a:spcPct val="0"/>
              </a:spcAft>
              <a:defRPr sz="2400">
                <a:solidFill>
                  <a:schemeClr val="tx1"/>
                </a:solidFill>
                <a:latin typeface="Calibri" panose="020F0502020204030204" pitchFamily="34" charset="0"/>
              </a:defRPr>
            </a:lvl6pPr>
            <a:lvl7pPr marL="2971800" indent="-228600" defTabSz="874713" eaLnBrk="0" fontAlgn="base" hangingPunct="0">
              <a:spcBef>
                <a:spcPct val="0"/>
              </a:spcBef>
              <a:spcAft>
                <a:spcPct val="0"/>
              </a:spcAft>
              <a:defRPr sz="2400">
                <a:solidFill>
                  <a:schemeClr val="tx1"/>
                </a:solidFill>
                <a:latin typeface="Calibri" panose="020F0502020204030204" pitchFamily="34" charset="0"/>
              </a:defRPr>
            </a:lvl7pPr>
            <a:lvl8pPr marL="3429000" indent="-228600" defTabSz="874713" eaLnBrk="0" fontAlgn="base" hangingPunct="0">
              <a:spcBef>
                <a:spcPct val="0"/>
              </a:spcBef>
              <a:spcAft>
                <a:spcPct val="0"/>
              </a:spcAft>
              <a:defRPr sz="2400">
                <a:solidFill>
                  <a:schemeClr val="tx1"/>
                </a:solidFill>
                <a:latin typeface="Calibri" panose="020F0502020204030204" pitchFamily="34" charset="0"/>
              </a:defRPr>
            </a:lvl8pPr>
            <a:lvl9pPr marL="3886200" indent="-228600" defTabSz="874713" eaLnBrk="0" fontAlgn="base" hangingPunct="0">
              <a:spcBef>
                <a:spcPct val="0"/>
              </a:spcBef>
              <a:spcAft>
                <a:spcPct val="0"/>
              </a:spcAft>
              <a:defRPr sz="2400">
                <a:solidFill>
                  <a:schemeClr val="tx1"/>
                </a:solidFill>
                <a:latin typeface="Calibri" panose="020F0502020204030204" pitchFamily="34" charset="0"/>
              </a:defRPr>
            </a:lvl9pPr>
          </a:lstStyle>
          <a:p>
            <a:pPr algn="r"/>
            <a:fld id="{6B77B4C5-EA7F-4648-997D-EF15EBC09809}" type="slidenum">
              <a:rPr lang="en-GB" altLang="el-GR" sz="1200">
                <a:solidFill>
                  <a:srgbClr val="000000"/>
                </a:solidFill>
              </a:rPr>
              <a:pPr algn="r"/>
              <a:t>28</a:t>
            </a:fld>
            <a:endParaRPr lang="en-GB" altLang="el-GR" sz="1200">
              <a:solidFill>
                <a:srgbClr val="000000"/>
              </a:solidFill>
            </a:endParaRPr>
          </a:p>
        </p:txBody>
      </p:sp>
      <p:sp>
        <p:nvSpPr>
          <p:cNvPr id="41987" name="Rectangle 2"/>
          <p:cNvSpPr>
            <a:spLocks noGrp="1" noRot="1" noChangeAspect="1" noChangeArrowheads="1" noTextEdit="1"/>
          </p:cNvSpPr>
          <p:nvPr>
            <p:ph type="sldImg"/>
          </p:nvPr>
        </p:nvSpPr>
        <p:spPr>
          <a:xfrm>
            <a:off x="341313" y="673100"/>
            <a:ext cx="5978525" cy="3362325"/>
          </a:xfrm>
          <a:ln/>
        </p:spPr>
      </p:sp>
      <p:sp>
        <p:nvSpPr>
          <p:cNvPr id="41988" name="Rectangle 3"/>
          <p:cNvSpPr>
            <a:spLocks noGrp="1" noChangeArrowheads="1"/>
          </p:cNvSpPr>
          <p:nvPr>
            <p:ph type="body" idx="1"/>
          </p:nvPr>
        </p:nvSpPr>
        <p:spPr>
          <a:xfrm>
            <a:off x="889002" y="4259265"/>
            <a:ext cx="4884738" cy="4032250"/>
          </a:xfrm>
          <a:noFill/>
        </p:spPr>
        <p:txBody>
          <a:bodyPr lIns="92511" tIns="42697" rIns="92511" bIns="42697"/>
          <a:lstStyle/>
          <a:p>
            <a:pPr eaLnBrk="1" hangingPunct="1"/>
            <a:endParaRPr lang="el-GR" altLang="el-GR" dirty="0"/>
          </a:p>
        </p:txBody>
      </p:sp>
    </p:spTree>
    <p:extLst>
      <p:ext uri="{BB962C8B-B14F-4D97-AF65-F5344CB8AC3E}">
        <p14:creationId xmlns:p14="http://schemas.microsoft.com/office/powerpoint/2010/main" val="21380211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905250" y="9528177"/>
            <a:ext cx="2989264"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11" tIns="46256" rIns="92511" bIns="46256" anchor="b"/>
          <a:lstStyle>
            <a:lvl1pPr defTabSz="947738">
              <a:defRPr sz="2400">
                <a:solidFill>
                  <a:schemeClr val="tx1"/>
                </a:solidFill>
                <a:latin typeface="Calibri" panose="020F0502020204030204" pitchFamily="34" charset="0"/>
              </a:defRPr>
            </a:lvl1pPr>
            <a:lvl2pPr marL="742950" indent="-285750" defTabSz="947738">
              <a:defRPr sz="2400">
                <a:solidFill>
                  <a:schemeClr val="tx1"/>
                </a:solidFill>
                <a:latin typeface="Calibri" panose="020F0502020204030204" pitchFamily="34" charset="0"/>
              </a:defRPr>
            </a:lvl2pPr>
            <a:lvl3pPr marL="1143000" indent="-228600" defTabSz="947738">
              <a:defRPr sz="2400">
                <a:solidFill>
                  <a:schemeClr val="tx1"/>
                </a:solidFill>
                <a:latin typeface="Calibri" panose="020F0502020204030204" pitchFamily="34" charset="0"/>
              </a:defRPr>
            </a:lvl3pPr>
            <a:lvl4pPr marL="1600200" indent="-228600" defTabSz="947738">
              <a:defRPr sz="2400">
                <a:solidFill>
                  <a:schemeClr val="tx1"/>
                </a:solidFill>
                <a:latin typeface="Calibri" panose="020F0502020204030204" pitchFamily="34" charset="0"/>
              </a:defRPr>
            </a:lvl4pPr>
            <a:lvl5pPr marL="2057400" indent="-228600" defTabSz="947738">
              <a:defRPr sz="2400">
                <a:solidFill>
                  <a:schemeClr val="tx1"/>
                </a:solidFill>
                <a:latin typeface="Calibri" panose="020F0502020204030204" pitchFamily="34" charset="0"/>
              </a:defRPr>
            </a:lvl5pPr>
            <a:lvl6pPr marL="2514600" indent="-228600" defTabSz="947738" eaLnBrk="0" fontAlgn="base" hangingPunct="0">
              <a:spcBef>
                <a:spcPct val="0"/>
              </a:spcBef>
              <a:spcAft>
                <a:spcPct val="0"/>
              </a:spcAft>
              <a:defRPr sz="2400">
                <a:solidFill>
                  <a:schemeClr val="tx1"/>
                </a:solidFill>
                <a:latin typeface="Calibri" panose="020F0502020204030204" pitchFamily="34" charset="0"/>
              </a:defRPr>
            </a:lvl6pPr>
            <a:lvl7pPr marL="2971800" indent="-228600" defTabSz="947738" eaLnBrk="0" fontAlgn="base" hangingPunct="0">
              <a:spcBef>
                <a:spcPct val="0"/>
              </a:spcBef>
              <a:spcAft>
                <a:spcPct val="0"/>
              </a:spcAft>
              <a:defRPr sz="2400">
                <a:solidFill>
                  <a:schemeClr val="tx1"/>
                </a:solidFill>
                <a:latin typeface="Calibri" panose="020F0502020204030204" pitchFamily="34" charset="0"/>
              </a:defRPr>
            </a:lvl7pPr>
            <a:lvl8pPr marL="3429000" indent="-228600" defTabSz="947738" eaLnBrk="0" fontAlgn="base" hangingPunct="0">
              <a:spcBef>
                <a:spcPct val="0"/>
              </a:spcBef>
              <a:spcAft>
                <a:spcPct val="0"/>
              </a:spcAft>
              <a:defRPr sz="2400">
                <a:solidFill>
                  <a:schemeClr val="tx1"/>
                </a:solidFill>
                <a:latin typeface="Calibri" panose="020F0502020204030204" pitchFamily="34" charset="0"/>
              </a:defRPr>
            </a:lvl8pPr>
            <a:lvl9pPr marL="3886200" indent="-228600" defTabSz="947738" eaLnBrk="0" fontAlgn="base" hangingPunct="0">
              <a:spcBef>
                <a:spcPct val="0"/>
              </a:spcBef>
              <a:spcAft>
                <a:spcPct val="0"/>
              </a:spcAft>
              <a:defRPr sz="2400">
                <a:solidFill>
                  <a:schemeClr val="tx1"/>
                </a:solidFill>
                <a:latin typeface="Calibri" panose="020F0502020204030204" pitchFamily="34" charset="0"/>
              </a:defRPr>
            </a:lvl9pPr>
          </a:lstStyle>
          <a:p>
            <a:pPr algn="r" eaLnBrk="1" hangingPunct="1"/>
            <a:fld id="{EEBB9F9E-71FD-4543-A1C3-FD385F84F99A}" type="slidenum">
              <a:rPr lang="el-GR" altLang="en-US" sz="1300"/>
              <a:pPr algn="r" eaLnBrk="1" hangingPunct="1"/>
              <a:t>29</a:t>
            </a:fld>
            <a:endParaRPr lang="el-GR" altLang="en-US" sz="1300"/>
          </a:p>
        </p:txBody>
      </p:sp>
      <p:sp>
        <p:nvSpPr>
          <p:cNvPr id="49155" name="Rectangle 7"/>
          <p:cNvSpPr txBox="1">
            <a:spLocks noGrp="1" noChangeArrowheads="1"/>
          </p:cNvSpPr>
          <p:nvPr/>
        </p:nvSpPr>
        <p:spPr bwMode="auto">
          <a:xfrm>
            <a:off x="3773489" y="8513765"/>
            <a:ext cx="2886074" cy="44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98" tIns="42698" rIns="85398" bIns="42698" anchor="b"/>
          <a:lstStyle>
            <a:lvl1pPr defTabSz="874713">
              <a:defRPr sz="2400">
                <a:solidFill>
                  <a:schemeClr val="tx1"/>
                </a:solidFill>
                <a:latin typeface="Calibri" panose="020F0502020204030204" pitchFamily="34" charset="0"/>
              </a:defRPr>
            </a:lvl1pPr>
            <a:lvl2pPr marL="685800" indent="-263525" defTabSz="874713">
              <a:defRPr sz="2400">
                <a:solidFill>
                  <a:schemeClr val="tx1"/>
                </a:solidFill>
                <a:latin typeface="Calibri" panose="020F0502020204030204" pitchFamily="34" charset="0"/>
              </a:defRPr>
            </a:lvl2pPr>
            <a:lvl3pPr marL="1055688" indent="-211138" defTabSz="874713">
              <a:defRPr sz="2400">
                <a:solidFill>
                  <a:schemeClr val="tx1"/>
                </a:solidFill>
                <a:latin typeface="Calibri" panose="020F0502020204030204" pitchFamily="34" charset="0"/>
              </a:defRPr>
            </a:lvl3pPr>
            <a:lvl4pPr marL="1476375" indent="-209550" defTabSz="874713">
              <a:defRPr sz="2400">
                <a:solidFill>
                  <a:schemeClr val="tx1"/>
                </a:solidFill>
                <a:latin typeface="Calibri" panose="020F0502020204030204" pitchFamily="34" charset="0"/>
              </a:defRPr>
            </a:lvl4pPr>
            <a:lvl5pPr marL="1898650" indent="-211138" defTabSz="874713">
              <a:defRPr sz="2400">
                <a:solidFill>
                  <a:schemeClr val="tx1"/>
                </a:solidFill>
                <a:latin typeface="Calibri" panose="020F0502020204030204" pitchFamily="34" charset="0"/>
              </a:defRPr>
            </a:lvl5pPr>
            <a:lvl6pPr marL="2355850" indent="-211138" defTabSz="874713" eaLnBrk="0" fontAlgn="base" hangingPunct="0">
              <a:spcBef>
                <a:spcPct val="0"/>
              </a:spcBef>
              <a:spcAft>
                <a:spcPct val="0"/>
              </a:spcAft>
              <a:defRPr sz="2400">
                <a:solidFill>
                  <a:schemeClr val="tx1"/>
                </a:solidFill>
                <a:latin typeface="Calibri" panose="020F0502020204030204" pitchFamily="34" charset="0"/>
              </a:defRPr>
            </a:lvl6pPr>
            <a:lvl7pPr marL="2813050" indent="-211138" defTabSz="874713" eaLnBrk="0" fontAlgn="base" hangingPunct="0">
              <a:spcBef>
                <a:spcPct val="0"/>
              </a:spcBef>
              <a:spcAft>
                <a:spcPct val="0"/>
              </a:spcAft>
              <a:defRPr sz="2400">
                <a:solidFill>
                  <a:schemeClr val="tx1"/>
                </a:solidFill>
                <a:latin typeface="Calibri" panose="020F0502020204030204" pitchFamily="34" charset="0"/>
              </a:defRPr>
            </a:lvl7pPr>
            <a:lvl8pPr marL="3270250" indent="-211138" defTabSz="874713" eaLnBrk="0" fontAlgn="base" hangingPunct="0">
              <a:spcBef>
                <a:spcPct val="0"/>
              </a:spcBef>
              <a:spcAft>
                <a:spcPct val="0"/>
              </a:spcAft>
              <a:defRPr sz="2400">
                <a:solidFill>
                  <a:schemeClr val="tx1"/>
                </a:solidFill>
                <a:latin typeface="Calibri" panose="020F0502020204030204" pitchFamily="34" charset="0"/>
              </a:defRPr>
            </a:lvl8pPr>
            <a:lvl9pPr marL="3727450" indent="-211138" defTabSz="874713" eaLnBrk="0" fontAlgn="base" hangingPunct="0">
              <a:spcBef>
                <a:spcPct val="0"/>
              </a:spcBef>
              <a:spcAft>
                <a:spcPct val="0"/>
              </a:spcAft>
              <a:defRPr sz="2400">
                <a:solidFill>
                  <a:schemeClr val="tx1"/>
                </a:solidFill>
                <a:latin typeface="Calibri" panose="020F0502020204030204" pitchFamily="34" charset="0"/>
              </a:defRPr>
            </a:lvl9pPr>
          </a:lstStyle>
          <a:p>
            <a:pPr algn="r"/>
            <a:fld id="{026014EA-F6E3-4862-9354-A96B951652D5}" type="slidenum">
              <a:rPr lang="el-GR" altLang="en-US" sz="1200"/>
              <a:pPr algn="r"/>
              <a:t>29</a:t>
            </a:fld>
            <a:endParaRPr lang="el-GR" altLang="en-US" sz="1200"/>
          </a:p>
        </p:txBody>
      </p:sp>
      <p:sp>
        <p:nvSpPr>
          <p:cNvPr id="49156" name="Rectangle 7"/>
          <p:cNvSpPr txBox="1">
            <a:spLocks noGrp="1" noChangeArrowheads="1"/>
          </p:cNvSpPr>
          <p:nvPr/>
        </p:nvSpPr>
        <p:spPr bwMode="auto">
          <a:xfrm>
            <a:off x="3773489" y="8513765"/>
            <a:ext cx="2886074" cy="44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60" tIns="42679" rIns="85360" bIns="42679" anchor="b"/>
          <a:lstStyle>
            <a:lvl1pPr defTabSz="836613">
              <a:defRPr sz="2400">
                <a:solidFill>
                  <a:schemeClr val="tx1"/>
                </a:solidFill>
                <a:latin typeface="Calibri" panose="020F0502020204030204" pitchFamily="34" charset="0"/>
              </a:defRPr>
            </a:lvl1pPr>
            <a:lvl2pPr marL="685800" indent="-263525" defTabSz="836613">
              <a:defRPr sz="2400">
                <a:solidFill>
                  <a:schemeClr val="tx1"/>
                </a:solidFill>
                <a:latin typeface="Calibri" panose="020F0502020204030204" pitchFamily="34" charset="0"/>
              </a:defRPr>
            </a:lvl2pPr>
            <a:lvl3pPr marL="1055688" indent="-211138" defTabSz="836613">
              <a:defRPr sz="2400">
                <a:solidFill>
                  <a:schemeClr val="tx1"/>
                </a:solidFill>
                <a:latin typeface="Calibri" panose="020F0502020204030204" pitchFamily="34" charset="0"/>
              </a:defRPr>
            </a:lvl3pPr>
            <a:lvl4pPr marL="1476375" indent="-209550" defTabSz="836613">
              <a:defRPr sz="2400">
                <a:solidFill>
                  <a:schemeClr val="tx1"/>
                </a:solidFill>
                <a:latin typeface="Calibri" panose="020F0502020204030204" pitchFamily="34" charset="0"/>
              </a:defRPr>
            </a:lvl4pPr>
            <a:lvl5pPr marL="1898650" indent="-211138" defTabSz="836613">
              <a:defRPr sz="2400">
                <a:solidFill>
                  <a:schemeClr val="tx1"/>
                </a:solidFill>
                <a:latin typeface="Calibri" panose="020F0502020204030204" pitchFamily="34" charset="0"/>
              </a:defRPr>
            </a:lvl5pPr>
            <a:lvl6pPr marL="2355850" indent="-211138" defTabSz="836613" eaLnBrk="0" fontAlgn="base" hangingPunct="0">
              <a:spcBef>
                <a:spcPct val="0"/>
              </a:spcBef>
              <a:spcAft>
                <a:spcPct val="0"/>
              </a:spcAft>
              <a:defRPr sz="2400">
                <a:solidFill>
                  <a:schemeClr val="tx1"/>
                </a:solidFill>
                <a:latin typeface="Calibri" panose="020F0502020204030204" pitchFamily="34" charset="0"/>
              </a:defRPr>
            </a:lvl6pPr>
            <a:lvl7pPr marL="2813050" indent="-211138" defTabSz="836613" eaLnBrk="0" fontAlgn="base" hangingPunct="0">
              <a:spcBef>
                <a:spcPct val="0"/>
              </a:spcBef>
              <a:spcAft>
                <a:spcPct val="0"/>
              </a:spcAft>
              <a:defRPr sz="2400">
                <a:solidFill>
                  <a:schemeClr val="tx1"/>
                </a:solidFill>
                <a:latin typeface="Calibri" panose="020F0502020204030204" pitchFamily="34" charset="0"/>
              </a:defRPr>
            </a:lvl7pPr>
            <a:lvl8pPr marL="3270250" indent="-211138" defTabSz="836613" eaLnBrk="0" fontAlgn="base" hangingPunct="0">
              <a:spcBef>
                <a:spcPct val="0"/>
              </a:spcBef>
              <a:spcAft>
                <a:spcPct val="0"/>
              </a:spcAft>
              <a:defRPr sz="2400">
                <a:solidFill>
                  <a:schemeClr val="tx1"/>
                </a:solidFill>
                <a:latin typeface="Calibri" panose="020F0502020204030204" pitchFamily="34" charset="0"/>
              </a:defRPr>
            </a:lvl8pPr>
            <a:lvl9pPr marL="3727450" indent="-211138" defTabSz="836613" eaLnBrk="0" fontAlgn="base" hangingPunct="0">
              <a:spcBef>
                <a:spcPct val="0"/>
              </a:spcBef>
              <a:spcAft>
                <a:spcPct val="0"/>
              </a:spcAft>
              <a:defRPr sz="2400">
                <a:solidFill>
                  <a:schemeClr val="tx1"/>
                </a:solidFill>
                <a:latin typeface="Calibri" panose="020F0502020204030204" pitchFamily="34" charset="0"/>
              </a:defRPr>
            </a:lvl9pPr>
          </a:lstStyle>
          <a:p>
            <a:pPr algn="r"/>
            <a:fld id="{68E1EC04-AB96-483F-9C8D-346F8E1033B0}" type="slidenum">
              <a:rPr lang="el-GR" altLang="el-GR" sz="1100"/>
              <a:pPr algn="r"/>
              <a:t>29</a:t>
            </a:fld>
            <a:endParaRPr lang="el-GR" altLang="el-GR" sz="1100"/>
          </a:p>
        </p:txBody>
      </p:sp>
      <p:sp>
        <p:nvSpPr>
          <p:cNvPr id="49157" name="Rectangle 2"/>
          <p:cNvSpPr>
            <a:spLocks noGrp="1" noRot="1" noChangeAspect="1" noChangeArrowheads="1" noTextEdit="1"/>
          </p:cNvSpPr>
          <p:nvPr>
            <p:ph type="sldImg"/>
          </p:nvPr>
        </p:nvSpPr>
        <p:spPr>
          <a:xfrm>
            <a:off x="327025" y="684213"/>
            <a:ext cx="5995988" cy="3373437"/>
          </a:xfrm>
          <a:ln/>
        </p:spPr>
      </p:sp>
      <p:sp>
        <p:nvSpPr>
          <p:cNvPr id="49158" name="Rectangle 3"/>
          <p:cNvSpPr>
            <a:spLocks noGrp="1" noChangeArrowheads="1"/>
          </p:cNvSpPr>
          <p:nvPr>
            <p:ph type="body" idx="1"/>
          </p:nvPr>
        </p:nvSpPr>
        <p:spPr>
          <a:xfrm>
            <a:off x="896937" y="4264024"/>
            <a:ext cx="4856162" cy="4059238"/>
          </a:xfrm>
          <a:noFill/>
        </p:spPr>
        <p:txBody>
          <a:bodyPr lIns="85360" tIns="42679" rIns="85360" bIns="42679"/>
          <a:lstStyle/>
          <a:p>
            <a:endParaRPr lang="en-US" altLang="el-GR"/>
          </a:p>
        </p:txBody>
      </p:sp>
    </p:spTree>
    <p:extLst>
      <p:ext uri="{BB962C8B-B14F-4D97-AF65-F5344CB8AC3E}">
        <p14:creationId xmlns:p14="http://schemas.microsoft.com/office/powerpoint/2010/main" val="13896690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905250" y="9528177"/>
            <a:ext cx="2989264"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11" tIns="46256" rIns="92511" bIns="46256" anchor="b"/>
          <a:lstStyle>
            <a:lvl1pPr defTabSz="947738">
              <a:defRPr sz="2400">
                <a:solidFill>
                  <a:schemeClr val="tx1"/>
                </a:solidFill>
                <a:latin typeface="Calibri" panose="020F0502020204030204" pitchFamily="34" charset="0"/>
              </a:defRPr>
            </a:lvl1pPr>
            <a:lvl2pPr marL="742950" indent="-285750" defTabSz="947738">
              <a:defRPr sz="2400">
                <a:solidFill>
                  <a:schemeClr val="tx1"/>
                </a:solidFill>
                <a:latin typeface="Calibri" panose="020F0502020204030204" pitchFamily="34" charset="0"/>
              </a:defRPr>
            </a:lvl2pPr>
            <a:lvl3pPr marL="1143000" indent="-228600" defTabSz="947738">
              <a:defRPr sz="2400">
                <a:solidFill>
                  <a:schemeClr val="tx1"/>
                </a:solidFill>
                <a:latin typeface="Calibri" panose="020F0502020204030204" pitchFamily="34" charset="0"/>
              </a:defRPr>
            </a:lvl3pPr>
            <a:lvl4pPr marL="1600200" indent="-228600" defTabSz="947738">
              <a:defRPr sz="2400">
                <a:solidFill>
                  <a:schemeClr val="tx1"/>
                </a:solidFill>
                <a:latin typeface="Calibri" panose="020F0502020204030204" pitchFamily="34" charset="0"/>
              </a:defRPr>
            </a:lvl4pPr>
            <a:lvl5pPr marL="2057400" indent="-228600" defTabSz="947738">
              <a:defRPr sz="2400">
                <a:solidFill>
                  <a:schemeClr val="tx1"/>
                </a:solidFill>
                <a:latin typeface="Calibri" panose="020F0502020204030204" pitchFamily="34" charset="0"/>
              </a:defRPr>
            </a:lvl5pPr>
            <a:lvl6pPr marL="2514600" indent="-228600" defTabSz="947738" eaLnBrk="0" fontAlgn="base" hangingPunct="0">
              <a:spcBef>
                <a:spcPct val="0"/>
              </a:spcBef>
              <a:spcAft>
                <a:spcPct val="0"/>
              </a:spcAft>
              <a:defRPr sz="2400">
                <a:solidFill>
                  <a:schemeClr val="tx1"/>
                </a:solidFill>
                <a:latin typeface="Calibri" panose="020F0502020204030204" pitchFamily="34" charset="0"/>
              </a:defRPr>
            </a:lvl6pPr>
            <a:lvl7pPr marL="2971800" indent="-228600" defTabSz="947738" eaLnBrk="0" fontAlgn="base" hangingPunct="0">
              <a:spcBef>
                <a:spcPct val="0"/>
              </a:spcBef>
              <a:spcAft>
                <a:spcPct val="0"/>
              </a:spcAft>
              <a:defRPr sz="2400">
                <a:solidFill>
                  <a:schemeClr val="tx1"/>
                </a:solidFill>
                <a:latin typeface="Calibri" panose="020F0502020204030204" pitchFamily="34" charset="0"/>
              </a:defRPr>
            </a:lvl7pPr>
            <a:lvl8pPr marL="3429000" indent="-228600" defTabSz="947738" eaLnBrk="0" fontAlgn="base" hangingPunct="0">
              <a:spcBef>
                <a:spcPct val="0"/>
              </a:spcBef>
              <a:spcAft>
                <a:spcPct val="0"/>
              </a:spcAft>
              <a:defRPr sz="2400">
                <a:solidFill>
                  <a:schemeClr val="tx1"/>
                </a:solidFill>
                <a:latin typeface="Calibri" panose="020F0502020204030204" pitchFamily="34" charset="0"/>
              </a:defRPr>
            </a:lvl8pPr>
            <a:lvl9pPr marL="3886200" indent="-228600" defTabSz="947738" eaLnBrk="0" fontAlgn="base" hangingPunct="0">
              <a:spcBef>
                <a:spcPct val="0"/>
              </a:spcBef>
              <a:spcAft>
                <a:spcPct val="0"/>
              </a:spcAft>
              <a:defRPr sz="2400">
                <a:solidFill>
                  <a:schemeClr val="tx1"/>
                </a:solidFill>
                <a:latin typeface="Calibri" panose="020F0502020204030204" pitchFamily="34" charset="0"/>
              </a:defRPr>
            </a:lvl9pPr>
          </a:lstStyle>
          <a:p>
            <a:pPr algn="r" fontAlgn="base">
              <a:spcBef>
                <a:spcPct val="0"/>
              </a:spcBef>
              <a:spcAft>
                <a:spcPct val="0"/>
              </a:spcAft>
            </a:pPr>
            <a:fld id="{EEBB9F9E-71FD-4543-A1C3-FD385F84F99A}" type="slidenum">
              <a:rPr lang="el-GR" altLang="en-US" sz="1300">
                <a:solidFill>
                  <a:srgbClr val="000000"/>
                </a:solidFill>
              </a:rPr>
              <a:pPr algn="r" fontAlgn="base">
                <a:spcBef>
                  <a:spcPct val="0"/>
                </a:spcBef>
                <a:spcAft>
                  <a:spcPct val="0"/>
                </a:spcAft>
              </a:pPr>
              <a:t>30</a:t>
            </a:fld>
            <a:endParaRPr lang="el-GR" altLang="en-US" sz="1300">
              <a:solidFill>
                <a:srgbClr val="000000"/>
              </a:solidFill>
            </a:endParaRPr>
          </a:p>
        </p:txBody>
      </p:sp>
      <p:sp>
        <p:nvSpPr>
          <p:cNvPr id="49155" name="Rectangle 7"/>
          <p:cNvSpPr txBox="1">
            <a:spLocks noGrp="1" noChangeArrowheads="1"/>
          </p:cNvSpPr>
          <p:nvPr/>
        </p:nvSpPr>
        <p:spPr bwMode="auto">
          <a:xfrm>
            <a:off x="3773489" y="8513765"/>
            <a:ext cx="2886074" cy="44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98" tIns="42698" rIns="85398" bIns="42698" anchor="b"/>
          <a:lstStyle>
            <a:lvl1pPr defTabSz="874713">
              <a:defRPr sz="2400">
                <a:solidFill>
                  <a:schemeClr val="tx1"/>
                </a:solidFill>
                <a:latin typeface="Calibri" panose="020F0502020204030204" pitchFamily="34" charset="0"/>
              </a:defRPr>
            </a:lvl1pPr>
            <a:lvl2pPr marL="685800" indent="-263525" defTabSz="874713">
              <a:defRPr sz="2400">
                <a:solidFill>
                  <a:schemeClr val="tx1"/>
                </a:solidFill>
                <a:latin typeface="Calibri" panose="020F0502020204030204" pitchFamily="34" charset="0"/>
              </a:defRPr>
            </a:lvl2pPr>
            <a:lvl3pPr marL="1055688" indent="-211138" defTabSz="874713">
              <a:defRPr sz="2400">
                <a:solidFill>
                  <a:schemeClr val="tx1"/>
                </a:solidFill>
                <a:latin typeface="Calibri" panose="020F0502020204030204" pitchFamily="34" charset="0"/>
              </a:defRPr>
            </a:lvl3pPr>
            <a:lvl4pPr marL="1476375" indent="-209550" defTabSz="874713">
              <a:defRPr sz="2400">
                <a:solidFill>
                  <a:schemeClr val="tx1"/>
                </a:solidFill>
                <a:latin typeface="Calibri" panose="020F0502020204030204" pitchFamily="34" charset="0"/>
              </a:defRPr>
            </a:lvl4pPr>
            <a:lvl5pPr marL="1898650" indent="-211138" defTabSz="874713">
              <a:defRPr sz="2400">
                <a:solidFill>
                  <a:schemeClr val="tx1"/>
                </a:solidFill>
                <a:latin typeface="Calibri" panose="020F0502020204030204" pitchFamily="34" charset="0"/>
              </a:defRPr>
            </a:lvl5pPr>
            <a:lvl6pPr marL="2355850" indent="-211138" defTabSz="874713" eaLnBrk="0" fontAlgn="base" hangingPunct="0">
              <a:spcBef>
                <a:spcPct val="0"/>
              </a:spcBef>
              <a:spcAft>
                <a:spcPct val="0"/>
              </a:spcAft>
              <a:defRPr sz="2400">
                <a:solidFill>
                  <a:schemeClr val="tx1"/>
                </a:solidFill>
                <a:latin typeface="Calibri" panose="020F0502020204030204" pitchFamily="34" charset="0"/>
              </a:defRPr>
            </a:lvl6pPr>
            <a:lvl7pPr marL="2813050" indent="-211138" defTabSz="874713" eaLnBrk="0" fontAlgn="base" hangingPunct="0">
              <a:spcBef>
                <a:spcPct val="0"/>
              </a:spcBef>
              <a:spcAft>
                <a:spcPct val="0"/>
              </a:spcAft>
              <a:defRPr sz="2400">
                <a:solidFill>
                  <a:schemeClr val="tx1"/>
                </a:solidFill>
                <a:latin typeface="Calibri" panose="020F0502020204030204" pitchFamily="34" charset="0"/>
              </a:defRPr>
            </a:lvl7pPr>
            <a:lvl8pPr marL="3270250" indent="-211138" defTabSz="874713" eaLnBrk="0" fontAlgn="base" hangingPunct="0">
              <a:spcBef>
                <a:spcPct val="0"/>
              </a:spcBef>
              <a:spcAft>
                <a:spcPct val="0"/>
              </a:spcAft>
              <a:defRPr sz="2400">
                <a:solidFill>
                  <a:schemeClr val="tx1"/>
                </a:solidFill>
                <a:latin typeface="Calibri" panose="020F0502020204030204" pitchFamily="34" charset="0"/>
              </a:defRPr>
            </a:lvl8pPr>
            <a:lvl9pPr marL="3727450" indent="-211138" defTabSz="874713" eaLnBrk="0" fontAlgn="base" hangingPunct="0">
              <a:spcBef>
                <a:spcPct val="0"/>
              </a:spcBef>
              <a:spcAft>
                <a:spcPct val="0"/>
              </a:spcAft>
              <a:defRPr sz="2400">
                <a:solidFill>
                  <a:schemeClr val="tx1"/>
                </a:solidFill>
                <a:latin typeface="Calibri" panose="020F0502020204030204" pitchFamily="34" charset="0"/>
              </a:defRPr>
            </a:lvl9pPr>
          </a:lstStyle>
          <a:p>
            <a:pPr algn="r" eaLnBrk="0" fontAlgn="base" hangingPunct="0">
              <a:spcBef>
                <a:spcPct val="0"/>
              </a:spcBef>
              <a:spcAft>
                <a:spcPct val="0"/>
              </a:spcAft>
            </a:pPr>
            <a:fld id="{026014EA-F6E3-4862-9354-A96B951652D5}" type="slidenum">
              <a:rPr lang="el-GR" altLang="en-US" sz="1200">
                <a:solidFill>
                  <a:srgbClr val="000000"/>
                </a:solidFill>
              </a:rPr>
              <a:pPr algn="r" eaLnBrk="0" fontAlgn="base" hangingPunct="0">
                <a:spcBef>
                  <a:spcPct val="0"/>
                </a:spcBef>
                <a:spcAft>
                  <a:spcPct val="0"/>
                </a:spcAft>
              </a:pPr>
              <a:t>30</a:t>
            </a:fld>
            <a:endParaRPr lang="el-GR" altLang="en-US" sz="1200">
              <a:solidFill>
                <a:srgbClr val="000000"/>
              </a:solidFill>
            </a:endParaRPr>
          </a:p>
        </p:txBody>
      </p:sp>
      <p:sp>
        <p:nvSpPr>
          <p:cNvPr id="49156" name="Rectangle 7"/>
          <p:cNvSpPr txBox="1">
            <a:spLocks noGrp="1" noChangeArrowheads="1"/>
          </p:cNvSpPr>
          <p:nvPr/>
        </p:nvSpPr>
        <p:spPr bwMode="auto">
          <a:xfrm>
            <a:off x="3773489" y="8513765"/>
            <a:ext cx="2886074" cy="44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60" tIns="42679" rIns="85360" bIns="42679" anchor="b"/>
          <a:lstStyle>
            <a:lvl1pPr defTabSz="836613">
              <a:defRPr sz="2400">
                <a:solidFill>
                  <a:schemeClr val="tx1"/>
                </a:solidFill>
                <a:latin typeface="Calibri" panose="020F0502020204030204" pitchFamily="34" charset="0"/>
              </a:defRPr>
            </a:lvl1pPr>
            <a:lvl2pPr marL="685800" indent="-263525" defTabSz="836613">
              <a:defRPr sz="2400">
                <a:solidFill>
                  <a:schemeClr val="tx1"/>
                </a:solidFill>
                <a:latin typeface="Calibri" panose="020F0502020204030204" pitchFamily="34" charset="0"/>
              </a:defRPr>
            </a:lvl2pPr>
            <a:lvl3pPr marL="1055688" indent="-211138" defTabSz="836613">
              <a:defRPr sz="2400">
                <a:solidFill>
                  <a:schemeClr val="tx1"/>
                </a:solidFill>
                <a:latin typeface="Calibri" panose="020F0502020204030204" pitchFamily="34" charset="0"/>
              </a:defRPr>
            </a:lvl3pPr>
            <a:lvl4pPr marL="1476375" indent="-209550" defTabSz="836613">
              <a:defRPr sz="2400">
                <a:solidFill>
                  <a:schemeClr val="tx1"/>
                </a:solidFill>
                <a:latin typeface="Calibri" panose="020F0502020204030204" pitchFamily="34" charset="0"/>
              </a:defRPr>
            </a:lvl4pPr>
            <a:lvl5pPr marL="1898650" indent="-211138" defTabSz="836613">
              <a:defRPr sz="2400">
                <a:solidFill>
                  <a:schemeClr val="tx1"/>
                </a:solidFill>
                <a:latin typeface="Calibri" panose="020F0502020204030204" pitchFamily="34" charset="0"/>
              </a:defRPr>
            </a:lvl5pPr>
            <a:lvl6pPr marL="2355850" indent="-211138" defTabSz="836613" eaLnBrk="0" fontAlgn="base" hangingPunct="0">
              <a:spcBef>
                <a:spcPct val="0"/>
              </a:spcBef>
              <a:spcAft>
                <a:spcPct val="0"/>
              </a:spcAft>
              <a:defRPr sz="2400">
                <a:solidFill>
                  <a:schemeClr val="tx1"/>
                </a:solidFill>
                <a:latin typeface="Calibri" panose="020F0502020204030204" pitchFamily="34" charset="0"/>
              </a:defRPr>
            </a:lvl6pPr>
            <a:lvl7pPr marL="2813050" indent="-211138" defTabSz="836613" eaLnBrk="0" fontAlgn="base" hangingPunct="0">
              <a:spcBef>
                <a:spcPct val="0"/>
              </a:spcBef>
              <a:spcAft>
                <a:spcPct val="0"/>
              </a:spcAft>
              <a:defRPr sz="2400">
                <a:solidFill>
                  <a:schemeClr val="tx1"/>
                </a:solidFill>
                <a:latin typeface="Calibri" panose="020F0502020204030204" pitchFamily="34" charset="0"/>
              </a:defRPr>
            </a:lvl7pPr>
            <a:lvl8pPr marL="3270250" indent="-211138" defTabSz="836613" eaLnBrk="0" fontAlgn="base" hangingPunct="0">
              <a:spcBef>
                <a:spcPct val="0"/>
              </a:spcBef>
              <a:spcAft>
                <a:spcPct val="0"/>
              </a:spcAft>
              <a:defRPr sz="2400">
                <a:solidFill>
                  <a:schemeClr val="tx1"/>
                </a:solidFill>
                <a:latin typeface="Calibri" panose="020F0502020204030204" pitchFamily="34" charset="0"/>
              </a:defRPr>
            </a:lvl8pPr>
            <a:lvl9pPr marL="3727450" indent="-211138" defTabSz="836613" eaLnBrk="0" fontAlgn="base" hangingPunct="0">
              <a:spcBef>
                <a:spcPct val="0"/>
              </a:spcBef>
              <a:spcAft>
                <a:spcPct val="0"/>
              </a:spcAft>
              <a:defRPr sz="2400">
                <a:solidFill>
                  <a:schemeClr val="tx1"/>
                </a:solidFill>
                <a:latin typeface="Calibri" panose="020F0502020204030204" pitchFamily="34" charset="0"/>
              </a:defRPr>
            </a:lvl9pPr>
          </a:lstStyle>
          <a:p>
            <a:pPr algn="r" eaLnBrk="0" fontAlgn="base" hangingPunct="0">
              <a:spcBef>
                <a:spcPct val="0"/>
              </a:spcBef>
              <a:spcAft>
                <a:spcPct val="0"/>
              </a:spcAft>
            </a:pPr>
            <a:fld id="{68E1EC04-AB96-483F-9C8D-346F8E1033B0}" type="slidenum">
              <a:rPr lang="el-GR" altLang="el-GR" sz="1100">
                <a:solidFill>
                  <a:srgbClr val="000000"/>
                </a:solidFill>
              </a:rPr>
              <a:pPr algn="r" eaLnBrk="0" fontAlgn="base" hangingPunct="0">
                <a:spcBef>
                  <a:spcPct val="0"/>
                </a:spcBef>
                <a:spcAft>
                  <a:spcPct val="0"/>
                </a:spcAft>
              </a:pPr>
              <a:t>30</a:t>
            </a:fld>
            <a:endParaRPr lang="el-GR" altLang="el-GR" sz="1100">
              <a:solidFill>
                <a:srgbClr val="000000"/>
              </a:solidFill>
            </a:endParaRPr>
          </a:p>
        </p:txBody>
      </p:sp>
      <p:sp>
        <p:nvSpPr>
          <p:cNvPr id="49157" name="Rectangle 2"/>
          <p:cNvSpPr>
            <a:spLocks noGrp="1" noRot="1" noChangeAspect="1" noChangeArrowheads="1" noTextEdit="1"/>
          </p:cNvSpPr>
          <p:nvPr>
            <p:ph type="sldImg"/>
          </p:nvPr>
        </p:nvSpPr>
        <p:spPr>
          <a:xfrm>
            <a:off x="327025" y="684213"/>
            <a:ext cx="5995988" cy="3373437"/>
          </a:xfrm>
          <a:ln/>
        </p:spPr>
      </p:sp>
      <p:sp>
        <p:nvSpPr>
          <p:cNvPr id="49158" name="Rectangle 3"/>
          <p:cNvSpPr>
            <a:spLocks noGrp="1" noChangeArrowheads="1"/>
          </p:cNvSpPr>
          <p:nvPr>
            <p:ph type="body" idx="1"/>
          </p:nvPr>
        </p:nvSpPr>
        <p:spPr>
          <a:xfrm>
            <a:off x="896937" y="4264024"/>
            <a:ext cx="4856162" cy="4059238"/>
          </a:xfrm>
          <a:noFill/>
        </p:spPr>
        <p:txBody>
          <a:bodyPr lIns="85360" tIns="42679" rIns="85360" bIns="42679"/>
          <a:lstStyle/>
          <a:p>
            <a:endParaRPr lang="en-US" altLang="el-GR"/>
          </a:p>
        </p:txBody>
      </p:sp>
    </p:spTree>
    <p:extLst>
      <p:ext uri="{BB962C8B-B14F-4D97-AF65-F5344CB8AC3E}">
        <p14:creationId xmlns:p14="http://schemas.microsoft.com/office/powerpoint/2010/main" val="12163408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48" tIns="43722" rIns="87448" bIns="43722" anchor="b"/>
          <a:lstStyle>
            <a:lvl1pPr defTabSz="874713">
              <a:spcBef>
                <a:spcPct val="30000"/>
              </a:spcBef>
              <a:defRPr sz="1200">
                <a:solidFill>
                  <a:schemeClr val="tx1"/>
                </a:solidFill>
                <a:latin typeface="Calibri" panose="020F0502020204030204" pitchFamily="34" charset="0"/>
              </a:defRPr>
            </a:lvl1pPr>
            <a:lvl2pPr marL="742950" indent="-285750" defTabSz="874713">
              <a:spcBef>
                <a:spcPct val="30000"/>
              </a:spcBef>
              <a:defRPr sz="1200">
                <a:solidFill>
                  <a:schemeClr val="tx1"/>
                </a:solidFill>
                <a:latin typeface="Calibri" panose="020F0502020204030204" pitchFamily="34" charset="0"/>
              </a:defRPr>
            </a:lvl2pPr>
            <a:lvl3pPr marL="1143000" indent="-228600" defTabSz="874713">
              <a:spcBef>
                <a:spcPct val="30000"/>
              </a:spcBef>
              <a:defRPr sz="1200">
                <a:solidFill>
                  <a:schemeClr val="tx1"/>
                </a:solidFill>
                <a:latin typeface="Calibri" panose="020F0502020204030204" pitchFamily="34" charset="0"/>
              </a:defRPr>
            </a:lvl3pPr>
            <a:lvl4pPr marL="1598613" indent="-227013" defTabSz="874713">
              <a:spcBef>
                <a:spcPct val="30000"/>
              </a:spcBef>
              <a:defRPr sz="1200">
                <a:solidFill>
                  <a:schemeClr val="tx1"/>
                </a:solidFill>
                <a:latin typeface="Calibri" panose="020F0502020204030204" pitchFamily="34" charset="0"/>
              </a:defRPr>
            </a:lvl4pPr>
            <a:lvl5pPr marL="2057400" indent="-230188" defTabSz="874713">
              <a:spcBef>
                <a:spcPct val="30000"/>
              </a:spcBef>
              <a:defRPr sz="1200">
                <a:solidFill>
                  <a:schemeClr val="tx1"/>
                </a:solidFill>
                <a:latin typeface="Calibri" panose="020F0502020204030204" pitchFamily="34" charset="0"/>
              </a:defRPr>
            </a:lvl5pPr>
            <a:lvl6pPr marL="2514600" indent="-230188" defTabSz="874713" eaLnBrk="0" fontAlgn="base" hangingPunct="0">
              <a:spcBef>
                <a:spcPct val="30000"/>
              </a:spcBef>
              <a:spcAft>
                <a:spcPct val="0"/>
              </a:spcAft>
              <a:defRPr sz="1200">
                <a:solidFill>
                  <a:schemeClr val="tx1"/>
                </a:solidFill>
                <a:latin typeface="Calibri" panose="020F0502020204030204" pitchFamily="34" charset="0"/>
              </a:defRPr>
            </a:lvl6pPr>
            <a:lvl7pPr marL="2971800" indent="-230188" defTabSz="874713" eaLnBrk="0" fontAlgn="base" hangingPunct="0">
              <a:spcBef>
                <a:spcPct val="30000"/>
              </a:spcBef>
              <a:spcAft>
                <a:spcPct val="0"/>
              </a:spcAft>
              <a:defRPr sz="1200">
                <a:solidFill>
                  <a:schemeClr val="tx1"/>
                </a:solidFill>
                <a:latin typeface="Calibri" panose="020F0502020204030204" pitchFamily="34" charset="0"/>
              </a:defRPr>
            </a:lvl7pPr>
            <a:lvl8pPr marL="3429000" indent="-230188" defTabSz="874713" eaLnBrk="0" fontAlgn="base" hangingPunct="0">
              <a:spcBef>
                <a:spcPct val="30000"/>
              </a:spcBef>
              <a:spcAft>
                <a:spcPct val="0"/>
              </a:spcAft>
              <a:defRPr sz="1200">
                <a:solidFill>
                  <a:schemeClr val="tx1"/>
                </a:solidFill>
                <a:latin typeface="Calibri" panose="020F0502020204030204" pitchFamily="34" charset="0"/>
              </a:defRPr>
            </a:lvl8pPr>
            <a:lvl9pPr marL="3886200" indent="-230188" defTabSz="874713"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A0BD4148-E684-4258-A95E-D70225DD9D04}" type="slidenum">
              <a:rPr lang="en-GB" altLang="el-GR">
                <a:solidFill>
                  <a:srgbClr val="000000"/>
                </a:solidFill>
              </a:rPr>
              <a:pPr algn="r">
                <a:spcBef>
                  <a:spcPct val="0"/>
                </a:spcBef>
              </a:pPr>
              <a:t>31</a:t>
            </a:fld>
            <a:endParaRPr lang="en-GB" altLang="el-GR">
              <a:solidFill>
                <a:srgbClr val="000000"/>
              </a:solidFill>
            </a:endParaRPr>
          </a:p>
        </p:txBody>
      </p:sp>
      <p:sp>
        <p:nvSpPr>
          <p:cNvPr id="9219" name="Rectangle 2"/>
          <p:cNvSpPr>
            <a:spLocks noGrp="1" noRot="1" noChangeAspect="1" noChangeArrowheads="1" noTextEdit="1"/>
          </p:cNvSpPr>
          <p:nvPr>
            <p:ph type="sldImg"/>
          </p:nvPr>
        </p:nvSpPr>
        <p:spPr>
          <a:xfrm>
            <a:off x="382588" y="685800"/>
            <a:ext cx="6097587" cy="3430588"/>
          </a:xfrm>
          <a:ln/>
        </p:spPr>
      </p:sp>
      <p:sp>
        <p:nvSpPr>
          <p:cNvPr id="9220" name="Rectangle 3"/>
          <p:cNvSpPr>
            <a:spLocks noGrp="1" noChangeArrowheads="1"/>
          </p:cNvSpPr>
          <p:nvPr>
            <p:ph type="body" idx="1"/>
          </p:nvPr>
        </p:nvSpPr>
        <p:spPr>
          <a:xfrm>
            <a:off x="914400" y="4344988"/>
            <a:ext cx="50292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32" tIns="43722" rIns="94732" bIns="43722"/>
          <a:lstStyle/>
          <a:p>
            <a:endParaRPr lang="el-GR" altLang="el-GR"/>
          </a:p>
        </p:txBody>
      </p:sp>
    </p:spTree>
    <p:extLst>
      <p:ext uri="{BB962C8B-B14F-4D97-AF65-F5344CB8AC3E}">
        <p14:creationId xmlns:p14="http://schemas.microsoft.com/office/powerpoint/2010/main" val="3301126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8369059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48" tIns="43722" rIns="87448" bIns="43722" anchor="b"/>
          <a:lstStyle>
            <a:lvl1pPr defTabSz="874713">
              <a:spcBef>
                <a:spcPct val="30000"/>
              </a:spcBef>
              <a:defRPr sz="1200">
                <a:solidFill>
                  <a:schemeClr val="tx1"/>
                </a:solidFill>
                <a:latin typeface="Calibri" panose="020F0502020204030204" pitchFamily="34" charset="0"/>
              </a:defRPr>
            </a:lvl1pPr>
            <a:lvl2pPr marL="742950" indent="-285750" defTabSz="874713">
              <a:spcBef>
                <a:spcPct val="30000"/>
              </a:spcBef>
              <a:defRPr sz="1200">
                <a:solidFill>
                  <a:schemeClr val="tx1"/>
                </a:solidFill>
                <a:latin typeface="Calibri" panose="020F0502020204030204" pitchFamily="34" charset="0"/>
              </a:defRPr>
            </a:lvl2pPr>
            <a:lvl3pPr marL="1143000" indent="-228600" defTabSz="874713">
              <a:spcBef>
                <a:spcPct val="30000"/>
              </a:spcBef>
              <a:defRPr sz="1200">
                <a:solidFill>
                  <a:schemeClr val="tx1"/>
                </a:solidFill>
                <a:latin typeface="Calibri" panose="020F0502020204030204" pitchFamily="34" charset="0"/>
              </a:defRPr>
            </a:lvl3pPr>
            <a:lvl4pPr marL="1598613" indent="-227013" defTabSz="874713">
              <a:spcBef>
                <a:spcPct val="30000"/>
              </a:spcBef>
              <a:defRPr sz="1200">
                <a:solidFill>
                  <a:schemeClr val="tx1"/>
                </a:solidFill>
                <a:latin typeface="Calibri" panose="020F0502020204030204" pitchFamily="34" charset="0"/>
              </a:defRPr>
            </a:lvl4pPr>
            <a:lvl5pPr marL="2057400" indent="-230188" defTabSz="874713">
              <a:spcBef>
                <a:spcPct val="30000"/>
              </a:spcBef>
              <a:defRPr sz="1200">
                <a:solidFill>
                  <a:schemeClr val="tx1"/>
                </a:solidFill>
                <a:latin typeface="Calibri" panose="020F0502020204030204" pitchFamily="34" charset="0"/>
              </a:defRPr>
            </a:lvl5pPr>
            <a:lvl6pPr marL="2514600" indent="-230188" defTabSz="874713" eaLnBrk="0" fontAlgn="base" hangingPunct="0">
              <a:spcBef>
                <a:spcPct val="30000"/>
              </a:spcBef>
              <a:spcAft>
                <a:spcPct val="0"/>
              </a:spcAft>
              <a:defRPr sz="1200">
                <a:solidFill>
                  <a:schemeClr val="tx1"/>
                </a:solidFill>
                <a:latin typeface="Calibri" panose="020F0502020204030204" pitchFamily="34" charset="0"/>
              </a:defRPr>
            </a:lvl6pPr>
            <a:lvl7pPr marL="2971800" indent="-230188" defTabSz="874713" eaLnBrk="0" fontAlgn="base" hangingPunct="0">
              <a:spcBef>
                <a:spcPct val="30000"/>
              </a:spcBef>
              <a:spcAft>
                <a:spcPct val="0"/>
              </a:spcAft>
              <a:defRPr sz="1200">
                <a:solidFill>
                  <a:schemeClr val="tx1"/>
                </a:solidFill>
                <a:latin typeface="Calibri" panose="020F0502020204030204" pitchFamily="34" charset="0"/>
              </a:defRPr>
            </a:lvl7pPr>
            <a:lvl8pPr marL="3429000" indent="-230188" defTabSz="874713" eaLnBrk="0" fontAlgn="base" hangingPunct="0">
              <a:spcBef>
                <a:spcPct val="30000"/>
              </a:spcBef>
              <a:spcAft>
                <a:spcPct val="0"/>
              </a:spcAft>
              <a:defRPr sz="1200">
                <a:solidFill>
                  <a:schemeClr val="tx1"/>
                </a:solidFill>
                <a:latin typeface="Calibri" panose="020F0502020204030204" pitchFamily="34" charset="0"/>
              </a:defRPr>
            </a:lvl8pPr>
            <a:lvl9pPr marL="3886200" indent="-230188" defTabSz="874713"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A0BD4148-E684-4258-A95E-D70225DD9D04}" type="slidenum">
              <a:rPr lang="en-GB" altLang="el-GR">
                <a:solidFill>
                  <a:srgbClr val="000000"/>
                </a:solidFill>
              </a:rPr>
              <a:pPr algn="r">
                <a:spcBef>
                  <a:spcPct val="0"/>
                </a:spcBef>
              </a:pPr>
              <a:t>32</a:t>
            </a:fld>
            <a:endParaRPr lang="en-GB" altLang="el-GR">
              <a:solidFill>
                <a:srgbClr val="000000"/>
              </a:solidFill>
            </a:endParaRPr>
          </a:p>
        </p:txBody>
      </p:sp>
      <p:sp>
        <p:nvSpPr>
          <p:cNvPr id="9219" name="Rectangle 2"/>
          <p:cNvSpPr>
            <a:spLocks noGrp="1" noRot="1" noChangeAspect="1" noChangeArrowheads="1" noTextEdit="1"/>
          </p:cNvSpPr>
          <p:nvPr>
            <p:ph type="sldImg"/>
          </p:nvPr>
        </p:nvSpPr>
        <p:spPr>
          <a:xfrm>
            <a:off x="382588" y="685800"/>
            <a:ext cx="6097587" cy="3430588"/>
          </a:xfrm>
          <a:ln/>
        </p:spPr>
      </p:sp>
      <p:sp>
        <p:nvSpPr>
          <p:cNvPr id="9220" name="Rectangle 3"/>
          <p:cNvSpPr>
            <a:spLocks noGrp="1" noChangeArrowheads="1"/>
          </p:cNvSpPr>
          <p:nvPr>
            <p:ph type="body" idx="1"/>
          </p:nvPr>
        </p:nvSpPr>
        <p:spPr>
          <a:xfrm>
            <a:off x="914400" y="4344988"/>
            <a:ext cx="50292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32" tIns="43722" rIns="94732" bIns="43722"/>
          <a:lstStyle/>
          <a:p>
            <a:endParaRPr lang="el-GR" altLang="el-GR"/>
          </a:p>
        </p:txBody>
      </p:sp>
    </p:spTree>
    <p:extLst>
      <p:ext uri="{BB962C8B-B14F-4D97-AF65-F5344CB8AC3E}">
        <p14:creationId xmlns:p14="http://schemas.microsoft.com/office/powerpoint/2010/main" val="36286116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48" tIns="43722" rIns="87448" bIns="43722" anchor="b"/>
          <a:lstStyle>
            <a:lvl1pPr defTabSz="874713">
              <a:spcBef>
                <a:spcPct val="30000"/>
              </a:spcBef>
              <a:defRPr sz="1200">
                <a:solidFill>
                  <a:schemeClr val="tx1"/>
                </a:solidFill>
                <a:latin typeface="Calibri" panose="020F0502020204030204" pitchFamily="34" charset="0"/>
              </a:defRPr>
            </a:lvl1pPr>
            <a:lvl2pPr marL="742950" indent="-285750" defTabSz="874713">
              <a:spcBef>
                <a:spcPct val="30000"/>
              </a:spcBef>
              <a:defRPr sz="1200">
                <a:solidFill>
                  <a:schemeClr val="tx1"/>
                </a:solidFill>
                <a:latin typeface="Calibri" panose="020F0502020204030204" pitchFamily="34" charset="0"/>
              </a:defRPr>
            </a:lvl2pPr>
            <a:lvl3pPr marL="1143000" indent="-228600" defTabSz="874713">
              <a:spcBef>
                <a:spcPct val="30000"/>
              </a:spcBef>
              <a:defRPr sz="1200">
                <a:solidFill>
                  <a:schemeClr val="tx1"/>
                </a:solidFill>
                <a:latin typeface="Calibri" panose="020F0502020204030204" pitchFamily="34" charset="0"/>
              </a:defRPr>
            </a:lvl3pPr>
            <a:lvl4pPr marL="1598613" indent="-227013" defTabSz="874713">
              <a:spcBef>
                <a:spcPct val="30000"/>
              </a:spcBef>
              <a:defRPr sz="1200">
                <a:solidFill>
                  <a:schemeClr val="tx1"/>
                </a:solidFill>
                <a:latin typeface="Calibri" panose="020F0502020204030204" pitchFamily="34" charset="0"/>
              </a:defRPr>
            </a:lvl4pPr>
            <a:lvl5pPr marL="2057400" indent="-230188" defTabSz="874713">
              <a:spcBef>
                <a:spcPct val="30000"/>
              </a:spcBef>
              <a:defRPr sz="1200">
                <a:solidFill>
                  <a:schemeClr val="tx1"/>
                </a:solidFill>
                <a:latin typeface="Calibri" panose="020F0502020204030204" pitchFamily="34" charset="0"/>
              </a:defRPr>
            </a:lvl5pPr>
            <a:lvl6pPr marL="2514600" indent="-230188" defTabSz="874713" eaLnBrk="0" fontAlgn="base" hangingPunct="0">
              <a:spcBef>
                <a:spcPct val="30000"/>
              </a:spcBef>
              <a:spcAft>
                <a:spcPct val="0"/>
              </a:spcAft>
              <a:defRPr sz="1200">
                <a:solidFill>
                  <a:schemeClr val="tx1"/>
                </a:solidFill>
                <a:latin typeface="Calibri" panose="020F0502020204030204" pitchFamily="34" charset="0"/>
              </a:defRPr>
            </a:lvl6pPr>
            <a:lvl7pPr marL="2971800" indent="-230188" defTabSz="874713" eaLnBrk="0" fontAlgn="base" hangingPunct="0">
              <a:spcBef>
                <a:spcPct val="30000"/>
              </a:spcBef>
              <a:spcAft>
                <a:spcPct val="0"/>
              </a:spcAft>
              <a:defRPr sz="1200">
                <a:solidFill>
                  <a:schemeClr val="tx1"/>
                </a:solidFill>
                <a:latin typeface="Calibri" panose="020F0502020204030204" pitchFamily="34" charset="0"/>
              </a:defRPr>
            </a:lvl7pPr>
            <a:lvl8pPr marL="3429000" indent="-230188" defTabSz="874713" eaLnBrk="0" fontAlgn="base" hangingPunct="0">
              <a:spcBef>
                <a:spcPct val="30000"/>
              </a:spcBef>
              <a:spcAft>
                <a:spcPct val="0"/>
              </a:spcAft>
              <a:defRPr sz="1200">
                <a:solidFill>
                  <a:schemeClr val="tx1"/>
                </a:solidFill>
                <a:latin typeface="Calibri" panose="020F0502020204030204" pitchFamily="34" charset="0"/>
              </a:defRPr>
            </a:lvl8pPr>
            <a:lvl9pPr marL="3886200" indent="-230188" defTabSz="874713"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A0BD4148-E684-4258-A95E-D70225DD9D04}" type="slidenum">
              <a:rPr lang="en-GB" altLang="el-GR">
                <a:solidFill>
                  <a:srgbClr val="000000"/>
                </a:solidFill>
              </a:rPr>
              <a:pPr algn="r">
                <a:spcBef>
                  <a:spcPct val="0"/>
                </a:spcBef>
              </a:pPr>
              <a:t>33</a:t>
            </a:fld>
            <a:endParaRPr lang="en-GB" altLang="el-GR">
              <a:solidFill>
                <a:srgbClr val="000000"/>
              </a:solidFill>
            </a:endParaRPr>
          </a:p>
        </p:txBody>
      </p:sp>
      <p:sp>
        <p:nvSpPr>
          <p:cNvPr id="9219" name="Rectangle 2"/>
          <p:cNvSpPr>
            <a:spLocks noGrp="1" noRot="1" noChangeAspect="1" noChangeArrowheads="1" noTextEdit="1"/>
          </p:cNvSpPr>
          <p:nvPr>
            <p:ph type="sldImg"/>
          </p:nvPr>
        </p:nvSpPr>
        <p:spPr>
          <a:xfrm>
            <a:off x="382588" y="685800"/>
            <a:ext cx="6097587" cy="3430588"/>
          </a:xfrm>
          <a:ln/>
        </p:spPr>
      </p:sp>
      <p:sp>
        <p:nvSpPr>
          <p:cNvPr id="9220" name="Rectangle 3"/>
          <p:cNvSpPr>
            <a:spLocks noGrp="1" noChangeArrowheads="1"/>
          </p:cNvSpPr>
          <p:nvPr>
            <p:ph type="body" idx="1"/>
          </p:nvPr>
        </p:nvSpPr>
        <p:spPr>
          <a:xfrm>
            <a:off x="914400" y="4344988"/>
            <a:ext cx="50292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32" tIns="43722" rIns="94732" bIns="43722"/>
          <a:lstStyle/>
          <a:p>
            <a:endParaRPr lang="el-GR" altLang="el-GR" dirty="0"/>
          </a:p>
        </p:txBody>
      </p:sp>
    </p:spTree>
    <p:extLst>
      <p:ext uri="{BB962C8B-B14F-4D97-AF65-F5344CB8AC3E}">
        <p14:creationId xmlns:p14="http://schemas.microsoft.com/office/powerpoint/2010/main" val="3782009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26126797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49278" y="9433260"/>
            <a:ext cx="2945222" cy="49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4" rIns="91391" bIns="45694" anchor="b"/>
          <a:lstStyle>
            <a:lvl1pPr defTabSz="906463">
              <a:defRPr i="1">
                <a:solidFill>
                  <a:schemeClr val="tx1"/>
                </a:solidFill>
                <a:latin typeface="Calibri" panose="020F0502020204030204" pitchFamily="34" charset="0"/>
              </a:defRPr>
            </a:lvl1pPr>
            <a:lvl2pPr marL="742950" indent="-285750" defTabSz="906463">
              <a:defRPr i="1">
                <a:solidFill>
                  <a:schemeClr val="tx1"/>
                </a:solidFill>
                <a:latin typeface="Calibri" panose="020F0502020204030204" pitchFamily="34" charset="0"/>
              </a:defRPr>
            </a:lvl2pPr>
            <a:lvl3pPr marL="1143000" indent="-228600" defTabSz="906463">
              <a:defRPr i="1">
                <a:solidFill>
                  <a:schemeClr val="tx1"/>
                </a:solidFill>
                <a:latin typeface="Calibri" panose="020F0502020204030204" pitchFamily="34" charset="0"/>
              </a:defRPr>
            </a:lvl3pPr>
            <a:lvl4pPr marL="1600200" indent="-228600" defTabSz="906463">
              <a:defRPr i="1">
                <a:solidFill>
                  <a:schemeClr val="tx1"/>
                </a:solidFill>
                <a:latin typeface="Calibri" panose="020F0502020204030204" pitchFamily="34" charset="0"/>
              </a:defRPr>
            </a:lvl4pPr>
            <a:lvl5pPr marL="2057400" indent="-228600" defTabSz="906463">
              <a:defRPr i="1">
                <a:solidFill>
                  <a:schemeClr val="tx1"/>
                </a:solidFill>
                <a:latin typeface="Calibri" panose="020F0502020204030204" pitchFamily="34" charset="0"/>
              </a:defRPr>
            </a:lvl5pPr>
            <a:lvl6pPr marL="2514600" indent="-228600" defTabSz="906463" eaLnBrk="0" fontAlgn="base" hangingPunct="0">
              <a:spcBef>
                <a:spcPct val="0"/>
              </a:spcBef>
              <a:spcAft>
                <a:spcPct val="0"/>
              </a:spcAft>
              <a:defRPr i="1">
                <a:solidFill>
                  <a:schemeClr val="tx1"/>
                </a:solidFill>
                <a:latin typeface="Calibri" panose="020F0502020204030204" pitchFamily="34" charset="0"/>
              </a:defRPr>
            </a:lvl6pPr>
            <a:lvl7pPr marL="2971800" indent="-228600" defTabSz="906463" eaLnBrk="0" fontAlgn="base" hangingPunct="0">
              <a:spcBef>
                <a:spcPct val="0"/>
              </a:spcBef>
              <a:spcAft>
                <a:spcPct val="0"/>
              </a:spcAft>
              <a:defRPr i="1">
                <a:solidFill>
                  <a:schemeClr val="tx1"/>
                </a:solidFill>
                <a:latin typeface="Calibri" panose="020F0502020204030204" pitchFamily="34" charset="0"/>
              </a:defRPr>
            </a:lvl7pPr>
            <a:lvl8pPr marL="3429000" indent="-228600" defTabSz="906463" eaLnBrk="0" fontAlgn="base" hangingPunct="0">
              <a:spcBef>
                <a:spcPct val="0"/>
              </a:spcBef>
              <a:spcAft>
                <a:spcPct val="0"/>
              </a:spcAft>
              <a:defRPr i="1">
                <a:solidFill>
                  <a:schemeClr val="tx1"/>
                </a:solidFill>
                <a:latin typeface="Calibri" panose="020F0502020204030204" pitchFamily="34" charset="0"/>
              </a:defRPr>
            </a:lvl8pPr>
            <a:lvl9pPr marL="3886200" indent="-228600" defTabSz="906463" eaLnBrk="0" fontAlgn="base" hangingPunct="0">
              <a:spcBef>
                <a:spcPct val="0"/>
              </a:spcBef>
              <a:spcAft>
                <a:spcPct val="0"/>
              </a:spcAft>
              <a:defRPr i="1">
                <a:solidFill>
                  <a:schemeClr val="tx1"/>
                </a:solidFill>
                <a:latin typeface="Calibri" panose="020F0502020204030204" pitchFamily="34" charset="0"/>
              </a:defRPr>
            </a:lvl9pPr>
          </a:lstStyle>
          <a:p>
            <a:pPr algn="r" eaLnBrk="1" hangingPunct="1"/>
            <a:fld id="{E4A506B5-57B8-4E5C-B6C5-986CA0C8830F}" type="slidenum">
              <a:rPr lang="en-GB" altLang="el-GR" sz="1200" i="0"/>
              <a:pPr algn="r" eaLnBrk="1" hangingPunct="1"/>
              <a:t>35</a:t>
            </a:fld>
            <a:endParaRPr lang="en-GB" altLang="el-GR" sz="1200" i="0"/>
          </a:p>
        </p:txBody>
      </p:sp>
      <p:sp>
        <p:nvSpPr>
          <p:cNvPr id="100355" name="Rectangle 2"/>
          <p:cNvSpPr>
            <a:spLocks noGrp="1" noRot="1" noChangeAspect="1" noChangeArrowheads="1" noTextEdit="1"/>
          </p:cNvSpPr>
          <p:nvPr>
            <p:ph type="sldImg"/>
          </p:nvPr>
        </p:nvSpPr>
        <p:spPr>
          <a:xfrm>
            <a:off x="85725" y="742950"/>
            <a:ext cx="6623050" cy="3725863"/>
          </a:xfrm>
          <a:ln/>
        </p:spPr>
      </p:sp>
      <p:sp>
        <p:nvSpPr>
          <p:cNvPr id="100356" name="Rectangle 3"/>
          <p:cNvSpPr>
            <a:spLocks noGrp="1" noChangeArrowheads="1"/>
          </p:cNvSpPr>
          <p:nvPr>
            <p:ph type="body" idx="1"/>
          </p:nvPr>
        </p:nvSpPr>
        <p:spPr>
          <a:xfrm>
            <a:off x="905622" y="4715846"/>
            <a:ext cx="4983259" cy="44722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p>
        </p:txBody>
      </p:sp>
    </p:spTree>
    <p:extLst>
      <p:ext uri="{BB962C8B-B14F-4D97-AF65-F5344CB8AC3E}">
        <p14:creationId xmlns:p14="http://schemas.microsoft.com/office/powerpoint/2010/main" val="26350512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BAEC85C7-3F69-4DC1-8D26-245EB8706D53}" type="slidenum">
              <a:rPr lang="en-US" smtClean="0"/>
              <a:t>38</a:t>
            </a:fld>
            <a:endParaRPr lang="en-US"/>
          </a:p>
        </p:txBody>
      </p:sp>
    </p:spTree>
    <p:extLst>
      <p:ext uri="{BB962C8B-B14F-4D97-AF65-F5344CB8AC3E}">
        <p14:creationId xmlns:p14="http://schemas.microsoft.com/office/powerpoint/2010/main" val="33821313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23408747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Tree>
    <p:extLst>
      <p:ext uri="{BB962C8B-B14F-4D97-AF65-F5344CB8AC3E}">
        <p14:creationId xmlns:p14="http://schemas.microsoft.com/office/powerpoint/2010/main" val="21417031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Tree>
    <p:extLst>
      <p:ext uri="{BB962C8B-B14F-4D97-AF65-F5344CB8AC3E}">
        <p14:creationId xmlns:p14="http://schemas.microsoft.com/office/powerpoint/2010/main" val="18655255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24338650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963459" y="9624975"/>
            <a:ext cx="3031248" cy="50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96" tIns="46797" rIns="93596" bIns="46797" anchor="b"/>
          <a:lstStyle>
            <a:lvl1pPr defTabSz="947738">
              <a:defRPr sz="1400">
                <a:solidFill>
                  <a:schemeClr val="tx1"/>
                </a:solidFill>
                <a:latin typeface="Calibri" panose="020F0502020204030204" pitchFamily="34" charset="0"/>
              </a:defRPr>
            </a:lvl1pPr>
            <a:lvl2pPr marL="742950" indent="-285750" defTabSz="947738">
              <a:defRPr sz="1400">
                <a:solidFill>
                  <a:schemeClr val="tx1"/>
                </a:solidFill>
                <a:latin typeface="Calibri" panose="020F0502020204030204" pitchFamily="34" charset="0"/>
              </a:defRPr>
            </a:lvl2pPr>
            <a:lvl3pPr marL="1143000" indent="-228600" defTabSz="947738">
              <a:defRPr sz="1400">
                <a:solidFill>
                  <a:schemeClr val="tx1"/>
                </a:solidFill>
                <a:latin typeface="Calibri" panose="020F0502020204030204" pitchFamily="34" charset="0"/>
              </a:defRPr>
            </a:lvl3pPr>
            <a:lvl4pPr marL="1600200" indent="-228600" defTabSz="947738">
              <a:defRPr sz="1400">
                <a:solidFill>
                  <a:schemeClr val="tx1"/>
                </a:solidFill>
                <a:latin typeface="Calibri" panose="020F0502020204030204" pitchFamily="34" charset="0"/>
              </a:defRPr>
            </a:lvl4pPr>
            <a:lvl5pPr marL="2057400" indent="-228600" defTabSz="947738">
              <a:defRPr sz="1400">
                <a:solidFill>
                  <a:schemeClr val="tx1"/>
                </a:solidFill>
                <a:latin typeface="Calibri" panose="020F0502020204030204" pitchFamily="34" charset="0"/>
              </a:defRPr>
            </a:lvl5pPr>
            <a:lvl6pPr marL="2514600" indent="-228600" defTabSz="94773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94773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94773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947738" eaLnBrk="0" fontAlgn="base" hangingPunct="0">
              <a:spcBef>
                <a:spcPct val="0"/>
              </a:spcBef>
              <a:spcAft>
                <a:spcPct val="0"/>
              </a:spcAft>
              <a:defRPr sz="1400">
                <a:solidFill>
                  <a:schemeClr val="tx1"/>
                </a:solidFill>
                <a:latin typeface="Calibri" panose="020F0502020204030204" pitchFamily="34" charset="0"/>
              </a:defRPr>
            </a:lvl9pPr>
          </a:lstStyle>
          <a:p>
            <a:pPr algn="r" eaLnBrk="1" hangingPunct="1"/>
            <a:fld id="{1E8E93ED-CCD9-4E33-BAE6-88BFD28FB96A}" type="slidenum">
              <a:rPr lang="en-GB" altLang="el-GR" sz="1300"/>
              <a:pPr algn="r" eaLnBrk="1" hangingPunct="1"/>
              <a:t>59</a:t>
            </a:fld>
            <a:endParaRPr lang="en-GB" altLang="el-GR" sz="1300" dirty="0"/>
          </a:p>
        </p:txBody>
      </p:sp>
      <p:sp>
        <p:nvSpPr>
          <p:cNvPr id="35843" name="Rectangle 2"/>
          <p:cNvSpPr>
            <a:spLocks noGrp="1" noRot="1" noChangeAspect="1" noChangeArrowheads="1" noTextEdit="1"/>
          </p:cNvSpPr>
          <p:nvPr>
            <p:ph type="sldImg"/>
          </p:nvPr>
        </p:nvSpPr>
        <p:spPr>
          <a:xfrm>
            <a:off x="120650" y="760413"/>
            <a:ext cx="6753225" cy="3798887"/>
          </a:xfrm>
          <a:ln/>
        </p:spPr>
      </p:sp>
      <p:sp>
        <p:nvSpPr>
          <p:cNvPr id="35844" name="Rectangle 3"/>
          <p:cNvSpPr>
            <a:spLocks noGrp="1" noChangeArrowheads="1"/>
          </p:cNvSpPr>
          <p:nvPr>
            <p:ph type="body" idx="1"/>
          </p:nvPr>
        </p:nvSpPr>
        <p:spPr>
          <a:xfrm>
            <a:off x="932213" y="4813272"/>
            <a:ext cx="5130286" cy="45571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6797" bIns="46797"/>
          <a:lstStyle/>
          <a:p>
            <a:pPr eaLnBrk="1" hangingPunct="1"/>
            <a:endParaRPr lang="el-GR" altLang="el-GR"/>
          </a:p>
        </p:txBody>
      </p:sp>
    </p:spTree>
    <p:extLst>
      <p:ext uri="{BB962C8B-B14F-4D97-AF65-F5344CB8AC3E}">
        <p14:creationId xmlns:p14="http://schemas.microsoft.com/office/powerpoint/2010/main" val="3021531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239755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9292983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31348245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3058186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18914815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BAEC85C7-3F69-4DC1-8D26-245EB8706D53}" type="slidenum">
              <a:rPr lang="en-US" smtClean="0"/>
              <a:t>67</a:t>
            </a:fld>
            <a:endParaRPr lang="en-US"/>
          </a:p>
        </p:txBody>
      </p:sp>
    </p:spTree>
    <p:extLst>
      <p:ext uri="{BB962C8B-B14F-4D97-AF65-F5344CB8AC3E}">
        <p14:creationId xmlns:p14="http://schemas.microsoft.com/office/powerpoint/2010/main" val="28787912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Tree>
    <p:extLst>
      <p:ext uri="{BB962C8B-B14F-4D97-AF65-F5344CB8AC3E}">
        <p14:creationId xmlns:p14="http://schemas.microsoft.com/office/powerpoint/2010/main" val="25406643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19932167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48" tIns="43722" rIns="87448" bIns="43722" anchor="b"/>
          <a:lstStyle>
            <a:lvl1pPr defTabSz="874713">
              <a:spcBef>
                <a:spcPct val="30000"/>
              </a:spcBef>
              <a:defRPr sz="1200">
                <a:solidFill>
                  <a:schemeClr val="tx1"/>
                </a:solidFill>
                <a:latin typeface="Calibri" panose="020F0502020204030204" pitchFamily="34" charset="0"/>
              </a:defRPr>
            </a:lvl1pPr>
            <a:lvl2pPr marL="742950" indent="-285750" defTabSz="874713">
              <a:spcBef>
                <a:spcPct val="30000"/>
              </a:spcBef>
              <a:defRPr sz="1200">
                <a:solidFill>
                  <a:schemeClr val="tx1"/>
                </a:solidFill>
                <a:latin typeface="Calibri" panose="020F0502020204030204" pitchFamily="34" charset="0"/>
              </a:defRPr>
            </a:lvl2pPr>
            <a:lvl3pPr marL="1143000" indent="-228600" defTabSz="874713">
              <a:spcBef>
                <a:spcPct val="30000"/>
              </a:spcBef>
              <a:defRPr sz="1200">
                <a:solidFill>
                  <a:schemeClr val="tx1"/>
                </a:solidFill>
                <a:latin typeface="Calibri" panose="020F0502020204030204" pitchFamily="34" charset="0"/>
              </a:defRPr>
            </a:lvl3pPr>
            <a:lvl4pPr marL="1598613" indent="-227013" defTabSz="874713">
              <a:spcBef>
                <a:spcPct val="30000"/>
              </a:spcBef>
              <a:defRPr sz="1200">
                <a:solidFill>
                  <a:schemeClr val="tx1"/>
                </a:solidFill>
                <a:latin typeface="Calibri" panose="020F0502020204030204" pitchFamily="34" charset="0"/>
              </a:defRPr>
            </a:lvl4pPr>
            <a:lvl5pPr marL="2057400" indent="-230188" defTabSz="874713">
              <a:spcBef>
                <a:spcPct val="30000"/>
              </a:spcBef>
              <a:defRPr sz="1200">
                <a:solidFill>
                  <a:schemeClr val="tx1"/>
                </a:solidFill>
                <a:latin typeface="Calibri" panose="020F0502020204030204" pitchFamily="34" charset="0"/>
              </a:defRPr>
            </a:lvl5pPr>
            <a:lvl6pPr marL="2514600" indent="-230188" defTabSz="874713" eaLnBrk="0" fontAlgn="base" hangingPunct="0">
              <a:spcBef>
                <a:spcPct val="30000"/>
              </a:spcBef>
              <a:spcAft>
                <a:spcPct val="0"/>
              </a:spcAft>
              <a:defRPr sz="1200">
                <a:solidFill>
                  <a:schemeClr val="tx1"/>
                </a:solidFill>
                <a:latin typeface="Calibri" panose="020F0502020204030204" pitchFamily="34" charset="0"/>
              </a:defRPr>
            </a:lvl6pPr>
            <a:lvl7pPr marL="2971800" indent="-230188" defTabSz="874713" eaLnBrk="0" fontAlgn="base" hangingPunct="0">
              <a:spcBef>
                <a:spcPct val="30000"/>
              </a:spcBef>
              <a:spcAft>
                <a:spcPct val="0"/>
              </a:spcAft>
              <a:defRPr sz="1200">
                <a:solidFill>
                  <a:schemeClr val="tx1"/>
                </a:solidFill>
                <a:latin typeface="Calibri" panose="020F0502020204030204" pitchFamily="34" charset="0"/>
              </a:defRPr>
            </a:lvl7pPr>
            <a:lvl8pPr marL="3429000" indent="-230188" defTabSz="874713" eaLnBrk="0" fontAlgn="base" hangingPunct="0">
              <a:spcBef>
                <a:spcPct val="30000"/>
              </a:spcBef>
              <a:spcAft>
                <a:spcPct val="0"/>
              </a:spcAft>
              <a:defRPr sz="1200">
                <a:solidFill>
                  <a:schemeClr val="tx1"/>
                </a:solidFill>
                <a:latin typeface="Calibri" panose="020F0502020204030204" pitchFamily="34" charset="0"/>
              </a:defRPr>
            </a:lvl8pPr>
            <a:lvl9pPr marL="3886200" indent="-230188" defTabSz="874713"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A0BD4148-E684-4258-A95E-D70225DD9D04}" type="slidenum">
              <a:rPr lang="en-GB" altLang="el-GR">
                <a:solidFill>
                  <a:srgbClr val="000000"/>
                </a:solidFill>
              </a:rPr>
              <a:pPr algn="r">
                <a:spcBef>
                  <a:spcPct val="0"/>
                </a:spcBef>
              </a:pPr>
              <a:t>72</a:t>
            </a:fld>
            <a:endParaRPr lang="en-GB" altLang="el-GR">
              <a:solidFill>
                <a:srgbClr val="000000"/>
              </a:solidFill>
            </a:endParaRPr>
          </a:p>
        </p:txBody>
      </p:sp>
      <p:sp>
        <p:nvSpPr>
          <p:cNvPr id="9219" name="Rectangle 2"/>
          <p:cNvSpPr>
            <a:spLocks noGrp="1" noRot="1" noChangeAspect="1" noChangeArrowheads="1" noTextEdit="1"/>
          </p:cNvSpPr>
          <p:nvPr>
            <p:ph type="sldImg"/>
          </p:nvPr>
        </p:nvSpPr>
        <p:spPr>
          <a:xfrm>
            <a:off x="382588" y="685800"/>
            <a:ext cx="6097587" cy="3430588"/>
          </a:xfrm>
          <a:ln/>
        </p:spPr>
      </p:sp>
      <p:sp>
        <p:nvSpPr>
          <p:cNvPr id="9220" name="Rectangle 3"/>
          <p:cNvSpPr>
            <a:spLocks noGrp="1" noChangeArrowheads="1"/>
          </p:cNvSpPr>
          <p:nvPr>
            <p:ph type="body" idx="1"/>
          </p:nvPr>
        </p:nvSpPr>
        <p:spPr>
          <a:xfrm>
            <a:off x="914400" y="4344988"/>
            <a:ext cx="50292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32" tIns="43722" rIns="94732" bIns="43722"/>
          <a:lstStyle/>
          <a:p>
            <a:endParaRPr lang="el-GR" altLang="el-GR" dirty="0"/>
          </a:p>
        </p:txBody>
      </p:sp>
    </p:spTree>
    <p:extLst>
      <p:ext uri="{BB962C8B-B14F-4D97-AF65-F5344CB8AC3E}">
        <p14:creationId xmlns:p14="http://schemas.microsoft.com/office/powerpoint/2010/main" val="7179977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20980441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Tree>
    <p:extLst>
      <p:ext uri="{BB962C8B-B14F-4D97-AF65-F5344CB8AC3E}">
        <p14:creationId xmlns:p14="http://schemas.microsoft.com/office/powerpoint/2010/main" val="2808445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961895" y="9621832"/>
            <a:ext cx="3031248" cy="50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54" tIns="46777" rIns="93554" bIns="46777" anchor="b"/>
          <a:lstStyle>
            <a:lvl1pPr defTabSz="947738">
              <a:defRPr sz="1400">
                <a:solidFill>
                  <a:schemeClr val="tx1"/>
                </a:solidFill>
                <a:latin typeface="Calibri" panose="020F0502020204030204" pitchFamily="34" charset="0"/>
              </a:defRPr>
            </a:lvl1pPr>
            <a:lvl2pPr marL="742950" indent="-285750" defTabSz="947738">
              <a:defRPr sz="1400">
                <a:solidFill>
                  <a:schemeClr val="tx1"/>
                </a:solidFill>
                <a:latin typeface="Calibri" panose="020F0502020204030204" pitchFamily="34" charset="0"/>
              </a:defRPr>
            </a:lvl2pPr>
            <a:lvl3pPr marL="1143000" indent="-228600" defTabSz="947738">
              <a:defRPr sz="1400">
                <a:solidFill>
                  <a:schemeClr val="tx1"/>
                </a:solidFill>
                <a:latin typeface="Calibri" panose="020F0502020204030204" pitchFamily="34" charset="0"/>
              </a:defRPr>
            </a:lvl3pPr>
            <a:lvl4pPr marL="1600200" indent="-228600" defTabSz="947738">
              <a:defRPr sz="1400">
                <a:solidFill>
                  <a:schemeClr val="tx1"/>
                </a:solidFill>
                <a:latin typeface="Calibri" panose="020F0502020204030204" pitchFamily="34" charset="0"/>
              </a:defRPr>
            </a:lvl4pPr>
            <a:lvl5pPr marL="2057400" indent="-228600" defTabSz="947738">
              <a:defRPr sz="1400">
                <a:solidFill>
                  <a:schemeClr val="tx1"/>
                </a:solidFill>
                <a:latin typeface="Calibri" panose="020F0502020204030204" pitchFamily="34" charset="0"/>
              </a:defRPr>
            </a:lvl5pPr>
            <a:lvl6pPr marL="2514600" indent="-228600" defTabSz="94773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94773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94773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947738" eaLnBrk="0" fontAlgn="base" hangingPunct="0">
              <a:spcBef>
                <a:spcPct val="0"/>
              </a:spcBef>
              <a:spcAft>
                <a:spcPct val="0"/>
              </a:spcAft>
              <a:defRPr sz="1400">
                <a:solidFill>
                  <a:schemeClr val="tx1"/>
                </a:solidFill>
                <a:latin typeface="Calibri" panose="020F0502020204030204" pitchFamily="34" charset="0"/>
              </a:defRPr>
            </a:lvl9pPr>
          </a:lstStyle>
          <a:p>
            <a:pPr algn="r" eaLnBrk="1" hangingPunct="1"/>
            <a:fld id="{886A1CF4-C9A3-4315-99EB-1B806A44FAB3}" type="slidenum">
              <a:rPr lang="el-GR" altLang="en-US" sz="1300">
                <a:latin typeface="Tahoma" panose="020B0604030504040204" pitchFamily="34" charset="0"/>
              </a:rPr>
              <a:pPr algn="r" eaLnBrk="1" hangingPunct="1"/>
              <a:t>5</a:t>
            </a:fld>
            <a:endParaRPr lang="el-GR" altLang="en-US" sz="1300">
              <a:latin typeface="Tahoma" panose="020B0604030504040204"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932213" y="4813275"/>
            <a:ext cx="5130286" cy="45587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54" tIns="46777" rIns="93554" bIns="46777"/>
          <a:lstStyle/>
          <a:p>
            <a:pPr eaLnBrk="1" hangingPunct="1"/>
            <a:endParaRPr lang="en-US" altLang="en-US" dirty="0"/>
          </a:p>
        </p:txBody>
      </p:sp>
    </p:spTree>
    <p:extLst>
      <p:ext uri="{BB962C8B-B14F-4D97-AF65-F5344CB8AC3E}">
        <p14:creationId xmlns:p14="http://schemas.microsoft.com/office/powerpoint/2010/main" val="16934982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41709202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963459" y="9624975"/>
            <a:ext cx="3031248" cy="50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96" tIns="46797" rIns="93596" bIns="46797" anchor="b"/>
          <a:lstStyle>
            <a:lvl1pPr defTabSz="947738">
              <a:defRPr sz="1400">
                <a:solidFill>
                  <a:schemeClr val="tx1"/>
                </a:solidFill>
                <a:latin typeface="Calibri" panose="020F0502020204030204" pitchFamily="34" charset="0"/>
              </a:defRPr>
            </a:lvl1pPr>
            <a:lvl2pPr marL="742950" indent="-285750" defTabSz="947738">
              <a:defRPr sz="1400">
                <a:solidFill>
                  <a:schemeClr val="tx1"/>
                </a:solidFill>
                <a:latin typeface="Calibri" panose="020F0502020204030204" pitchFamily="34" charset="0"/>
              </a:defRPr>
            </a:lvl2pPr>
            <a:lvl3pPr marL="1143000" indent="-228600" defTabSz="947738">
              <a:defRPr sz="1400">
                <a:solidFill>
                  <a:schemeClr val="tx1"/>
                </a:solidFill>
                <a:latin typeface="Calibri" panose="020F0502020204030204" pitchFamily="34" charset="0"/>
              </a:defRPr>
            </a:lvl3pPr>
            <a:lvl4pPr marL="1600200" indent="-228600" defTabSz="947738">
              <a:defRPr sz="1400">
                <a:solidFill>
                  <a:schemeClr val="tx1"/>
                </a:solidFill>
                <a:latin typeface="Calibri" panose="020F0502020204030204" pitchFamily="34" charset="0"/>
              </a:defRPr>
            </a:lvl4pPr>
            <a:lvl5pPr marL="2057400" indent="-228600" defTabSz="947738">
              <a:defRPr sz="1400">
                <a:solidFill>
                  <a:schemeClr val="tx1"/>
                </a:solidFill>
                <a:latin typeface="Calibri" panose="020F0502020204030204" pitchFamily="34" charset="0"/>
              </a:defRPr>
            </a:lvl5pPr>
            <a:lvl6pPr marL="2514600" indent="-228600" defTabSz="94773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94773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94773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947738" eaLnBrk="0" fontAlgn="base" hangingPunct="0">
              <a:spcBef>
                <a:spcPct val="0"/>
              </a:spcBef>
              <a:spcAft>
                <a:spcPct val="0"/>
              </a:spcAft>
              <a:defRPr sz="1400">
                <a:solidFill>
                  <a:schemeClr val="tx1"/>
                </a:solidFill>
                <a:latin typeface="Calibri" panose="020F0502020204030204" pitchFamily="34" charset="0"/>
              </a:defRPr>
            </a:lvl9pPr>
          </a:lstStyle>
          <a:p>
            <a:pPr algn="r" eaLnBrk="1" hangingPunct="1"/>
            <a:fld id="{1E8E93ED-CCD9-4E33-BAE6-88BFD28FB96A}" type="slidenum">
              <a:rPr lang="en-GB" altLang="el-GR" sz="1300"/>
              <a:pPr algn="r" eaLnBrk="1" hangingPunct="1"/>
              <a:t>87</a:t>
            </a:fld>
            <a:endParaRPr lang="en-GB" altLang="el-GR" sz="1300" dirty="0"/>
          </a:p>
        </p:txBody>
      </p:sp>
      <p:sp>
        <p:nvSpPr>
          <p:cNvPr id="35843" name="Rectangle 2"/>
          <p:cNvSpPr>
            <a:spLocks noGrp="1" noRot="1" noChangeAspect="1" noChangeArrowheads="1" noTextEdit="1"/>
          </p:cNvSpPr>
          <p:nvPr>
            <p:ph type="sldImg"/>
          </p:nvPr>
        </p:nvSpPr>
        <p:spPr>
          <a:xfrm>
            <a:off x="120650" y="760413"/>
            <a:ext cx="6753225" cy="3798887"/>
          </a:xfrm>
          <a:ln/>
        </p:spPr>
      </p:sp>
      <p:sp>
        <p:nvSpPr>
          <p:cNvPr id="35844" name="Rectangle 3"/>
          <p:cNvSpPr>
            <a:spLocks noGrp="1" noChangeArrowheads="1"/>
          </p:cNvSpPr>
          <p:nvPr>
            <p:ph type="body" idx="1"/>
          </p:nvPr>
        </p:nvSpPr>
        <p:spPr>
          <a:xfrm>
            <a:off x="932213" y="4813272"/>
            <a:ext cx="5130286" cy="45571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6797" bIns="46797"/>
          <a:lstStyle/>
          <a:p>
            <a:pPr eaLnBrk="1" hangingPunct="1"/>
            <a:endParaRPr lang="el-GR" altLang="el-GR"/>
          </a:p>
        </p:txBody>
      </p:sp>
    </p:spTree>
    <p:extLst>
      <p:ext uri="{BB962C8B-B14F-4D97-AF65-F5344CB8AC3E}">
        <p14:creationId xmlns:p14="http://schemas.microsoft.com/office/powerpoint/2010/main" val="2591228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963459" y="9624975"/>
            <a:ext cx="3031248" cy="50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96" tIns="46797" rIns="93596" bIns="46797" anchor="b"/>
          <a:lstStyle>
            <a:lvl1pPr defTabSz="947738">
              <a:defRPr sz="1400">
                <a:solidFill>
                  <a:schemeClr val="tx1"/>
                </a:solidFill>
                <a:latin typeface="Calibri" panose="020F0502020204030204" pitchFamily="34" charset="0"/>
              </a:defRPr>
            </a:lvl1pPr>
            <a:lvl2pPr marL="742950" indent="-285750" defTabSz="947738">
              <a:defRPr sz="1400">
                <a:solidFill>
                  <a:schemeClr val="tx1"/>
                </a:solidFill>
                <a:latin typeface="Calibri" panose="020F0502020204030204" pitchFamily="34" charset="0"/>
              </a:defRPr>
            </a:lvl2pPr>
            <a:lvl3pPr marL="1143000" indent="-228600" defTabSz="947738">
              <a:defRPr sz="1400">
                <a:solidFill>
                  <a:schemeClr val="tx1"/>
                </a:solidFill>
                <a:latin typeface="Calibri" panose="020F0502020204030204" pitchFamily="34" charset="0"/>
              </a:defRPr>
            </a:lvl3pPr>
            <a:lvl4pPr marL="1600200" indent="-228600" defTabSz="947738">
              <a:defRPr sz="1400">
                <a:solidFill>
                  <a:schemeClr val="tx1"/>
                </a:solidFill>
                <a:latin typeface="Calibri" panose="020F0502020204030204" pitchFamily="34" charset="0"/>
              </a:defRPr>
            </a:lvl4pPr>
            <a:lvl5pPr marL="2057400" indent="-228600" defTabSz="947738">
              <a:defRPr sz="1400">
                <a:solidFill>
                  <a:schemeClr val="tx1"/>
                </a:solidFill>
                <a:latin typeface="Calibri" panose="020F0502020204030204" pitchFamily="34" charset="0"/>
              </a:defRPr>
            </a:lvl5pPr>
            <a:lvl6pPr marL="2514600" indent="-228600" defTabSz="94773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94773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94773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947738" eaLnBrk="0" fontAlgn="base" hangingPunct="0">
              <a:spcBef>
                <a:spcPct val="0"/>
              </a:spcBef>
              <a:spcAft>
                <a:spcPct val="0"/>
              </a:spcAft>
              <a:defRPr sz="1400">
                <a:solidFill>
                  <a:schemeClr val="tx1"/>
                </a:solidFill>
                <a:latin typeface="Calibri" panose="020F0502020204030204" pitchFamily="34" charset="0"/>
              </a:defRPr>
            </a:lvl9pPr>
          </a:lstStyle>
          <a:p>
            <a:pPr algn="r" eaLnBrk="1" hangingPunct="1"/>
            <a:fld id="{1E8E93ED-CCD9-4E33-BAE6-88BFD28FB96A}" type="slidenum">
              <a:rPr lang="en-GB" altLang="el-GR" sz="1300"/>
              <a:pPr algn="r" eaLnBrk="1" hangingPunct="1"/>
              <a:t>88</a:t>
            </a:fld>
            <a:endParaRPr lang="en-GB" altLang="el-GR" sz="1300" dirty="0"/>
          </a:p>
        </p:txBody>
      </p:sp>
      <p:sp>
        <p:nvSpPr>
          <p:cNvPr id="35843" name="Rectangle 2"/>
          <p:cNvSpPr>
            <a:spLocks noGrp="1" noRot="1" noChangeAspect="1" noChangeArrowheads="1" noTextEdit="1"/>
          </p:cNvSpPr>
          <p:nvPr>
            <p:ph type="sldImg"/>
          </p:nvPr>
        </p:nvSpPr>
        <p:spPr>
          <a:xfrm>
            <a:off x="120650" y="760413"/>
            <a:ext cx="6753225" cy="3798887"/>
          </a:xfrm>
          <a:ln/>
        </p:spPr>
      </p:sp>
      <p:sp>
        <p:nvSpPr>
          <p:cNvPr id="35844" name="Rectangle 3"/>
          <p:cNvSpPr>
            <a:spLocks noGrp="1" noChangeArrowheads="1"/>
          </p:cNvSpPr>
          <p:nvPr>
            <p:ph type="body" idx="1"/>
          </p:nvPr>
        </p:nvSpPr>
        <p:spPr>
          <a:xfrm>
            <a:off x="932213" y="4813272"/>
            <a:ext cx="5130286" cy="45571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6797" bIns="46797"/>
          <a:lstStyle/>
          <a:p>
            <a:pPr eaLnBrk="1" hangingPunct="1"/>
            <a:endParaRPr lang="el-GR" altLang="el-GR"/>
          </a:p>
        </p:txBody>
      </p:sp>
    </p:spTree>
    <p:extLst>
      <p:ext uri="{BB962C8B-B14F-4D97-AF65-F5344CB8AC3E}">
        <p14:creationId xmlns:p14="http://schemas.microsoft.com/office/powerpoint/2010/main" val="14753469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963459" y="9624975"/>
            <a:ext cx="3031248" cy="50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96" tIns="46797" rIns="93596" bIns="46797" anchor="b"/>
          <a:lstStyle>
            <a:lvl1pPr defTabSz="947738">
              <a:defRPr sz="1400">
                <a:solidFill>
                  <a:schemeClr val="tx1"/>
                </a:solidFill>
                <a:latin typeface="Calibri" panose="020F0502020204030204" pitchFamily="34" charset="0"/>
              </a:defRPr>
            </a:lvl1pPr>
            <a:lvl2pPr marL="742950" indent="-285750" defTabSz="947738">
              <a:defRPr sz="1400">
                <a:solidFill>
                  <a:schemeClr val="tx1"/>
                </a:solidFill>
                <a:latin typeface="Calibri" panose="020F0502020204030204" pitchFamily="34" charset="0"/>
              </a:defRPr>
            </a:lvl2pPr>
            <a:lvl3pPr marL="1143000" indent="-228600" defTabSz="947738">
              <a:defRPr sz="1400">
                <a:solidFill>
                  <a:schemeClr val="tx1"/>
                </a:solidFill>
                <a:latin typeface="Calibri" panose="020F0502020204030204" pitchFamily="34" charset="0"/>
              </a:defRPr>
            </a:lvl3pPr>
            <a:lvl4pPr marL="1600200" indent="-228600" defTabSz="947738">
              <a:defRPr sz="1400">
                <a:solidFill>
                  <a:schemeClr val="tx1"/>
                </a:solidFill>
                <a:latin typeface="Calibri" panose="020F0502020204030204" pitchFamily="34" charset="0"/>
              </a:defRPr>
            </a:lvl4pPr>
            <a:lvl5pPr marL="2057400" indent="-228600" defTabSz="947738">
              <a:defRPr sz="1400">
                <a:solidFill>
                  <a:schemeClr val="tx1"/>
                </a:solidFill>
                <a:latin typeface="Calibri" panose="020F0502020204030204" pitchFamily="34" charset="0"/>
              </a:defRPr>
            </a:lvl5pPr>
            <a:lvl6pPr marL="2514600" indent="-228600" defTabSz="94773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94773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94773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947738" eaLnBrk="0" fontAlgn="base" hangingPunct="0">
              <a:spcBef>
                <a:spcPct val="0"/>
              </a:spcBef>
              <a:spcAft>
                <a:spcPct val="0"/>
              </a:spcAft>
              <a:defRPr sz="1400">
                <a:solidFill>
                  <a:schemeClr val="tx1"/>
                </a:solidFill>
                <a:latin typeface="Calibri" panose="020F0502020204030204" pitchFamily="34" charset="0"/>
              </a:defRPr>
            </a:lvl9pPr>
          </a:lstStyle>
          <a:p>
            <a:pPr algn="r" eaLnBrk="1" hangingPunct="1"/>
            <a:fld id="{1E8E93ED-CCD9-4E33-BAE6-88BFD28FB96A}" type="slidenum">
              <a:rPr lang="en-GB" altLang="el-GR" sz="1300"/>
              <a:pPr algn="r" eaLnBrk="1" hangingPunct="1"/>
              <a:t>89</a:t>
            </a:fld>
            <a:endParaRPr lang="en-GB" altLang="el-GR" sz="1300" dirty="0"/>
          </a:p>
        </p:txBody>
      </p:sp>
      <p:sp>
        <p:nvSpPr>
          <p:cNvPr id="35843" name="Rectangle 2"/>
          <p:cNvSpPr>
            <a:spLocks noGrp="1" noRot="1" noChangeAspect="1" noChangeArrowheads="1" noTextEdit="1"/>
          </p:cNvSpPr>
          <p:nvPr>
            <p:ph type="sldImg"/>
          </p:nvPr>
        </p:nvSpPr>
        <p:spPr>
          <a:xfrm>
            <a:off x="120650" y="760413"/>
            <a:ext cx="6753225" cy="3798887"/>
          </a:xfrm>
          <a:ln/>
        </p:spPr>
      </p:sp>
      <p:sp>
        <p:nvSpPr>
          <p:cNvPr id="35844" name="Rectangle 3"/>
          <p:cNvSpPr>
            <a:spLocks noGrp="1" noChangeArrowheads="1"/>
          </p:cNvSpPr>
          <p:nvPr>
            <p:ph type="body" idx="1"/>
          </p:nvPr>
        </p:nvSpPr>
        <p:spPr>
          <a:xfrm>
            <a:off x="932213" y="4813272"/>
            <a:ext cx="5130286" cy="45571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6797" bIns="46797"/>
          <a:lstStyle/>
          <a:p>
            <a:pPr eaLnBrk="1" hangingPunct="1"/>
            <a:endParaRPr lang="el-GR" altLang="el-GR"/>
          </a:p>
        </p:txBody>
      </p:sp>
    </p:spTree>
    <p:extLst>
      <p:ext uri="{BB962C8B-B14F-4D97-AF65-F5344CB8AC3E}">
        <p14:creationId xmlns:p14="http://schemas.microsoft.com/office/powerpoint/2010/main" val="7725757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963459" y="9624975"/>
            <a:ext cx="3031248" cy="50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96" tIns="46797" rIns="93596" bIns="46797" anchor="b"/>
          <a:lstStyle>
            <a:lvl1pPr defTabSz="947738">
              <a:defRPr sz="1400">
                <a:solidFill>
                  <a:schemeClr val="tx1"/>
                </a:solidFill>
                <a:latin typeface="Calibri" panose="020F0502020204030204" pitchFamily="34" charset="0"/>
              </a:defRPr>
            </a:lvl1pPr>
            <a:lvl2pPr marL="742950" indent="-285750" defTabSz="947738">
              <a:defRPr sz="1400">
                <a:solidFill>
                  <a:schemeClr val="tx1"/>
                </a:solidFill>
                <a:latin typeface="Calibri" panose="020F0502020204030204" pitchFamily="34" charset="0"/>
              </a:defRPr>
            </a:lvl2pPr>
            <a:lvl3pPr marL="1143000" indent="-228600" defTabSz="947738">
              <a:defRPr sz="1400">
                <a:solidFill>
                  <a:schemeClr val="tx1"/>
                </a:solidFill>
                <a:latin typeface="Calibri" panose="020F0502020204030204" pitchFamily="34" charset="0"/>
              </a:defRPr>
            </a:lvl3pPr>
            <a:lvl4pPr marL="1600200" indent="-228600" defTabSz="947738">
              <a:defRPr sz="1400">
                <a:solidFill>
                  <a:schemeClr val="tx1"/>
                </a:solidFill>
                <a:latin typeface="Calibri" panose="020F0502020204030204" pitchFamily="34" charset="0"/>
              </a:defRPr>
            </a:lvl4pPr>
            <a:lvl5pPr marL="2057400" indent="-228600" defTabSz="947738">
              <a:defRPr sz="1400">
                <a:solidFill>
                  <a:schemeClr val="tx1"/>
                </a:solidFill>
                <a:latin typeface="Calibri" panose="020F0502020204030204" pitchFamily="34" charset="0"/>
              </a:defRPr>
            </a:lvl5pPr>
            <a:lvl6pPr marL="2514600" indent="-228600" defTabSz="94773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94773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94773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947738" eaLnBrk="0" fontAlgn="base" hangingPunct="0">
              <a:spcBef>
                <a:spcPct val="0"/>
              </a:spcBef>
              <a:spcAft>
                <a:spcPct val="0"/>
              </a:spcAft>
              <a:defRPr sz="1400">
                <a:solidFill>
                  <a:schemeClr val="tx1"/>
                </a:solidFill>
                <a:latin typeface="Calibri" panose="020F0502020204030204" pitchFamily="34" charset="0"/>
              </a:defRPr>
            </a:lvl9pPr>
          </a:lstStyle>
          <a:p>
            <a:pPr algn="r" eaLnBrk="1" hangingPunct="1"/>
            <a:fld id="{1E8E93ED-CCD9-4E33-BAE6-88BFD28FB96A}" type="slidenum">
              <a:rPr lang="en-GB" altLang="el-GR" sz="1300"/>
              <a:pPr algn="r" eaLnBrk="1" hangingPunct="1"/>
              <a:t>90</a:t>
            </a:fld>
            <a:endParaRPr lang="en-GB" altLang="el-GR" sz="1300" dirty="0"/>
          </a:p>
        </p:txBody>
      </p:sp>
      <p:sp>
        <p:nvSpPr>
          <p:cNvPr id="35843" name="Rectangle 2"/>
          <p:cNvSpPr>
            <a:spLocks noGrp="1" noRot="1" noChangeAspect="1" noChangeArrowheads="1" noTextEdit="1"/>
          </p:cNvSpPr>
          <p:nvPr>
            <p:ph type="sldImg"/>
          </p:nvPr>
        </p:nvSpPr>
        <p:spPr>
          <a:xfrm>
            <a:off x="120650" y="760413"/>
            <a:ext cx="6753225" cy="3798887"/>
          </a:xfrm>
          <a:ln/>
        </p:spPr>
      </p:sp>
      <p:sp>
        <p:nvSpPr>
          <p:cNvPr id="35844" name="Rectangle 3"/>
          <p:cNvSpPr>
            <a:spLocks noGrp="1" noChangeArrowheads="1"/>
          </p:cNvSpPr>
          <p:nvPr>
            <p:ph type="body" idx="1"/>
          </p:nvPr>
        </p:nvSpPr>
        <p:spPr>
          <a:xfrm>
            <a:off x="932213" y="4813272"/>
            <a:ext cx="5130286" cy="45571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6797" bIns="46797"/>
          <a:lstStyle/>
          <a:p>
            <a:pPr eaLnBrk="1" hangingPunct="1"/>
            <a:endParaRPr lang="el-GR" altLang="el-GR"/>
          </a:p>
        </p:txBody>
      </p:sp>
    </p:spTree>
    <p:extLst>
      <p:ext uri="{BB962C8B-B14F-4D97-AF65-F5344CB8AC3E}">
        <p14:creationId xmlns:p14="http://schemas.microsoft.com/office/powerpoint/2010/main" val="4634961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963459" y="9624975"/>
            <a:ext cx="3031248" cy="50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96" tIns="46797" rIns="93596" bIns="46797" anchor="b"/>
          <a:lstStyle>
            <a:lvl1pPr defTabSz="947738">
              <a:defRPr sz="1400">
                <a:solidFill>
                  <a:schemeClr val="tx1"/>
                </a:solidFill>
                <a:latin typeface="Calibri" panose="020F0502020204030204" pitchFamily="34" charset="0"/>
              </a:defRPr>
            </a:lvl1pPr>
            <a:lvl2pPr marL="742950" indent="-285750" defTabSz="947738">
              <a:defRPr sz="1400">
                <a:solidFill>
                  <a:schemeClr val="tx1"/>
                </a:solidFill>
                <a:latin typeface="Calibri" panose="020F0502020204030204" pitchFamily="34" charset="0"/>
              </a:defRPr>
            </a:lvl2pPr>
            <a:lvl3pPr marL="1143000" indent="-228600" defTabSz="947738">
              <a:defRPr sz="1400">
                <a:solidFill>
                  <a:schemeClr val="tx1"/>
                </a:solidFill>
                <a:latin typeface="Calibri" panose="020F0502020204030204" pitchFamily="34" charset="0"/>
              </a:defRPr>
            </a:lvl3pPr>
            <a:lvl4pPr marL="1600200" indent="-228600" defTabSz="947738">
              <a:defRPr sz="1400">
                <a:solidFill>
                  <a:schemeClr val="tx1"/>
                </a:solidFill>
                <a:latin typeface="Calibri" panose="020F0502020204030204" pitchFamily="34" charset="0"/>
              </a:defRPr>
            </a:lvl4pPr>
            <a:lvl5pPr marL="2057400" indent="-228600" defTabSz="947738">
              <a:defRPr sz="1400">
                <a:solidFill>
                  <a:schemeClr val="tx1"/>
                </a:solidFill>
                <a:latin typeface="Calibri" panose="020F0502020204030204" pitchFamily="34" charset="0"/>
              </a:defRPr>
            </a:lvl5pPr>
            <a:lvl6pPr marL="2514600" indent="-228600" defTabSz="94773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94773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94773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947738" eaLnBrk="0" fontAlgn="base" hangingPunct="0">
              <a:spcBef>
                <a:spcPct val="0"/>
              </a:spcBef>
              <a:spcAft>
                <a:spcPct val="0"/>
              </a:spcAft>
              <a:defRPr sz="1400">
                <a:solidFill>
                  <a:schemeClr val="tx1"/>
                </a:solidFill>
                <a:latin typeface="Calibri" panose="020F0502020204030204" pitchFamily="34" charset="0"/>
              </a:defRPr>
            </a:lvl9pPr>
          </a:lstStyle>
          <a:p>
            <a:pPr algn="r" eaLnBrk="1" hangingPunct="1"/>
            <a:fld id="{1E8E93ED-CCD9-4E33-BAE6-88BFD28FB96A}" type="slidenum">
              <a:rPr lang="en-GB" altLang="el-GR" sz="1300"/>
              <a:pPr algn="r" eaLnBrk="1" hangingPunct="1"/>
              <a:t>91</a:t>
            </a:fld>
            <a:endParaRPr lang="en-GB" altLang="el-GR" sz="1300" dirty="0"/>
          </a:p>
        </p:txBody>
      </p:sp>
      <p:sp>
        <p:nvSpPr>
          <p:cNvPr id="35843" name="Rectangle 2"/>
          <p:cNvSpPr>
            <a:spLocks noGrp="1" noRot="1" noChangeAspect="1" noChangeArrowheads="1" noTextEdit="1"/>
          </p:cNvSpPr>
          <p:nvPr>
            <p:ph type="sldImg"/>
          </p:nvPr>
        </p:nvSpPr>
        <p:spPr>
          <a:xfrm>
            <a:off x="120650" y="760413"/>
            <a:ext cx="6753225" cy="3798887"/>
          </a:xfrm>
          <a:ln/>
        </p:spPr>
      </p:sp>
      <p:sp>
        <p:nvSpPr>
          <p:cNvPr id="35844" name="Rectangle 3"/>
          <p:cNvSpPr>
            <a:spLocks noGrp="1" noChangeArrowheads="1"/>
          </p:cNvSpPr>
          <p:nvPr>
            <p:ph type="body" idx="1"/>
          </p:nvPr>
        </p:nvSpPr>
        <p:spPr>
          <a:xfrm>
            <a:off x="932213" y="4813272"/>
            <a:ext cx="5130286" cy="45571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6797" bIns="46797"/>
          <a:lstStyle/>
          <a:p>
            <a:pPr eaLnBrk="1" hangingPunct="1"/>
            <a:endParaRPr lang="el-GR" altLang="el-GR"/>
          </a:p>
        </p:txBody>
      </p:sp>
    </p:spTree>
    <p:extLst>
      <p:ext uri="{BB962C8B-B14F-4D97-AF65-F5344CB8AC3E}">
        <p14:creationId xmlns:p14="http://schemas.microsoft.com/office/powerpoint/2010/main" val="8877002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BAEC85C7-3F69-4DC1-8D26-245EB8706D53}" type="slidenum">
              <a:rPr lang="en-US" smtClean="0"/>
              <a:t>92</a:t>
            </a:fld>
            <a:endParaRPr lang="en-US"/>
          </a:p>
        </p:txBody>
      </p:sp>
    </p:spTree>
    <p:extLst>
      <p:ext uri="{BB962C8B-B14F-4D97-AF65-F5344CB8AC3E}">
        <p14:creationId xmlns:p14="http://schemas.microsoft.com/office/powerpoint/2010/main" val="572382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961895" y="9621832"/>
            <a:ext cx="3031248" cy="50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54" tIns="46777" rIns="93554" bIns="46777" anchor="b"/>
          <a:lstStyle>
            <a:lvl1pPr defTabSz="947738">
              <a:defRPr sz="1400">
                <a:solidFill>
                  <a:schemeClr val="tx1"/>
                </a:solidFill>
                <a:latin typeface="Calibri" panose="020F0502020204030204" pitchFamily="34" charset="0"/>
              </a:defRPr>
            </a:lvl1pPr>
            <a:lvl2pPr marL="742950" indent="-285750" defTabSz="947738">
              <a:defRPr sz="1400">
                <a:solidFill>
                  <a:schemeClr val="tx1"/>
                </a:solidFill>
                <a:latin typeface="Calibri" panose="020F0502020204030204" pitchFamily="34" charset="0"/>
              </a:defRPr>
            </a:lvl2pPr>
            <a:lvl3pPr marL="1143000" indent="-228600" defTabSz="947738">
              <a:defRPr sz="1400">
                <a:solidFill>
                  <a:schemeClr val="tx1"/>
                </a:solidFill>
                <a:latin typeface="Calibri" panose="020F0502020204030204" pitchFamily="34" charset="0"/>
              </a:defRPr>
            </a:lvl3pPr>
            <a:lvl4pPr marL="1600200" indent="-228600" defTabSz="947738">
              <a:defRPr sz="1400">
                <a:solidFill>
                  <a:schemeClr val="tx1"/>
                </a:solidFill>
                <a:latin typeface="Calibri" panose="020F0502020204030204" pitchFamily="34" charset="0"/>
              </a:defRPr>
            </a:lvl4pPr>
            <a:lvl5pPr marL="2057400" indent="-228600" defTabSz="947738">
              <a:defRPr sz="1400">
                <a:solidFill>
                  <a:schemeClr val="tx1"/>
                </a:solidFill>
                <a:latin typeface="Calibri" panose="020F0502020204030204" pitchFamily="34" charset="0"/>
              </a:defRPr>
            </a:lvl5pPr>
            <a:lvl6pPr marL="2514600" indent="-228600" defTabSz="94773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94773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94773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947738" eaLnBrk="0" fontAlgn="base" hangingPunct="0">
              <a:spcBef>
                <a:spcPct val="0"/>
              </a:spcBef>
              <a:spcAft>
                <a:spcPct val="0"/>
              </a:spcAft>
              <a:defRPr sz="1400">
                <a:solidFill>
                  <a:schemeClr val="tx1"/>
                </a:solidFill>
                <a:latin typeface="Calibri" panose="020F0502020204030204" pitchFamily="34" charset="0"/>
              </a:defRPr>
            </a:lvl9pPr>
          </a:lstStyle>
          <a:p>
            <a:pPr algn="r" eaLnBrk="1" hangingPunct="1"/>
            <a:fld id="{886A1CF4-C9A3-4315-99EB-1B806A44FAB3}" type="slidenum">
              <a:rPr lang="el-GR" altLang="en-US" sz="1300">
                <a:latin typeface="Tahoma" panose="020B0604030504040204" pitchFamily="34" charset="0"/>
              </a:rPr>
              <a:pPr algn="r" eaLnBrk="1" hangingPunct="1"/>
              <a:t>6</a:t>
            </a:fld>
            <a:endParaRPr lang="el-GR" altLang="en-US" sz="1300">
              <a:latin typeface="Tahoma" panose="020B0604030504040204"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932213" y="4813275"/>
            <a:ext cx="5130286" cy="45587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54" tIns="46777" rIns="93554" bIns="46777"/>
          <a:lstStyle/>
          <a:p>
            <a:pPr eaLnBrk="1" hangingPunct="1"/>
            <a:endParaRPr lang="en-US" altLang="en-US" dirty="0"/>
          </a:p>
        </p:txBody>
      </p:sp>
    </p:spTree>
    <p:extLst>
      <p:ext uri="{BB962C8B-B14F-4D97-AF65-F5344CB8AC3E}">
        <p14:creationId xmlns:p14="http://schemas.microsoft.com/office/powerpoint/2010/main" val="3519190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2710504" y="14064061"/>
            <a:ext cx="2073808" cy="74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0" tIns="46770" rIns="93540" bIns="46770" anchor="b"/>
          <a:lstStyle>
            <a:lvl1pPr defTabSz="947738">
              <a:defRPr sz="1400">
                <a:solidFill>
                  <a:schemeClr val="tx1"/>
                </a:solidFill>
                <a:latin typeface="Calibri" panose="020F0502020204030204" pitchFamily="34" charset="0"/>
              </a:defRPr>
            </a:lvl1pPr>
            <a:lvl2pPr marL="742950" indent="-285750" defTabSz="947738">
              <a:defRPr sz="1400">
                <a:solidFill>
                  <a:schemeClr val="tx1"/>
                </a:solidFill>
                <a:latin typeface="Calibri" panose="020F0502020204030204" pitchFamily="34" charset="0"/>
              </a:defRPr>
            </a:lvl2pPr>
            <a:lvl3pPr marL="1143000" indent="-228600" defTabSz="947738">
              <a:defRPr sz="1400">
                <a:solidFill>
                  <a:schemeClr val="tx1"/>
                </a:solidFill>
                <a:latin typeface="Calibri" panose="020F0502020204030204" pitchFamily="34" charset="0"/>
              </a:defRPr>
            </a:lvl3pPr>
            <a:lvl4pPr marL="1600200" indent="-228600" defTabSz="947738">
              <a:defRPr sz="1400">
                <a:solidFill>
                  <a:schemeClr val="tx1"/>
                </a:solidFill>
                <a:latin typeface="Calibri" panose="020F0502020204030204" pitchFamily="34" charset="0"/>
              </a:defRPr>
            </a:lvl4pPr>
            <a:lvl5pPr marL="2057400" indent="-228600" defTabSz="947738">
              <a:defRPr sz="1400">
                <a:solidFill>
                  <a:schemeClr val="tx1"/>
                </a:solidFill>
                <a:latin typeface="Calibri" panose="020F0502020204030204" pitchFamily="34" charset="0"/>
              </a:defRPr>
            </a:lvl5pPr>
            <a:lvl6pPr marL="2514600" indent="-228600" defTabSz="94773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94773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94773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947738" eaLnBrk="0" fontAlgn="base" hangingPunct="0">
              <a:spcBef>
                <a:spcPct val="0"/>
              </a:spcBef>
              <a:spcAft>
                <a:spcPct val="0"/>
              </a:spcAft>
              <a:defRPr sz="1400">
                <a:solidFill>
                  <a:schemeClr val="tx1"/>
                </a:solidFill>
                <a:latin typeface="Calibri" panose="020F0502020204030204" pitchFamily="34" charset="0"/>
              </a:defRPr>
            </a:lvl9pPr>
          </a:lstStyle>
          <a:p>
            <a:pPr algn="r" eaLnBrk="1" hangingPunct="1"/>
            <a:fld id="{886A1CF4-C9A3-4315-99EB-1B806A44FAB3}" type="slidenum">
              <a:rPr lang="el-GR" altLang="en-US" sz="1300">
                <a:latin typeface="Tahoma" panose="020B0604030504040204" pitchFamily="34" charset="0"/>
              </a:rPr>
              <a:pPr algn="r" eaLnBrk="1" hangingPunct="1"/>
              <a:t>7</a:t>
            </a:fld>
            <a:endParaRPr lang="el-GR" altLang="en-US" sz="1300">
              <a:latin typeface="Tahoma" panose="020B0604030504040204"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637767" y="7035478"/>
            <a:ext cx="3509850" cy="66633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0" tIns="46770" rIns="93540" bIns="46770"/>
          <a:lstStyle/>
          <a:p>
            <a:pPr eaLnBrk="1" hangingPunct="1"/>
            <a:endParaRPr lang="en-US" altLang="en-US" dirty="0"/>
          </a:p>
        </p:txBody>
      </p:sp>
    </p:spTree>
    <p:extLst>
      <p:ext uri="{BB962C8B-B14F-4D97-AF65-F5344CB8AC3E}">
        <p14:creationId xmlns:p14="http://schemas.microsoft.com/office/powerpoint/2010/main" val="598582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845919" y="9436214"/>
            <a:ext cx="2943847" cy="49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5" tIns="45703" rIns="91405" bIns="45703" anchor="b"/>
          <a:lstStyle>
            <a:lvl1pPr defTabSz="947738">
              <a:defRPr sz="2400">
                <a:solidFill>
                  <a:schemeClr val="tx1"/>
                </a:solidFill>
                <a:latin typeface="Calibri" panose="020F0502020204030204" pitchFamily="34" charset="0"/>
              </a:defRPr>
            </a:lvl1pPr>
            <a:lvl2pPr marL="742950" indent="-285750" defTabSz="947738">
              <a:defRPr sz="2400">
                <a:solidFill>
                  <a:schemeClr val="tx1"/>
                </a:solidFill>
                <a:latin typeface="Calibri" panose="020F0502020204030204" pitchFamily="34" charset="0"/>
              </a:defRPr>
            </a:lvl2pPr>
            <a:lvl3pPr marL="1143000" indent="-228600" defTabSz="947738">
              <a:defRPr sz="2400">
                <a:solidFill>
                  <a:schemeClr val="tx1"/>
                </a:solidFill>
                <a:latin typeface="Calibri" panose="020F0502020204030204" pitchFamily="34" charset="0"/>
              </a:defRPr>
            </a:lvl3pPr>
            <a:lvl4pPr marL="1600200" indent="-228600" defTabSz="947738">
              <a:defRPr sz="2400">
                <a:solidFill>
                  <a:schemeClr val="tx1"/>
                </a:solidFill>
                <a:latin typeface="Calibri" panose="020F0502020204030204" pitchFamily="34" charset="0"/>
              </a:defRPr>
            </a:lvl4pPr>
            <a:lvl5pPr marL="2057400" indent="-228600" defTabSz="947738">
              <a:defRPr sz="2400">
                <a:solidFill>
                  <a:schemeClr val="tx1"/>
                </a:solidFill>
                <a:latin typeface="Calibri" panose="020F0502020204030204" pitchFamily="34" charset="0"/>
              </a:defRPr>
            </a:lvl5pPr>
            <a:lvl6pPr marL="2514600" indent="-228600" defTabSz="947738" eaLnBrk="0" fontAlgn="base" hangingPunct="0">
              <a:spcBef>
                <a:spcPct val="0"/>
              </a:spcBef>
              <a:spcAft>
                <a:spcPct val="0"/>
              </a:spcAft>
              <a:defRPr sz="2400">
                <a:solidFill>
                  <a:schemeClr val="tx1"/>
                </a:solidFill>
                <a:latin typeface="Calibri" panose="020F0502020204030204" pitchFamily="34" charset="0"/>
              </a:defRPr>
            </a:lvl6pPr>
            <a:lvl7pPr marL="2971800" indent="-228600" defTabSz="947738" eaLnBrk="0" fontAlgn="base" hangingPunct="0">
              <a:spcBef>
                <a:spcPct val="0"/>
              </a:spcBef>
              <a:spcAft>
                <a:spcPct val="0"/>
              </a:spcAft>
              <a:defRPr sz="2400">
                <a:solidFill>
                  <a:schemeClr val="tx1"/>
                </a:solidFill>
                <a:latin typeface="Calibri" panose="020F0502020204030204" pitchFamily="34" charset="0"/>
              </a:defRPr>
            </a:lvl7pPr>
            <a:lvl8pPr marL="3429000" indent="-228600" defTabSz="947738" eaLnBrk="0" fontAlgn="base" hangingPunct="0">
              <a:spcBef>
                <a:spcPct val="0"/>
              </a:spcBef>
              <a:spcAft>
                <a:spcPct val="0"/>
              </a:spcAft>
              <a:defRPr sz="2400">
                <a:solidFill>
                  <a:schemeClr val="tx1"/>
                </a:solidFill>
                <a:latin typeface="Calibri" panose="020F0502020204030204" pitchFamily="34" charset="0"/>
              </a:defRPr>
            </a:lvl8pPr>
            <a:lvl9pPr marL="3886200" indent="-228600" defTabSz="947738" eaLnBrk="0" fontAlgn="base" hangingPunct="0">
              <a:spcBef>
                <a:spcPct val="0"/>
              </a:spcBef>
              <a:spcAft>
                <a:spcPct val="0"/>
              </a:spcAft>
              <a:defRPr sz="2400">
                <a:solidFill>
                  <a:schemeClr val="tx1"/>
                </a:solidFill>
                <a:latin typeface="Calibri" panose="020F0502020204030204" pitchFamily="34" charset="0"/>
              </a:defRPr>
            </a:lvl9pPr>
          </a:lstStyle>
          <a:p>
            <a:pPr algn="r" eaLnBrk="1" hangingPunct="1"/>
            <a:fld id="{80423DB7-44D8-4B05-8EFB-013FDA40D51B}" type="slidenum">
              <a:rPr lang="el-GR" altLang="en-US" sz="1300"/>
              <a:pPr algn="r" eaLnBrk="1" hangingPunct="1"/>
              <a:t>8</a:t>
            </a:fld>
            <a:endParaRPr lang="el-GR" altLang="en-US" sz="1300"/>
          </a:p>
        </p:txBody>
      </p:sp>
      <p:sp>
        <p:nvSpPr>
          <p:cNvPr id="18435" name="Rectangle 7"/>
          <p:cNvSpPr txBox="1">
            <a:spLocks noGrp="1" noChangeArrowheads="1"/>
          </p:cNvSpPr>
          <p:nvPr/>
        </p:nvSpPr>
        <p:spPr bwMode="auto">
          <a:xfrm>
            <a:off x="3845919" y="9436214"/>
            <a:ext cx="2943847" cy="49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1" rIns="91400" bIns="45701" anchor="b"/>
          <a:lstStyle>
            <a:lvl1pPr defTabSz="947738">
              <a:defRPr sz="2400">
                <a:solidFill>
                  <a:schemeClr val="tx1"/>
                </a:solidFill>
                <a:latin typeface="Calibri" panose="020F0502020204030204" pitchFamily="34" charset="0"/>
              </a:defRPr>
            </a:lvl1pPr>
            <a:lvl2pPr marL="742950" indent="-285750" defTabSz="947738">
              <a:defRPr sz="2400">
                <a:solidFill>
                  <a:schemeClr val="tx1"/>
                </a:solidFill>
                <a:latin typeface="Calibri" panose="020F0502020204030204" pitchFamily="34" charset="0"/>
              </a:defRPr>
            </a:lvl2pPr>
            <a:lvl3pPr marL="1143000" indent="-228600" defTabSz="947738">
              <a:defRPr sz="2400">
                <a:solidFill>
                  <a:schemeClr val="tx1"/>
                </a:solidFill>
                <a:latin typeface="Calibri" panose="020F0502020204030204" pitchFamily="34" charset="0"/>
              </a:defRPr>
            </a:lvl3pPr>
            <a:lvl4pPr marL="1600200" indent="-228600" defTabSz="947738">
              <a:defRPr sz="2400">
                <a:solidFill>
                  <a:schemeClr val="tx1"/>
                </a:solidFill>
                <a:latin typeface="Calibri" panose="020F0502020204030204" pitchFamily="34" charset="0"/>
              </a:defRPr>
            </a:lvl4pPr>
            <a:lvl5pPr marL="2057400" indent="-228600" defTabSz="947738">
              <a:defRPr sz="2400">
                <a:solidFill>
                  <a:schemeClr val="tx1"/>
                </a:solidFill>
                <a:latin typeface="Calibri" panose="020F0502020204030204" pitchFamily="34" charset="0"/>
              </a:defRPr>
            </a:lvl5pPr>
            <a:lvl6pPr marL="2514600" indent="-228600" defTabSz="947738" eaLnBrk="0" fontAlgn="base" hangingPunct="0">
              <a:spcBef>
                <a:spcPct val="0"/>
              </a:spcBef>
              <a:spcAft>
                <a:spcPct val="0"/>
              </a:spcAft>
              <a:defRPr sz="2400">
                <a:solidFill>
                  <a:schemeClr val="tx1"/>
                </a:solidFill>
                <a:latin typeface="Calibri" panose="020F0502020204030204" pitchFamily="34" charset="0"/>
              </a:defRPr>
            </a:lvl6pPr>
            <a:lvl7pPr marL="2971800" indent="-228600" defTabSz="947738" eaLnBrk="0" fontAlgn="base" hangingPunct="0">
              <a:spcBef>
                <a:spcPct val="0"/>
              </a:spcBef>
              <a:spcAft>
                <a:spcPct val="0"/>
              </a:spcAft>
              <a:defRPr sz="2400">
                <a:solidFill>
                  <a:schemeClr val="tx1"/>
                </a:solidFill>
                <a:latin typeface="Calibri" panose="020F0502020204030204" pitchFamily="34" charset="0"/>
              </a:defRPr>
            </a:lvl7pPr>
            <a:lvl8pPr marL="3429000" indent="-228600" defTabSz="947738" eaLnBrk="0" fontAlgn="base" hangingPunct="0">
              <a:spcBef>
                <a:spcPct val="0"/>
              </a:spcBef>
              <a:spcAft>
                <a:spcPct val="0"/>
              </a:spcAft>
              <a:defRPr sz="2400">
                <a:solidFill>
                  <a:schemeClr val="tx1"/>
                </a:solidFill>
                <a:latin typeface="Calibri" panose="020F0502020204030204" pitchFamily="34" charset="0"/>
              </a:defRPr>
            </a:lvl8pPr>
            <a:lvl9pPr marL="3886200" indent="-228600" defTabSz="947738" eaLnBrk="0" fontAlgn="base" hangingPunct="0">
              <a:spcBef>
                <a:spcPct val="0"/>
              </a:spcBef>
              <a:spcAft>
                <a:spcPct val="0"/>
              </a:spcAft>
              <a:defRPr sz="2400">
                <a:solidFill>
                  <a:schemeClr val="tx1"/>
                </a:solidFill>
                <a:latin typeface="Calibri" panose="020F0502020204030204" pitchFamily="34" charset="0"/>
              </a:defRPr>
            </a:lvl9pPr>
          </a:lstStyle>
          <a:p>
            <a:pPr algn="r" eaLnBrk="1" hangingPunct="1"/>
            <a:fld id="{D45D187A-1E30-4D8B-8692-D102E7CBEA34}" type="slidenum">
              <a:rPr lang="el-GR" altLang="el-GR" sz="1300"/>
              <a:pPr algn="r" eaLnBrk="1" hangingPunct="1"/>
              <a:t>8</a:t>
            </a:fld>
            <a:endParaRPr lang="el-GR" altLang="el-GR" sz="1300"/>
          </a:p>
        </p:txBody>
      </p:sp>
      <p:sp>
        <p:nvSpPr>
          <p:cNvPr id="18436" name="Rectangle 7"/>
          <p:cNvSpPr txBox="1">
            <a:spLocks noGrp="1" noChangeArrowheads="1"/>
          </p:cNvSpPr>
          <p:nvPr/>
        </p:nvSpPr>
        <p:spPr bwMode="auto">
          <a:xfrm>
            <a:off x="3845919" y="9436214"/>
            <a:ext cx="2943847" cy="49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9" tIns="45680" rIns="91359" bIns="45680" anchor="b"/>
          <a:lstStyle>
            <a:lvl1pPr defTabSz="906463">
              <a:defRPr sz="2400">
                <a:solidFill>
                  <a:schemeClr val="tx1"/>
                </a:solidFill>
                <a:latin typeface="Calibri" panose="020F0502020204030204" pitchFamily="34" charset="0"/>
              </a:defRPr>
            </a:lvl1pPr>
            <a:lvl2pPr marL="742950" indent="-285750" defTabSz="906463">
              <a:defRPr sz="2400">
                <a:solidFill>
                  <a:schemeClr val="tx1"/>
                </a:solidFill>
                <a:latin typeface="Calibri" panose="020F0502020204030204" pitchFamily="34" charset="0"/>
              </a:defRPr>
            </a:lvl2pPr>
            <a:lvl3pPr marL="1143000" indent="-228600" defTabSz="906463">
              <a:defRPr sz="2400">
                <a:solidFill>
                  <a:schemeClr val="tx1"/>
                </a:solidFill>
                <a:latin typeface="Calibri" panose="020F0502020204030204" pitchFamily="34" charset="0"/>
              </a:defRPr>
            </a:lvl3pPr>
            <a:lvl4pPr marL="1600200" indent="-228600" defTabSz="906463">
              <a:defRPr sz="2400">
                <a:solidFill>
                  <a:schemeClr val="tx1"/>
                </a:solidFill>
                <a:latin typeface="Calibri" panose="020F0502020204030204" pitchFamily="34" charset="0"/>
              </a:defRPr>
            </a:lvl4pPr>
            <a:lvl5pPr marL="2057400" indent="-228600" defTabSz="906463">
              <a:defRPr sz="2400">
                <a:solidFill>
                  <a:schemeClr val="tx1"/>
                </a:solidFill>
                <a:latin typeface="Calibri" panose="020F0502020204030204" pitchFamily="34" charset="0"/>
              </a:defRPr>
            </a:lvl5pPr>
            <a:lvl6pPr marL="2514600" indent="-228600" defTabSz="906463" eaLnBrk="0" fontAlgn="base" hangingPunct="0">
              <a:spcBef>
                <a:spcPct val="0"/>
              </a:spcBef>
              <a:spcAft>
                <a:spcPct val="0"/>
              </a:spcAft>
              <a:defRPr sz="2400">
                <a:solidFill>
                  <a:schemeClr val="tx1"/>
                </a:solidFill>
                <a:latin typeface="Calibri" panose="020F0502020204030204" pitchFamily="34" charset="0"/>
              </a:defRPr>
            </a:lvl6pPr>
            <a:lvl7pPr marL="2971800" indent="-228600" defTabSz="906463" eaLnBrk="0" fontAlgn="base" hangingPunct="0">
              <a:spcBef>
                <a:spcPct val="0"/>
              </a:spcBef>
              <a:spcAft>
                <a:spcPct val="0"/>
              </a:spcAft>
              <a:defRPr sz="2400">
                <a:solidFill>
                  <a:schemeClr val="tx1"/>
                </a:solidFill>
                <a:latin typeface="Calibri" panose="020F0502020204030204" pitchFamily="34" charset="0"/>
              </a:defRPr>
            </a:lvl7pPr>
            <a:lvl8pPr marL="3429000" indent="-228600" defTabSz="906463" eaLnBrk="0" fontAlgn="base" hangingPunct="0">
              <a:spcBef>
                <a:spcPct val="0"/>
              </a:spcBef>
              <a:spcAft>
                <a:spcPct val="0"/>
              </a:spcAft>
              <a:defRPr sz="2400">
                <a:solidFill>
                  <a:schemeClr val="tx1"/>
                </a:solidFill>
                <a:latin typeface="Calibri" panose="020F0502020204030204" pitchFamily="34" charset="0"/>
              </a:defRPr>
            </a:lvl8pPr>
            <a:lvl9pPr marL="3886200" indent="-228600" defTabSz="906463" eaLnBrk="0" fontAlgn="base" hangingPunct="0">
              <a:spcBef>
                <a:spcPct val="0"/>
              </a:spcBef>
              <a:spcAft>
                <a:spcPct val="0"/>
              </a:spcAft>
              <a:defRPr sz="2400">
                <a:solidFill>
                  <a:schemeClr val="tx1"/>
                </a:solidFill>
                <a:latin typeface="Calibri" panose="020F0502020204030204" pitchFamily="34" charset="0"/>
              </a:defRPr>
            </a:lvl9pPr>
          </a:lstStyle>
          <a:p>
            <a:pPr algn="r" eaLnBrk="1" hangingPunct="1"/>
            <a:fld id="{F8E5242A-54A8-4984-8DF9-B0B62FD9BCF5}" type="slidenum">
              <a:rPr lang="el-GR" altLang="el-GR" sz="1200"/>
              <a:pPr algn="r" eaLnBrk="1" hangingPunct="1"/>
              <a:t>8</a:t>
            </a:fld>
            <a:endParaRPr lang="el-GR" altLang="el-GR" sz="1200"/>
          </a:p>
        </p:txBody>
      </p:sp>
      <p:sp>
        <p:nvSpPr>
          <p:cNvPr id="18437" name="Rectangle 2"/>
          <p:cNvSpPr>
            <a:spLocks noGrp="1" noRot="1" noChangeAspect="1" noChangeArrowheads="1" noTextEdit="1"/>
          </p:cNvSpPr>
          <p:nvPr>
            <p:ph type="sldImg"/>
          </p:nvPr>
        </p:nvSpPr>
        <p:spPr>
          <a:xfrm>
            <a:off x="68263" y="760413"/>
            <a:ext cx="6642100" cy="3736975"/>
          </a:xfrm>
          <a:ln/>
        </p:spPr>
      </p:sp>
      <p:sp>
        <p:nvSpPr>
          <p:cNvPr id="18438" name="Rectangle 3"/>
          <p:cNvSpPr>
            <a:spLocks noGrp="1" noChangeArrowheads="1"/>
          </p:cNvSpPr>
          <p:nvPr>
            <p:ph type="body" idx="1"/>
          </p:nvPr>
        </p:nvSpPr>
        <p:spPr>
          <a:xfrm>
            <a:off x="914580" y="4727541"/>
            <a:ext cx="4949664" cy="4498001"/>
          </a:xfrm>
          <a:noFill/>
        </p:spPr>
        <p:txBody>
          <a:bodyPr lIns="91359" tIns="45680" rIns="91359" bIns="45680"/>
          <a:lstStyle/>
          <a:p>
            <a:pPr eaLnBrk="1" hangingPunct="1"/>
            <a:endParaRPr lang="en-US" altLang="el-GR" dirty="0"/>
          </a:p>
        </p:txBody>
      </p:sp>
    </p:spTree>
    <p:extLst>
      <p:ext uri="{BB962C8B-B14F-4D97-AF65-F5344CB8AC3E}">
        <p14:creationId xmlns:p14="http://schemas.microsoft.com/office/powerpoint/2010/main" val="2670486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2647276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3.w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3.vml"/><Relationship Id="rId4" Type="http://schemas.openxmlformats.org/officeDocument/2006/relationships/image" Target="../media/image1.w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4.vml"/><Relationship Id="rId4" Type="http://schemas.openxmlformats.org/officeDocument/2006/relationships/image" Target="../media/image3.w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5.vml"/><Relationship Id="rId4" Type="http://schemas.openxmlformats.org/officeDocument/2006/relationships/image" Target="../media/image3.w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3C74AED8-8188-4AC3-9AD2-F917CF5656F0}" type="datetime1">
              <a:rPr lang="en-US" smtClean="0"/>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9519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32E04F-676E-48CC-9953-1E868F68BD63}" type="datetime1">
              <a:rPr lang="en-US" smtClean="0"/>
              <a:t>9/7/2022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7AFB0D-D229-46BE-A277-42A9AAD27098}" type="slidenum">
              <a:rPr lang="en-US" smtClean="0"/>
              <a:pPr/>
              <a:t>‹#›</a:t>
            </a:fld>
            <a:endParaRPr lang="en-US" dirty="0"/>
          </a:p>
        </p:txBody>
      </p:sp>
    </p:spTree>
    <p:extLst>
      <p:ext uri="{BB962C8B-B14F-4D97-AF65-F5344CB8AC3E}">
        <p14:creationId xmlns:p14="http://schemas.microsoft.com/office/powerpoint/2010/main" val="3342076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sp>
        <p:nvSpPr>
          <p:cNvPr id="10" name="Slide Number Placeholder 4"/>
          <p:cNvSpPr>
            <a:spLocks noGrp="1"/>
          </p:cNvSpPr>
          <p:nvPr>
            <p:ph type="sldNum" sz="quarter" idx="4"/>
          </p:nvPr>
        </p:nvSpPr>
        <p:spPr>
          <a:xfrm>
            <a:off x="11536369" y="6131422"/>
            <a:ext cx="931963" cy="365125"/>
          </a:xfrm>
          <a:prstGeom prst="rect">
            <a:avLst/>
          </a:prstGeom>
        </p:spPr>
        <p:txBody>
          <a:bodyPr/>
          <a:lstStyle>
            <a:lvl1pPr>
              <a:defRPr sz="1400"/>
            </a:lvl1pPr>
          </a:lstStyle>
          <a:p>
            <a:fld id="{B07AFB0D-D229-46BE-A277-42A9AAD27098}" type="slidenum">
              <a:rPr lang="en-US" smtClean="0"/>
              <a:pPr/>
              <a:t>‹#›</a:t>
            </a:fld>
            <a:endParaRPr lang="en-US" dirty="0"/>
          </a:p>
        </p:txBody>
      </p:sp>
      <p:graphicFrame>
        <p:nvGraphicFramePr>
          <p:cNvPr id="11" name="Object 12"/>
          <p:cNvGraphicFramePr>
            <a:graphicFrameLocks noChangeAspect="1"/>
          </p:cNvGraphicFramePr>
          <p:nvPr userDrawn="1">
            <p:extLst>
              <p:ext uri="{D42A27DB-BD31-4B8C-83A1-F6EECF244321}">
                <p14:modId xmlns:p14="http://schemas.microsoft.com/office/powerpoint/2010/main" val="906904570"/>
              </p:ext>
            </p:extLst>
          </p:nvPr>
        </p:nvGraphicFramePr>
        <p:xfrm>
          <a:off x="2" y="6307720"/>
          <a:ext cx="641993" cy="550280"/>
        </p:xfrm>
        <a:graphic>
          <a:graphicData uri="http://schemas.openxmlformats.org/presentationml/2006/ole">
            <mc:AlternateContent xmlns:mc="http://schemas.openxmlformats.org/markup-compatibility/2006">
              <mc:Choice xmlns:v="urn:schemas-microsoft-com:vml" Requires="v">
                <p:oleObj spid="_x0000_s2094" name="Picture" r:id="rId3" imgW="1249680" imgH="1249680" progId="Word.Picture.8">
                  <p:embed/>
                </p:oleObj>
              </mc:Choice>
              <mc:Fallback>
                <p:oleObj name="Picture" r:id="rId3" imgW="1249680" imgH="124968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6307720"/>
                        <a:ext cx="641993" cy="550280"/>
                      </a:xfrm>
                      <a:prstGeom prst="rect">
                        <a:avLst/>
                      </a:prstGeom>
                      <a:noFill/>
                      <a:ln>
                        <a:noFill/>
                      </a:ln>
                    </p:spPr>
                  </p:pic>
                </p:oleObj>
              </mc:Fallback>
            </mc:AlternateContent>
          </a:graphicData>
        </a:graphic>
      </p:graphicFrame>
      <p:cxnSp>
        <p:nvCxnSpPr>
          <p:cNvPr id="4" name="Straight Connector 3"/>
          <p:cNvCxnSpPr/>
          <p:nvPr userDrawn="1"/>
        </p:nvCxnSpPr>
        <p:spPr>
          <a:xfrm>
            <a:off x="243841" y="678065"/>
            <a:ext cx="11847755" cy="0"/>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52243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5_Title Only">
    <p:spTree>
      <p:nvGrpSpPr>
        <p:cNvPr id="1" name=""/>
        <p:cNvGrpSpPr/>
        <p:nvPr/>
      </p:nvGrpSpPr>
      <p:grpSpPr>
        <a:xfrm>
          <a:off x="0" y="0"/>
          <a:ext cx="0" cy="0"/>
          <a:chOff x="0" y="0"/>
          <a:chExt cx="0" cy="0"/>
        </a:xfrm>
      </p:grpSpPr>
      <p:sp>
        <p:nvSpPr>
          <p:cNvPr id="8" name="Rectangle 5"/>
          <p:cNvSpPr>
            <a:spLocks noGrp="1" noChangeArrowheads="1"/>
          </p:cNvSpPr>
          <p:nvPr>
            <p:ph type="ftr" sz="quarter" idx="10"/>
          </p:nvPr>
        </p:nvSpPr>
        <p:spPr/>
        <p:txBody>
          <a:bodyPr/>
          <a:lstStyle>
            <a:lvl1pPr eaLnBrk="1" hangingPunct="1">
              <a:defRPr sz="1000" i="0">
                <a:solidFill>
                  <a:srgbClr val="5F5F5F"/>
                </a:solidFill>
              </a:defRPr>
            </a:lvl1pPr>
          </a:lstStyle>
          <a:p>
            <a:pPr>
              <a:defRPr/>
            </a:pPr>
            <a:endParaRPr lang="en-GB" altLang="en-US" dirty="0"/>
          </a:p>
        </p:txBody>
      </p:sp>
      <p:sp>
        <p:nvSpPr>
          <p:cNvPr id="10" name="Slide Number Placeholder 4"/>
          <p:cNvSpPr>
            <a:spLocks noGrp="1"/>
          </p:cNvSpPr>
          <p:nvPr>
            <p:ph type="sldNum" sz="quarter" idx="4"/>
          </p:nvPr>
        </p:nvSpPr>
        <p:spPr>
          <a:xfrm>
            <a:off x="11205241" y="6216364"/>
            <a:ext cx="931963" cy="365125"/>
          </a:xfrm>
          <a:prstGeom prst="rect">
            <a:avLst/>
          </a:prstGeom>
        </p:spPr>
        <p:txBody>
          <a:bodyPr/>
          <a:lstStyle>
            <a:lvl1pPr>
              <a:defRPr sz="1400"/>
            </a:lvl1pPr>
          </a:lstStyle>
          <a:p>
            <a:fld id="{B07AFB0D-D229-46BE-A277-42A9AAD27098}" type="slidenum">
              <a:rPr lang="en-US" smtClean="0">
                <a:solidFill>
                  <a:prstClr val="black">
                    <a:tint val="75000"/>
                  </a:prstClr>
                </a:solidFill>
              </a:rPr>
              <a:pPr/>
              <a:t>‹#›</a:t>
            </a:fld>
            <a:endParaRPr lang="en-US" dirty="0">
              <a:solidFill>
                <a:prstClr val="black">
                  <a:tint val="75000"/>
                </a:prstClr>
              </a:solidFill>
            </a:endParaRPr>
          </a:p>
        </p:txBody>
      </p:sp>
      <p:graphicFrame>
        <p:nvGraphicFramePr>
          <p:cNvPr id="11" name="Object 12"/>
          <p:cNvGraphicFramePr>
            <a:graphicFrameLocks noChangeAspect="1"/>
          </p:cNvGraphicFramePr>
          <p:nvPr userDrawn="1"/>
        </p:nvGraphicFramePr>
        <p:xfrm>
          <a:off x="2" y="6307720"/>
          <a:ext cx="641993" cy="550280"/>
        </p:xfrm>
        <a:graphic>
          <a:graphicData uri="http://schemas.openxmlformats.org/presentationml/2006/ole">
            <mc:AlternateContent xmlns:mc="http://schemas.openxmlformats.org/markup-compatibility/2006">
              <mc:Choice xmlns:v="urn:schemas-microsoft-com:vml" Requires="v">
                <p:oleObj spid="_x0000_s3118" name="Picture" r:id="rId3" imgW="1249680" imgH="1249680" progId="Word.Picture.8">
                  <p:embed/>
                </p:oleObj>
              </mc:Choice>
              <mc:Fallback>
                <p:oleObj name="Picture" r:id="rId3" imgW="1249680" imgH="124968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6307720"/>
                        <a:ext cx="641993" cy="550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 name="Straight Connector 4"/>
          <p:cNvCxnSpPr/>
          <p:nvPr userDrawn="1"/>
        </p:nvCxnSpPr>
        <p:spPr>
          <a:xfrm>
            <a:off x="243841" y="678065"/>
            <a:ext cx="11847755" cy="0"/>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0716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D906F4B-72A9-45B0-A562-F671FBFB3EAF}" type="datetime1">
              <a:rPr lang="en-US" smtClean="0">
                <a:solidFill>
                  <a:prstClr val="black">
                    <a:tint val="75000"/>
                  </a:prstClr>
                </a:solidFill>
              </a:rPr>
              <a:pPr/>
              <a:t>9/7/2022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8" name="Slide Number Placeholder 4"/>
          <p:cNvSpPr>
            <a:spLocks noGrp="1"/>
          </p:cNvSpPr>
          <p:nvPr>
            <p:ph type="sldNum" sz="quarter" idx="4"/>
          </p:nvPr>
        </p:nvSpPr>
        <p:spPr>
          <a:xfrm>
            <a:off x="11145951" y="6395195"/>
            <a:ext cx="931963" cy="365125"/>
          </a:xfrm>
          <a:prstGeom prst="rect">
            <a:avLst/>
          </a:prstGeom>
        </p:spPr>
        <p:txBody>
          <a:bodyPr/>
          <a:lstStyle>
            <a:lvl1pPr>
              <a:defRPr sz="1400"/>
            </a:lvl1pPr>
          </a:lstStyle>
          <a:p>
            <a:fld id="{B07AFB0D-D229-46BE-A277-42A9AAD2709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6474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9" name="Rectangle 6"/>
          <p:cNvSpPr>
            <a:spLocks noGrp="1" noChangeArrowheads="1"/>
          </p:cNvSpPr>
          <p:nvPr>
            <p:ph type="sldNum" sz="quarter" idx="11"/>
          </p:nvPr>
        </p:nvSpPr>
        <p:spPr>
          <a:xfrm>
            <a:off x="9097653" y="6436760"/>
            <a:ext cx="2540000" cy="457200"/>
          </a:xfrm>
        </p:spPr>
        <p:txBody>
          <a:bodyPr/>
          <a:lstStyle>
            <a:lvl1pPr algn="r" eaLnBrk="1" hangingPunct="1">
              <a:defRPr sz="1200" i="0"/>
            </a:lvl1pPr>
          </a:lstStyle>
          <a:p>
            <a:pPr>
              <a:defRPr/>
            </a:pPr>
            <a:fld id="{E689E396-4E8E-4BC1-9FFE-DBADFC5D39AF}" type="slidenum">
              <a:rPr lang="en-GB" altLang="en-US" smtClean="0">
                <a:solidFill>
                  <a:prstClr val="black">
                    <a:tint val="75000"/>
                  </a:prstClr>
                </a:solidFill>
              </a:rPr>
              <a:pPr>
                <a:defRPr/>
              </a:pPr>
              <a:t>‹#›</a:t>
            </a:fld>
            <a:endParaRPr lang="en-GB" altLang="en-US" dirty="0">
              <a:solidFill>
                <a:prstClr val="black">
                  <a:tint val="75000"/>
                </a:prstClr>
              </a:solidFill>
            </a:endParaRPr>
          </a:p>
        </p:txBody>
      </p:sp>
      <p:cxnSp>
        <p:nvCxnSpPr>
          <p:cNvPr id="4" name="Straight Connector 3"/>
          <p:cNvCxnSpPr/>
          <p:nvPr userDrawn="1"/>
        </p:nvCxnSpPr>
        <p:spPr>
          <a:xfrm>
            <a:off x="243841" y="678065"/>
            <a:ext cx="11847755" cy="0"/>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pic>
        <p:nvPicPr>
          <p:cNvPr id="113730" name="Picture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45900" y="6400800"/>
            <a:ext cx="444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0329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3_Title Only">
    <p:spTree>
      <p:nvGrpSpPr>
        <p:cNvPr id="1" name=""/>
        <p:cNvGrpSpPr/>
        <p:nvPr/>
      </p:nvGrpSpPr>
      <p:grpSpPr>
        <a:xfrm>
          <a:off x="0" y="0"/>
          <a:ext cx="0" cy="0"/>
          <a:chOff x="0" y="0"/>
          <a:chExt cx="0" cy="0"/>
        </a:xfrm>
      </p:grpSpPr>
      <p:sp>
        <p:nvSpPr>
          <p:cNvPr id="10" name="Slide Number Placeholder 4"/>
          <p:cNvSpPr>
            <a:spLocks noGrp="1"/>
          </p:cNvSpPr>
          <p:nvPr>
            <p:ph type="sldNum" sz="quarter" idx="4"/>
          </p:nvPr>
        </p:nvSpPr>
        <p:spPr>
          <a:xfrm>
            <a:off x="11260037" y="6307720"/>
            <a:ext cx="931963" cy="365125"/>
          </a:xfrm>
          <a:prstGeom prst="rect">
            <a:avLst/>
          </a:prstGeom>
        </p:spPr>
        <p:txBody>
          <a:bodyPr/>
          <a:lstStyle>
            <a:lvl1pPr>
              <a:defRPr sz="1400"/>
            </a:lvl1pPr>
          </a:lstStyle>
          <a:p>
            <a:fld id="{B07AFB0D-D229-46BE-A277-42A9AAD27098}" type="slidenum">
              <a:rPr lang="en-US" smtClean="0">
                <a:solidFill>
                  <a:prstClr val="black">
                    <a:tint val="75000"/>
                  </a:prstClr>
                </a:solidFill>
              </a:rPr>
              <a:pPr/>
              <a:t>‹#›</a:t>
            </a:fld>
            <a:endParaRPr lang="en-US" dirty="0">
              <a:solidFill>
                <a:prstClr val="black">
                  <a:tint val="75000"/>
                </a:prstClr>
              </a:solidFill>
            </a:endParaRPr>
          </a:p>
        </p:txBody>
      </p:sp>
      <p:graphicFrame>
        <p:nvGraphicFramePr>
          <p:cNvPr id="11" name="Object 12"/>
          <p:cNvGraphicFramePr>
            <a:graphicFrameLocks noChangeAspect="1"/>
          </p:cNvGraphicFramePr>
          <p:nvPr userDrawn="1"/>
        </p:nvGraphicFramePr>
        <p:xfrm>
          <a:off x="2" y="6307720"/>
          <a:ext cx="641993" cy="550280"/>
        </p:xfrm>
        <a:graphic>
          <a:graphicData uri="http://schemas.openxmlformats.org/presentationml/2006/ole">
            <mc:AlternateContent xmlns:mc="http://schemas.openxmlformats.org/markup-compatibility/2006">
              <mc:Choice xmlns:v="urn:schemas-microsoft-com:vml" Requires="v">
                <p:oleObj spid="_x0000_s4142" name="Picture" r:id="rId3" imgW="1249680" imgH="1249680" progId="Word.Picture.8">
                  <p:embed/>
                </p:oleObj>
              </mc:Choice>
              <mc:Fallback>
                <p:oleObj name="Picture" r:id="rId3" imgW="1249680" imgH="124968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6307720"/>
                        <a:ext cx="641993" cy="550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 name="Straight Connector 3"/>
          <p:cNvCxnSpPr/>
          <p:nvPr userDrawn="1"/>
        </p:nvCxnSpPr>
        <p:spPr>
          <a:xfrm>
            <a:off x="243841" y="678065"/>
            <a:ext cx="11847755" cy="0"/>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895412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graphicFrame>
        <p:nvGraphicFramePr>
          <p:cNvPr id="5" name="Object 12"/>
          <p:cNvGraphicFramePr>
            <a:graphicFrameLocks noChangeAspect="1"/>
          </p:cNvGraphicFramePr>
          <p:nvPr userDrawn="1"/>
        </p:nvGraphicFramePr>
        <p:xfrm>
          <a:off x="11645901" y="6400800"/>
          <a:ext cx="444500" cy="381000"/>
        </p:xfrm>
        <a:graphic>
          <a:graphicData uri="http://schemas.openxmlformats.org/presentationml/2006/ole">
            <mc:AlternateContent xmlns:mc="http://schemas.openxmlformats.org/markup-compatibility/2006">
              <mc:Choice xmlns:v="urn:schemas-microsoft-com:vml" Requires="v">
                <p:oleObj spid="_x0000_s5166" name="Picture" r:id="rId3" imgW="1249680" imgH="1249680" progId="Word.Picture.8">
                  <p:embed/>
                </p:oleObj>
              </mc:Choice>
              <mc:Fallback>
                <p:oleObj name="Picture" r:id="rId3" imgW="1249680" imgH="1249680" progId="Word.Picture.8">
                  <p:embed/>
                  <p:pic>
                    <p:nvPicPr>
                      <p:cNvPr id="5"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45901" y="6400800"/>
                        <a:ext cx="4445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 name="Straight Connector 9"/>
          <p:cNvCxnSpPr/>
          <p:nvPr userDrawn="1"/>
        </p:nvCxnSpPr>
        <p:spPr>
          <a:xfrm>
            <a:off x="243841" y="678065"/>
            <a:ext cx="11847755" cy="0"/>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80082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EA6CD0-CD50-4CCF-A1E6-EABFF8BE75CA}" type="datetime1">
              <a:rPr lang="en-US" smtClean="0"/>
              <a:t>9/7/2022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AFB0D-D229-46BE-A277-42A9AAD27098}" type="slidenum">
              <a:rPr lang="en-US" smtClean="0"/>
              <a:pPr/>
              <a:t>‹#›</a:t>
            </a:fld>
            <a:endParaRPr lang="en-US" dirty="0"/>
          </a:p>
        </p:txBody>
      </p:sp>
      <p:cxnSp>
        <p:nvCxnSpPr>
          <p:cNvPr id="7" name="Straight Connector 6"/>
          <p:cNvCxnSpPr/>
          <p:nvPr userDrawn="1"/>
        </p:nvCxnSpPr>
        <p:spPr>
          <a:xfrm>
            <a:off x="243841" y="678065"/>
            <a:ext cx="11847755" cy="0"/>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pic>
        <p:nvPicPr>
          <p:cNvPr id="9" name="Picture 8"/>
          <p:cNvPicPr>
            <a:picLocks noChangeAspect="1"/>
          </p:cNvPicPr>
          <p:nvPr userDrawn="1"/>
        </p:nvPicPr>
        <p:blipFill rotWithShape="1">
          <a:blip r:embed="rId11"/>
          <a:srcRect l="2631" t="12210" r="82607" b="82453"/>
          <a:stretch/>
        </p:blipFill>
        <p:spPr>
          <a:xfrm>
            <a:off x="10963625" y="-1298"/>
            <a:ext cx="1127971" cy="374071"/>
          </a:xfrm>
          <a:prstGeom prst="rect">
            <a:avLst/>
          </a:prstGeom>
        </p:spPr>
      </p:pic>
      <p:sp>
        <p:nvSpPr>
          <p:cNvPr id="10" name="Rectangle 9"/>
          <p:cNvSpPr/>
          <p:nvPr userDrawn="1"/>
        </p:nvSpPr>
        <p:spPr>
          <a:xfrm>
            <a:off x="10937746" y="365125"/>
            <a:ext cx="1254254" cy="338554"/>
          </a:xfrm>
          <a:prstGeom prst="rect">
            <a:avLst/>
          </a:prstGeom>
        </p:spPr>
        <p:txBody>
          <a:bodyPr wrap="none">
            <a:spAutoFit/>
          </a:bodyPr>
          <a:lstStyle/>
          <a:p>
            <a:r>
              <a:rPr lang="el-GR" altLang="el-GR" sz="1600" b="1" dirty="0">
                <a:solidFill>
                  <a:schemeClr val="bg1">
                    <a:lumMod val="50000"/>
                  </a:schemeClr>
                </a:solidFill>
              </a:rPr>
              <a:t>3</a:t>
            </a:r>
            <a:r>
              <a:rPr lang="el-GR" altLang="el-GR" sz="1600" b="1" baseline="30000" dirty="0">
                <a:solidFill>
                  <a:schemeClr val="bg1">
                    <a:lumMod val="50000"/>
                  </a:schemeClr>
                </a:solidFill>
              </a:rPr>
              <a:t>η</a:t>
            </a:r>
            <a:r>
              <a:rPr lang="el-GR" altLang="el-GR" sz="1600" b="1" dirty="0">
                <a:solidFill>
                  <a:schemeClr val="bg1">
                    <a:lumMod val="50000"/>
                  </a:schemeClr>
                </a:solidFill>
              </a:rPr>
              <a:t> Μέτρηση </a:t>
            </a:r>
            <a:endParaRPr lang="el-GR" sz="1600" dirty="0">
              <a:solidFill>
                <a:schemeClr val="bg1">
                  <a:lumMod val="50000"/>
                </a:schemeClr>
              </a:solidFill>
            </a:endParaRPr>
          </a:p>
        </p:txBody>
      </p:sp>
      <p:graphicFrame>
        <p:nvGraphicFramePr>
          <p:cNvPr id="11" name="Object 12"/>
          <p:cNvGraphicFramePr>
            <a:graphicFrameLocks noChangeAspect="1"/>
          </p:cNvGraphicFramePr>
          <p:nvPr userDrawn="1"/>
        </p:nvGraphicFramePr>
        <p:xfrm>
          <a:off x="2" y="6307720"/>
          <a:ext cx="641993" cy="550280"/>
        </p:xfrm>
        <a:graphic>
          <a:graphicData uri="http://schemas.openxmlformats.org/presentationml/2006/ole">
            <mc:AlternateContent xmlns:mc="http://schemas.openxmlformats.org/markup-compatibility/2006">
              <mc:Choice xmlns:v="urn:schemas-microsoft-com:vml" Requires="v">
                <p:oleObj spid="_x0000_s1070" name="Picture" r:id="rId12" imgW="1249680" imgH="1249680" progId="Word.Picture.8">
                  <p:embed/>
                </p:oleObj>
              </mc:Choice>
              <mc:Fallback>
                <p:oleObj name="Picture" r:id="rId12" imgW="1249680" imgH="1249680" progId="Word.Picture.8">
                  <p:embed/>
                  <p:pic>
                    <p:nvPicPr>
                      <p:cNvPr id="11"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 y="6307720"/>
                        <a:ext cx="641993" cy="550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31409368"/>
      </p:ext>
    </p:extLst>
  </p:cSld>
  <p:clrMap bg1="lt1" tx1="dk1" bg2="lt2" tx2="dk2" accent1="accent1" accent2="accent2" accent3="accent3" accent4="accent4" accent5="accent5" accent6="accent6" hlink="hlink" folHlink="folHlink"/>
  <p:sldLayoutIdLst>
    <p:sldLayoutId id="2147483701" r:id="rId1"/>
    <p:sldLayoutId id="2147483707" r:id="rId2"/>
    <p:sldLayoutId id="2147483713" r:id="rId3"/>
    <p:sldLayoutId id="2147483727" r:id="rId4"/>
    <p:sldLayoutId id="2147483728" r:id="rId5"/>
    <p:sldLayoutId id="2147483729" r:id="rId6"/>
    <p:sldLayoutId id="2147483730" r:id="rId7"/>
    <p:sldLayoutId id="2147483731"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image" Target="../media/image4.wmf"/><Relationship Id="rId5" Type="http://schemas.openxmlformats.org/officeDocument/2006/relationships/oleObject" Target="../embeddings/oleObject5.bin"/><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chart" Target="../charts/chart4.xml"/><Relationship Id="rId7"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3.emf"/><Relationship Id="rId10" Type="http://schemas.openxmlformats.org/officeDocument/2006/relationships/image" Target="../media/image22.jpeg"/><Relationship Id="rId4" Type="http://schemas.openxmlformats.org/officeDocument/2006/relationships/customXml" Target="../ink/ink1.xml"/><Relationship Id="rId9" Type="http://schemas.openxmlformats.org/officeDocument/2006/relationships/image" Target="../media/image21.jpeg"/></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chart" Target="../charts/chart5.xml"/><Relationship Id="rId7"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3.emf"/><Relationship Id="rId10" Type="http://schemas.openxmlformats.org/officeDocument/2006/relationships/image" Target="../media/image22.jpeg"/><Relationship Id="rId4" Type="http://schemas.openxmlformats.org/officeDocument/2006/relationships/customXml" Target="../ink/ink2.xml"/><Relationship Id="rId9" Type="http://schemas.openxmlformats.org/officeDocument/2006/relationships/image" Target="../media/image21.jpeg"/></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chart" Target="../charts/chart6.xml"/><Relationship Id="rId7"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30.emf"/><Relationship Id="rId10" Type="http://schemas.openxmlformats.org/officeDocument/2006/relationships/image" Target="../media/image22.jpeg"/><Relationship Id="rId4" Type="http://schemas.openxmlformats.org/officeDocument/2006/relationships/customXml" Target="../ink/ink3.xml"/><Relationship Id="rId9"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image" Target="../media/image12.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chart" Target="../charts/char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chart" Target="../charts/char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www.pasok.gr/portal/gr/" TargetMode="Externa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chart" Target="../charts/char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chart" Target="../charts/char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chart" Target="../charts/chart2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chart" Target="../charts/chart2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xml"/><Relationship Id="rId4" Type="http://schemas.openxmlformats.org/officeDocument/2006/relationships/chart" Target="../charts/chart31.xml"/></Relationships>
</file>

<file path=ppt/slides/_rels/slide3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chart" Target="../charts/chart34.xml"/><Relationship Id="rId4" Type="http://schemas.openxmlformats.org/officeDocument/2006/relationships/chart" Target="../charts/chart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hyperlink" Target="http://www.pasok.gr/portal/gr/" TargetMode="External"/><Relationship Id="rId9" Type="http://schemas.openxmlformats.org/officeDocument/2006/relationships/image" Target="../media/image11.jpeg"/></Relationships>
</file>

<file path=ppt/slides/_rels/slide50.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chart" Target="../charts/chart4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chart" Target="../charts/chart49.xml"/><Relationship Id="rId4" Type="http://schemas.openxmlformats.org/officeDocument/2006/relationships/chart" Target="../charts/chart48.xml"/></Relationships>
</file>

<file path=ppt/slides/_rels/slide5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3.xml"/><Relationship Id="rId7" Type="http://schemas.openxmlformats.org/officeDocument/2006/relationships/image" Target="../media/image9.png"/><Relationship Id="rId12"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4.png"/><Relationship Id="rId5" Type="http://schemas.openxmlformats.org/officeDocument/2006/relationships/image" Target="../media/image7.jpeg"/><Relationship Id="rId10" Type="http://schemas.openxmlformats.org/officeDocument/2006/relationships/image" Target="../media/image15.png"/><Relationship Id="rId4" Type="http://schemas.openxmlformats.org/officeDocument/2006/relationships/hyperlink" Target="http://www.pasok.gr/portal/gr/" TargetMode="External"/><Relationship Id="rId9" Type="http://schemas.openxmlformats.org/officeDocument/2006/relationships/image" Target="../media/image11.jpeg"/></Relationships>
</file>

<file path=ppt/slides/_rels/slide70.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2.xml"/><Relationship Id="rId4" Type="http://schemas.openxmlformats.org/officeDocument/2006/relationships/chart" Target="../charts/chart59.xml"/></Relationships>
</file>

<file path=ppt/slides/_rels/slide74.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56.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vmlDrawing" Target="../drawings/vmlDrawing7.vml"/><Relationship Id="rId6" Type="http://schemas.openxmlformats.org/officeDocument/2006/relationships/image" Target="../media/image4.wmf"/><Relationship Id="rId5" Type="http://schemas.openxmlformats.org/officeDocument/2006/relationships/oleObject" Target="../embeddings/oleObject5.bin"/><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4" descr="Political Confidence Barometer – ASSFORUM">
            <a:extLst>
              <a:ext uri="{FF2B5EF4-FFF2-40B4-BE49-F238E27FC236}">
                <a16:creationId xmlns:a16="http://schemas.microsoft.com/office/drawing/2014/main" id="{5A2B3360-8AC5-4CD8-9F36-1C29976F4A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880"/>
            <a:ext cx="8680815" cy="707972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4"/>
          </p:nvPr>
        </p:nvSpPr>
        <p:spPr>
          <a:xfrm>
            <a:off x="10821309" y="6316752"/>
            <a:ext cx="931963" cy="365125"/>
          </a:xfrm>
        </p:spPr>
        <p:txBody>
          <a:bodyPr/>
          <a:lstStyle/>
          <a:p>
            <a:fld id="{D57F1E4F-1CFF-5643-939E-217C01CDF565}" type="slidenum">
              <a:rPr lang="en-US" smtClean="0"/>
              <a:pPr/>
              <a:t>1</a:t>
            </a:fld>
            <a:endParaRPr lang="en-US" dirty="0"/>
          </a:p>
        </p:txBody>
      </p:sp>
      <p:sp>
        <p:nvSpPr>
          <p:cNvPr id="10" name="Oval 9"/>
          <p:cNvSpPr/>
          <p:nvPr/>
        </p:nvSpPr>
        <p:spPr>
          <a:xfrm>
            <a:off x="6091518" y="0"/>
            <a:ext cx="6100482" cy="684512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090212" y="1"/>
            <a:ext cx="3101788"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idx="4294967295"/>
          </p:nvPr>
        </p:nvSpPr>
        <p:spPr>
          <a:xfrm>
            <a:off x="5889812" y="1480299"/>
            <a:ext cx="6846474" cy="2111987"/>
          </a:xfrm>
        </p:spPr>
        <p:txBody>
          <a:bodyPr>
            <a:normAutofit fontScale="90000"/>
          </a:bodyPr>
          <a:lstStyle/>
          <a:p>
            <a:pPr algn="ctr">
              <a:defRPr/>
            </a:pPr>
            <a:r>
              <a:rPr lang="el-GR" sz="2800" dirty="0"/>
              <a:t/>
            </a:r>
            <a:br>
              <a:rPr lang="el-GR" sz="2800" dirty="0"/>
            </a:br>
            <a:r>
              <a:rPr lang="el-GR" altLang="el-GR" sz="3200" dirty="0"/>
              <a:t>Έρευνα Καταγραφής των </a:t>
            </a:r>
            <a:br>
              <a:rPr lang="el-GR" altLang="el-GR" sz="3200" dirty="0"/>
            </a:br>
            <a:r>
              <a:rPr lang="el-GR" altLang="el-GR" sz="3200" dirty="0"/>
              <a:t>Πολιτικών και Κοινωνικών Εξελίξεων </a:t>
            </a:r>
            <a:br>
              <a:rPr lang="el-GR" altLang="el-GR" sz="3200" dirty="0"/>
            </a:br>
            <a:r>
              <a:rPr lang="el-GR" altLang="el-GR" sz="3200" dirty="0"/>
              <a:t/>
            </a:r>
            <a:br>
              <a:rPr lang="el-GR" altLang="el-GR" sz="3200" dirty="0"/>
            </a:br>
            <a:r>
              <a:rPr lang="el-GR" altLang="el-GR" sz="3200" b="1" dirty="0">
                <a:solidFill>
                  <a:srgbClr val="C00000"/>
                </a:solidFill>
                <a:latin typeface="+mn-lt"/>
              </a:rPr>
              <a:t>3</a:t>
            </a:r>
            <a:r>
              <a:rPr lang="el-GR" altLang="el-GR" sz="3200" b="1" baseline="30000" dirty="0">
                <a:solidFill>
                  <a:srgbClr val="C00000"/>
                </a:solidFill>
                <a:latin typeface="+mn-lt"/>
              </a:rPr>
              <a:t>η</a:t>
            </a:r>
            <a:r>
              <a:rPr lang="el-GR" altLang="el-GR" sz="3200" b="1" dirty="0">
                <a:solidFill>
                  <a:srgbClr val="C00000"/>
                </a:solidFill>
                <a:latin typeface="+mn-lt"/>
              </a:rPr>
              <a:t> Μέτρηση </a:t>
            </a:r>
            <a:endParaRPr lang="en-US" sz="4000" b="1" i="1" dirty="0">
              <a:solidFill>
                <a:srgbClr val="C00000"/>
              </a:solidFill>
              <a:latin typeface="+mn-lt"/>
            </a:endParaRPr>
          </a:p>
        </p:txBody>
      </p:sp>
      <p:sp>
        <p:nvSpPr>
          <p:cNvPr id="3" name="Subtitle 2"/>
          <p:cNvSpPr>
            <a:spLocks noGrp="1"/>
          </p:cNvSpPr>
          <p:nvPr>
            <p:ph type="subTitle" idx="4294967295"/>
          </p:nvPr>
        </p:nvSpPr>
        <p:spPr>
          <a:xfrm>
            <a:off x="4091267" y="4308475"/>
            <a:ext cx="8477251" cy="2549525"/>
          </a:xfrm>
        </p:spPr>
        <p:txBody>
          <a:bodyPr>
            <a:noAutofit/>
          </a:bodyPr>
          <a:lstStyle/>
          <a:p>
            <a:pPr marL="0" indent="0" algn="ctr">
              <a:buNone/>
            </a:pPr>
            <a:r>
              <a:rPr lang="el-GR" sz="2000" dirty="0"/>
              <a:t>Διεξήχθη για το </a:t>
            </a:r>
            <a:r>
              <a:rPr lang="en-US" sz="2000" dirty="0"/>
              <a:t> </a:t>
            </a:r>
          </a:p>
          <a:p>
            <a:pPr marL="0" indent="0" algn="ctr">
              <a:buNone/>
            </a:pPr>
            <a:endParaRPr lang="el-GR" sz="2000" dirty="0">
              <a:solidFill>
                <a:schemeClr val="tx1"/>
              </a:solidFill>
            </a:endParaRPr>
          </a:p>
          <a:p>
            <a:pPr marL="0" indent="0" algn="ctr">
              <a:buNone/>
            </a:pPr>
            <a:endParaRPr lang="el-GR" sz="2000" dirty="0">
              <a:solidFill>
                <a:schemeClr val="tx1"/>
              </a:solidFill>
            </a:endParaRPr>
          </a:p>
          <a:p>
            <a:pPr marL="0" indent="0" algn="ctr">
              <a:buNone/>
            </a:pPr>
            <a:r>
              <a:rPr lang="el-GR" sz="2000" dirty="0"/>
              <a:t>Από την </a:t>
            </a:r>
          </a:p>
          <a:p>
            <a:pPr marL="0" indent="0" algn="ctr">
              <a:buNone/>
            </a:pPr>
            <a:r>
              <a:rPr lang="el-GR" sz="2000" dirty="0"/>
              <a:t>						Σεπτέμβριος 2022</a:t>
            </a:r>
          </a:p>
          <a:p>
            <a:pPr marL="0" indent="0" algn="ctr">
              <a:buNone/>
            </a:pPr>
            <a:endParaRPr lang="en-US" sz="2000" dirty="0"/>
          </a:p>
        </p:txBody>
      </p:sp>
      <p:graphicFrame>
        <p:nvGraphicFramePr>
          <p:cNvPr id="5" name="Object 18"/>
          <p:cNvGraphicFramePr>
            <a:graphicFrameLocks noChangeAspect="1"/>
          </p:cNvGraphicFramePr>
          <p:nvPr>
            <p:extLst>
              <p:ext uri="{D42A27DB-BD31-4B8C-83A1-F6EECF244321}">
                <p14:modId xmlns:p14="http://schemas.microsoft.com/office/powerpoint/2010/main" val="3514436419"/>
              </p:ext>
            </p:extLst>
          </p:nvPr>
        </p:nvGraphicFramePr>
        <p:xfrm>
          <a:off x="8875092" y="5399980"/>
          <a:ext cx="533333" cy="601086"/>
        </p:xfrm>
        <a:graphic>
          <a:graphicData uri="http://schemas.openxmlformats.org/presentationml/2006/ole">
            <mc:AlternateContent xmlns:mc="http://schemas.openxmlformats.org/markup-compatibility/2006">
              <mc:Choice xmlns:v="urn:schemas-microsoft-com:vml" Requires="v">
                <p:oleObj spid="_x0000_s6190" name="Picture" r:id="rId5" imgW="1249680" imgH="1249680" progId="Word.Picture.8">
                  <p:embed/>
                </p:oleObj>
              </mc:Choice>
              <mc:Fallback>
                <p:oleObj name="Picture" r:id="rId5" imgW="1249680" imgH="1249680" progId="Word.Picture.8">
                  <p:embed/>
                  <p:pic>
                    <p:nvPicPr>
                      <p:cNvPr id="5" name="Object 18"/>
                      <p:cNvPicPr>
                        <a:picLocks noChangeAspect="1" noChangeArrowheads="1"/>
                      </p:cNvPicPr>
                      <p:nvPr/>
                    </p:nvPicPr>
                    <p:blipFill>
                      <a:blip r:embed="rId6">
                        <a:extLst>
                          <a:ext uri="{28A0092B-C50C-407E-A947-70E740481C1C}">
                            <a14:useLocalDpi xmlns:a14="http://schemas.microsoft.com/office/drawing/2010/main" val="0"/>
                          </a:ext>
                        </a:extLst>
                      </a:blip>
                      <a:srcRect l="6198" r="6335"/>
                      <a:stretch>
                        <a:fillRect/>
                      </a:stretch>
                    </p:blipFill>
                    <p:spPr bwMode="auto">
                      <a:xfrm>
                        <a:off x="8875092" y="5399980"/>
                        <a:ext cx="533333" cy="601086"/>
                      </a:xfrm>
                      <a:prstGeom prst="rect">
                        <a:avLst/>
                      </a:prstGeom>
                      <a:noFill/>
                      <a:ln>
                        <a:noFill/>
                      </a:ln>
                      <a:effectLst>
                        <a:outerShdw dist="35921" dir="2700000" algn="ctr" rotWithShape="0">
                          <a:schemeClr val="tx1"/>
                        </a:outerShdw>
                      </a:effectLst>
                    </p:spPr>
                  </p:pic>
                </p:oleObj>
              </mc:Fallback>
            </mc:AlternateContent>
          </a:graphicData>
        </a:graphic>
      </p:graphicFrame>
      <p:pic>
        <p:nvPicPr>
          <p:cNvPr id="9" name="Picture 8"/>
          <p:cNvPicPr>
            <a:picLocks noChangeAspect="1"/>
          </p:cNvPicPr>
          <p:nvPr/>
        </p:nvPicPr>
        <p:blipFill rotWithShape="1">
          <a:blip r:embed="rId7"/>
          <a:srcRect l="2631" t="12210" r="82607" b="80675"/>
          <a:stretch/>
        </p:blipFill>
        <p:spPr>
          <a:xfrm>
            <a:off x="9282718" y="4073810"/>
            <a:ext cx="2024743" cy="609981"/>
          </a:xfrm>
          <a:prstGeom prst="rect">
            <a:avLst/>
          </a:prstGeom>
        </p:spPr>
      </p:pic>
    </p:spTree>
    <p:extLst>
      <p:ext uri="{BB962C8B-B14F-4D97-AF65-F5344CB8AC3E}">
        <p14:creationId xmlns:p14="http://schemas.microsoft.com/office/powerpoint/2010/main" val="2971049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hart 33"/>
          <p:cNvGraphicFramePr/>
          <p:nvPr/>
        </p:nvGraphicFramePr>
        <p:xfrm>
          <a:off x="1488296" y="1526959"/>
          <a:ext cx="10703703"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151555" name="Rectangle 2"/>
          <p:cNvSpPr>
            <a:spLocks noChangeArrowheads="1"/>
          </p:cNvSpPr>
          <p:nvPr/>
        </p:nvSpPr>
        <p:spPr bwMode="auto">
          <a:xfrm>
            <a:off x="1502734" y="-76830"/>
            <a:ext cx="8785225" cy="110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algn="ctr">
              <a:spcBef>
                <a:spcPct val="20000"/>
              </a:spcBef>
            </a:pPr>
            <a:r>
              <a:rPr lang="el-GR" altLang="el-GR" sz="1800" b="1" u="none" dirty="0">
                <a:ea typeface="+mj-ea"/>
                <a:cs typeface="Calibri" panose="020F0502020204030204" pitchFamily="34" charset="0"/>
              </a:rPr>
              <a:t>Εικόνα Πολιτικών Αρχηγών  / </a:t>
            </a:r>
            <a:r>
              <a:rPr lang="el-GR" altLang="el-GR" sz="1800" b="1" u="none" dirty="0">
                <a:solidFill>
                  <a:srgbClr val="FF0000"/>
                </a:solidFill>
                <a:ea typeface="+mj-ea"/>
                <a:cs typeface="Calibri" panose="020F0502020204030204" pitchFamily="34" charset="0"/>
              </a:rPr>
              <a:t>Δημοτικότητα-</a:t>
            </a:r>
            <a:r>
              <a:rPr lang="el-GR" altLang="el-GR" sz="1800" b="1" u="none" dirty="0">
                <a:ea typeface="+mj-ea"/>
                <a:cs typeface="Calibri" panose="020F0502020204030204" pitchFamily="34" charset="0"/>
              </a:rPr>
              <a:t> Θετικές / Αρνητικές κρίσεις </a:t>
            </a:r>
          </a:p>
          <a:p>
            <a:pPr algn="ctr">
              <a:spcBef>
                <a:spcPct val="20000"/>
              </a:spcBef>
            </a:pPr>
            <a:r>
              <a:rPr lang="el-GR" altLang="el-GR" sz="1200" u="none" dirty="0">
                <a:solidFill>
                  <a:schemeClr val="bg1">
                    <a:lumMod val="50000"/>
                  </a:schemeClr>
                </a:solidFill>
                <a:cs typeface="Calibri" panose="020F0502020204030204" pitchFamily="34" charset="0"/>
              </a:rPr>
              <a:t>Θετικές κρίσεις : «Είναι από τους καλύτερους &amp;</a:t>
            </a:r>
            <a:r>
              <a:rPr lang="en-US" altLang="el-GR" sz="1200" u="none" dirty="0">
                <a:solidFill>
                  <a:schemeClr val="bg1">
                    <a:lumMod val="50000"/>
                  </a:schemeClr>
                </a:solidFill>
                <a:cs typeface="Calibri" panose="020F0502020204030204" pitchFamily="34" charset="0"/>
              </a:rPr>
              <a:t> </a:t>
            </a:r>
            <a:r>
              <a:rPr lang="el-GR" altLang="el-GR" sz="1200" u="none" dirty="0">
                <a:solidFill>
                  <a:schemeClr val="bg1">
                    <a:lumMod val="50000"/>
                  </a:schemeClr>
                </a:solidFill>
                <a:cs typeface="Calibri" panose="020F0502020204030204" pitchFamily="34" charset="0"/>
              </a:rPr>
              <a:t> Ευνοϊκή γνώμη»</a:t>
            </a:r>
          </a:p>
          <a:p>
            <a:pPr algn="ctr">
              <a:spcBef>
                <a:spcPct val="20000"/>
              </a:spcBef>
            </a:pPr>
            <a:r>
              <a:rPr lang="el-GR" altLang="el-GR" sz="1200" u="none" dirty="0">
                <a:solidFill>
                  <a:schemeClr val="bg1">
                    <a:lumMod val="50000"/>
                  </a:schemeClr>
                </a:solidFill>
                <a:cs typeface="Calibri" panose="020F0502020204030204" pitchFamily="34" charset="0"/>
              </a:rPr>
              <a:t>Αρνητικές κρίσεις : «Όχι ευνοϊκή γνώμη»</a:t>
            </a:r>
          </a:p>
          <a:p>
            <a:pPr algn="ctr">
              <a:spcBef>
                <a:spcPct val="20000"/>
              </a:spcBef>
            </a:pPr>
            <a:r>
              <a:rPr lang="el-GR" altLang="el-GR" sz="1400" b="1" u="none" dirty="0">
                <a:solidFill>
                  <a:schemeClr val="bg1">
                    <a:lumMod val="50000"/>
                  </a:schemeClr>
                </a:solidFill>
                <a:cs typeface="Calibri" panose="020F0502020204030204" pitchFamily="34" charset="0"/>
              </a:rPr>
              <a:t>Σύνολο ερωτηθέντων (Ν=100</a:t>
            </a:r>
            <a:r>
              <a:rPr lang="en-US" altLang="el-GR" sz="1400" b="1" u="none" dirty="0">
                <a:solidFill>
                  <a:schemeClr val="bg1">
                    <a:lumMod val="50000"/>
                  </a:schemeClr>
                </a:solidFill>
                <a:cs typeface="Calibri" panose="020F0502020204030204" pitchFamily="34" charset="0"/>
              </a:rPr>
              <a:t>0</a:t>
            </a:r>
            <a:r>
              <a:rPr lang="el-GR" altLang="el-GR" sz="1400" b="1" u="none" dirty="0">
                <a:solidFill>
                  <a:schemeClr val="bg1">
                    <a:lumMod val="50000"/>
                  </a:schemeClr>
                </a:solidFill>
                <a:cs typeface="Calibri" panose="020F0502020204030204" pitchFamily="34" charset="0"/>
              </a:rPr>
              <a:t>)</a:t>
            </a:r>
            <a:endParaRPr lang="en-GB" altLang="el-GR" sz="1400" b="1" u="none" dirty="0">
              <a:solidFill>
                <a:schemeClr val="bg1">
                  <a:lumMod val="50000"/>
                </a:schemeClr>
              </a:solidFill>
              <a:cs typeface="Calibri" panose="020F0502020204030204" pitchFamily="34" charset="0"/>
            </a:endParaRPr>
          </a:p>
        </p:txBody>
      </p:sp>
      <p:sp>
        <p:nvSpPr>
          <p:cNvPr id="151556" name="Text Box 4"/>
          <p:cNvSpPr txBox="1">
            <a:spLocks noChangeArrowheads="1"/>
          </p:cNvSpPr>
          <p:nvPr/>
        </p:nvSpPr>
        <p:spPr bwMode="auto">
          <a:xfrm>
            <a:off x="5622925" y="72723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n-US" altLang="el-GR" sz="2400" b="1">
              <a:cs typeface="Calibri" panose="020F0502020204030204" pitchFamily="34" charset="0"/>
            </a:endParaRPr>
          </a:p>
        </p:txBody>
      </p:sp>
      <p:sp>
        <p:nvSpPr>
          <p:cNvPr id="151557" name="AutoShape 10" descr="Z"/>
          <p:cNvSpPr>
            <a:spLocks noChangeAspect="1" noChangeArrowheads="1"/>
          </p:cNvSpPr>
          <p:nvPr/>
        </p:nvSpPr>
        <p:spPr bwMode="auto">
          <a:xfrm>
            <a:off x="4438022" y="2810614"/>
            <a:ext cx="12192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l-GR" altLang="el-GR" sz="2400">
              <a:cs typeface="Calibri" panose="020F0502020204030204" pitchFamily="34" charset="0"/>
            </a:endParaRPr>
          </a:p>
        </p:txBody>
      </p:sp>
      <p:sp>
        <p:nvSpPr>
          <p:cNvPr id="151558" name="AutoShape 11" descr="Z"/>
          <p:cNvSpPr>
            <a:spLocks noChangeAspect="1" noChangeArrowheads="1"/>
          </p:cNvSpPr>
          <p:nvPr/>
        </p:nvSpPr>
        <p:spPr bwMode="auto">
          <a:xfrm>
            <a:off x="4438022" y="2810614"/>
            <a:ext cx="12192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l-GR" altLang="el-GR" sz="2400">
              <a:cs typeface="Calibri" panose="020F0502020204030204" pitchFamily="34" charset="0"/>
            </a:endParaRPr>
          </a:p>
        </p:txBody>
      </p:sp>
      <p:sp>
        <p:nvSpPr>
          <p:cNvPr id="151559" name="AutoShape 12" descr="Z"/>
          <p:cNvSpPr>
            <a:spLocks noChangeAspect="1" noChangeArrowheads="1"/>
          </p:cNvSpPr>
          <p:nvPr/>
        </p:nvSpPr>
        <p:spPr bwMode="auto">
          <a:xfrm>
            <a:off x="4438022" y="2810614"/>
            <a:ext cx="12192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l-GR" altLang="el-GR" sz="2400">
              <a:cs typeface="Calibri" panose="020F0502020204030204" pitchFamily="34" charset="0"/>
            </a:endParaRPr>
          </a:p>
        </p:txBody>
      </p:sp>
      <p:sp>
        <p:nvSpPr>
          <p:cNvPr id="151560" name="AutoShape 13" descr="Z"/>
          <p:cNvSpPr>
            <a:spLocks noChangeAspect="1" noChangeArrowheads="1"/>
          </p:cNvSpPr>
          <p:nvPr/>
        </p:nvSpPr>
        <p:spPr bwMode="auto">
          <a:xfrm>
            <a:off x="4438022" y="2810614"/>
            <a:ext cx="12192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l-GR" altLang="el-GR" sz="2400">
              <a:cs typeface="Calibri" panose="020F0502020204030204" pitchFamily="34" charset="0"/>
            </a:endParaRPr>
          </a:p>
        </p:txBody>
      </p:sp>
      <p:sp>
        <p:nvSpPr>
          <p:cNvPr id="151561" name="AutoShape 14" descr="Z"/>
          <p:cNvSpPr>
            <a:spLocks noChangeAspect="1" noChangeArrowheads="1"/>
          </p:cNvSpPr>
          <p:nvPr/>
        </p:nvSpPr>
        <p:spPr bwMode="auto">
          <a:xfrm>
            <a:off x="4438022" y="2810614"/>
            <a:ext cx="12192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l-GR" altLang="el-GR" sz="2400">
              <a:cs typeface="Calibri" panose="020F0502020204030204" pitchFamily="34" charset="0"/>
            </a:endParaRPr>
          </a:p>
        </p:txBody>
      </p:sp>
      <p:cxnSp>
        <p:nvCxnSpPr>
          <p:cNvPr id="151564" name="Straight Connector 19"/>
          <p:cNvCxnSpPr>
            <a:cxnSpLocks noChangeShapeType="1"/>
          </p:cNvCxnSpPr>
          <p:nvPr/>
        </p:nvCxnSpPr>
        <p:spPr bwMode="auto">
          <a:xfrm>
            <a:off x="1502734" y="2705068"/>
            <a:ext cx="9144000" cy="47012"/>
          </a:xfrm>
          <a:prstGeom prst="line">
            <a:avLst/>
          </a:prstGeom>
          <a:noFill/>
          <a:ln w="3175" algn="ctr">
            <a:solidFill>
              <a:schemeClr val="bg1">
                <a:lumMod val="50000"/>
              </a:schemeClr>
            </a:solidFill>
            <a:prstDash val="dash"/>
            <a:round/>
            <a:headEnd/>
            <a:tailEnd/>
          </a:ln>
          <a:extLst>
            <a:ext uri="{909E8E84-426E-40DD-AFC4-6F175D3DCCD1}">
              <a14:hiddenFill xmlns:a14="http://schemas.microsoft.com/office/drawing/2010/main">
                <a:noFill/>
              </a14:hiddenFill>
            </a:ext>
          </a:extLst>
        </p:spPr>
      </p:cxnSp>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8867576" y="4613075"/>
              <a:ext cx="360" cy="360"/>
            </p14:xfrm>
          </p:contentPart>
        </mc:Choice>
        <mc:Fallback xmlns="">
          <p:pic>
            <p:nvPicPr>
              <p:cNvPr id="9" name="Ink 8"/>
              <p:cNvPicPr/>
              <p:nvPr/>
            </p:nvPicPr>
            <p:blipFill>
              <a:blip r:embed="rId5"/>
              <a:stretch>
                <a:fillRect/>
              </a:stretch>
            </p:blipFill>
            <p:spPr>
              <a:xfrm>
                <a:off x="8863976" y="4609475"/>
                <a:ext cx="7560" cy="7560"/>
              </a:xfrm>
              <a:prstGeom prst="rect">
                <a:avLst/>
              </a:prstGeom>
            </p:spPr>
          </p:pic>
        </mc:Fallback>
      </mc:AlternateContent>
      <p:sp>
        <p:nvSpPr>
          <p:cNvPr id="2" name="Slide Number Placeholder 1"/>
          <p:cNvSpPr>
            <a:spLocks noGrp="1"/>
          </p:cNvSpPr>
          <p:nvPr>
            <p:ph type="sldNum" sz="quarter" idx="4294967295"/>
          </p:nvPr>
        </p:nvSpPr>
        <p:spPr>
          <a:xfrm>
            <a:off x="11208568" y="6454807"/>
            <a:ext cx="368284" cy="365125"/>
          </a:xfrm>
          <a:prstGeom prst="rect">
            <a:avLst/>
          </a:prstGeom>
          <a:solidFill>
            <a:schemeClr val="bg1"/>
          </a:solidFill>
        </p:spPr>
        <p:txBody>
          <a:bodyPr/>
          <a:lstStyle/>
          <a:p>
            <a:fld id="{D57F1E4F-1CFF-5643-939E-217C01CDF565}" type="slidenum">
              <a:rPr lang="en-US" smtClean="0">
                <a:cs typeface="Calibri" panose="020F0502020204030204" pitchFamily="34" charset="0"/>
              </a:rPr>
              <a:pPr/>
              <a:t>10</a:t>
            </a:fld>
            <a:endParaRPr lang="en-US" dirty="0">
              <a:cs typeface="Calibri" panose="020F0502020204030204" pitchFamily="34" charset="0"/>
            </a:endParaRPr>
          </a:p>
        </p:txBody>
      </p:sp>
      <p:cxnSp>
        <p:nvCxnSpPr>
          <p:cNvPr id="31" name="Straight Connector 19"/>
          <p:cNvCxnSpPr>
            <a:cxnSpLocks noChangeShapeType="1"/>
          </p:cNvCxnSpPr>
          <p:nvPr/>
        </p:nvCxnSpPr>
        <p:spPr bwMode="auto">
          <a:xfrm>
            <a:off x="1610239" y="3443789"/>
            <a:ext cx="9144000" cy="66529"/>
          </a:xfrm>
          <a:prstGeom prst="line">
            <a:avLst/>
          </a:prstGeom>
          <a:noFill/>
          <a:ln w="3175" algn="ctr">
            <a:solidFill>
              <a:schemeClr val="bg1">
                <a:lumMod val="50000"/>
              </a:schemeClr>
            </a:solidFill>
            <a:prstDash val="dash"/>
            <a:round/>
            <a:headEnd/>
            <a:tailEnd/>
          </a:ln>
          <a:extLst>
            <a:ext uri="{909E8E84-426E-40DD-AFC4-6F175D3DCCD1}">
              <a14:hiddenFill xmlns:a14="http://schemas.microsoft.com/office/drawing/2010/main">
                <a:noFill/>
              </a14:hiddenFill>
            </a:ext>
          </a:extLst>
        </p:spPr>
      </p:cxnSp>
      <p:cxnSp>
        <p:nvCxnSpPr>
          <p:cNvPr id="33" name="Straight Connector 19"/>
          <p:cNvCxnSpPr>
            <a:cxnSpLocks noChangeShapeType="1"/>
          </p:cNvCxnSpPr>
          <p:nvPr/>
        </p:nvCxnSpPr>
        <p:spPr bwMode="auto">
          <a:xfrm>
            <a:off x="1476756" y="4138250"/>
            <a:ext cx="9195955" cy="39544"/>
          </a:xfrm>
          <a:prstGeom prst="line">
            <a:avLst/>
          </a:prstGeom>
          <a:noFill/>
          <a:ln w="3175" algn="ctr">
            <a:solidFill>
              <a:schemeClr val="bg1">
                <a:lumMod val="50000"/>
              </a:schemeClr>
            </a:solidFill>
            <a:prstDash val="dash"/>
            <a:round/>
            <a:headEnd/>
            <a:tailEnd/>
          </a:ln>
          <a:extLst>
            <a:ext uri="{909E8E84-426E-40DD-AFC4-6F175D3DCCD1}">
              <a14:hiddenFill xmlns:a14="http://schemas.microsoft.com/office/drawing/2010/main">
                <a:noFill/>
              </a14:hiddenFill>
            </a:ext>
          </a:extLst>
        </p:spPr>
      </p:cxnSp>
      <p:cxnSp>
        <p:nvCxnSpPr>
          <p:cNvPr id="38" name="Straight Connector 19"/>
          <p:cNvCxnSpPr>
            <a:cxnSpLocks noChangeShapeType="1"/>
          </p:cNvCxnSpPr>
          <p:nvPr/>
        </p:nvCxnSpPr>
        <p:spPr bwMode="auto">
          <a:xfrm>
            <a:off x="1628914" y="4980697"/>
            <a:ext cx="9172392" cy="46813"/>
          </a:xfrm>
          <a:prstGeom prst="line">
            <a:avLst/>
          </a:prstGeom>
          <a:noFill/>
          <a:ln w="3175" algn="ctr">
            <a:solidFill>
              <a:schemeClr val="bg1">
                <a:lumMod val="50000"/>
              </a:schemeClr>
            </a:solidFill>
            <a:prstDash val="dash"/>
            <a:round/>
            <a:headEnd/>
            <a:tailEnd/>
          </a:ln>
          <a:extLst>
            <a:ext uri="{909E8E84-426E-40DD-AFC4-6F175D3DCCD1}">
              <a14:hiddenFill xmlns:a14="http://schemas.microsoft.com/office/drawing/2010/main">
                <a:noFill/>
              </a14:hiddenFill>
            </a:ext>
          </a:extLst>
        </p:spPr>
      </p:cxnSp>
      <p:cxnSp>
        <p:nvCxnSpPr>
          <p:cNvPr id="39" name="Straight Connector 19"/>
          <p:cNvCxnSpPr>
            <a:cxnSpLocks noChangeShapeType="1"/>
          </p:cNvCxnSpPr>
          <p:nvPr/>
        </p:nvCxnSpPr>
        <p:spPr bwMode="auto">
          <a:xfrm>
            <a:off x="1628914" y="5744315"/>
            <a:ext cx="9172392" cy="11961"/>
          </a:xfrm>
          <a:prstGeom prst="line">
            <a:avLst/>
          </a:prstGeom>
          <a:noFill/>
          <a:ln w="3175" algn="ctr">
            <a:solidFill>
              <a:schemeClr val="bg1">
                <a:lumMod val="50000"/>
              </a:schemeClr>
            </a:solidFill>
            <a:prstDash val="dash"/>
            <a:round/>
            <a:headEnd/>
            <a:tailEnd/>
          </a:ln>
          <a:extLst>
            <a:ext uri="{909E8E84-426E-40DD-AFC4-6F175D3DCCD1}">
              <a14:hiddenFill xmlns:a14="http://schemas.microsoft.com/office/drawing/2010/main">
                <a:noFill/>
              </a14:hiddenFill>
            </a:ext>
          </a:extLst>
        </p:spPr>
      </p:cxnSp>
      <p:sp>
        <p:nvSpPr>
          <p:cNvPr id="41" name="Text Box 116"/>
          <p:cNvSpPr txBox="1">
            <a:spLocks noChangeArrowheads="1"/>
          </p:cNvSpPr>
          <p:nvPr/>
        </p:nvSpPr>
        <p:spPr bwMode="auto">
          <a:xfrm>
            <a:off x="3757899" y="1140637"/>
            <a:ext cx="5460021" cy="338554"/>
          </a:xfrm>
          <a:prstGeom prst="rect">
            <a:avLst/>
          </a:prstGeom>
          <a:solidFill>
            <a:schemeClr val="accent5">
              <a:lumMod val="20000"/>
              <a:lumOff val="80000"/>
            </a:schemeClr>
          </a:solidFill>
          <a:ln>
            <a:noFill/>
          </a:ln>
          <a:effectLst>
            <a:prstShdw prst="shdw17" dist="17961" dir="2700000">
              <a:srgbClr val="99995C"/>
            </a:prstShdw>
          </a:effec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l-GR" altLang="en-US" sz="1600" b="1" u="none" dirty="0"/>
              <a:t>ΔΗΜΟΤΙΚΟΤΗΤΑ ΠΟΛΙΤΙΚΩΝ ΑΡΧΗΓΩΝ- </a:t>
            </a:r>
            <a:r>
              <a:rPr lang="el-GR" altLang="en-US" sz="1600" b="1" dirty="0"/>
              <a:t>ΣΕΠΤΕΜΒΡΙΟΣ 2022 </a:t>
            </a:r>
            <a:endParaRPr lang="el-GR" altLang="en-US" sz="1600" b="1" u="none" dirty="0"/>
          </a:p>
        </p:txBody>
      </p:sp>
      <p:pic>
        <p:nvPicPr>
          <p:cNvPr id="12" name="Picture 11"/>
          <p:cNvPicPr>
            <a:picLocks noChangeAspect="1"/>
          </p:cNvPicPr>
          <p:nvPr/>
        </p:nvPicPr>
        <p:blipFill rotWithShape="1">
          <a:blip r:embed="rId6" cstate="print"/>
          <a:srcRect l="19761" t="5855" r="16400" b="337"/>
          <a:stretch/>
        </p:blipFill>
        <p:spPr>
          <a:xfrm>
            <a:off x="1628914" y="5915571"/>
            <a:ext cx="460554" cy="412075"/>
          </a:xfrm>
          <a:prstGeom prst="rect">
            <a:avLst/>
          </a:prstGeom>
        </p:spPr>
      </p:pic>
      <p:pic>
        <p:nvPicPr>
          <p:cNvPr id="44" name="Picture 49" descr="assets_LARGE_t_942_43520984"/>
          <p:cNvPicPr>
            <a:picLocks noChangeAspect="1" noChangeArrowheads="1"/>
          </p:cNvPicPr>
          <p:nvPr/>
        </p:nvPicPr>
        <p:blipFill>
          <a:blip r:embed="rId7" cstate="print">
            <a:extLst>
              <a:ext uri="{28A0092B-C50C-407E-A947-70E740481C1C}">
                <a14:useLocalDpi xmlns:a14="http://schemas.microsoft.com/office/drawing/2010/main" val="0"/>
              </a:ext>
            </a:extLst>
          </a:blip>
          <a:srcRect b="15424"/>
          <a:stretch>
            <a:fillRect/>
          </a:stretch>
        </p:blipFill>
        <p:spPr bwMode="auto">
          <a:xfrm>
            <a:off x="1610239" y="4390901"/>
            <a:ext cx="449755" cy="46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rotWithShape="1">
          <a:blip r:embed="rId8" cstate="print">
            <a:extLst>
              <a:ext uri="{28A0092B-C50C-407E-A947-70E740481C1C}">
                <a14:useLocalDpi xmlns:a14="http://schemas.microsoft.com/office/drawing/2010/main" val="0"/>
              </a:ext>
            </a:extLst>
          </a:blip>
          <a:srcRect t="6632" b="27173"/>
          <a:stretch/>
        </p:blipFill>
        <p:spPr>
          <a:xfrm>
            <a:off x="1628914" y="2067601"/>
            <a:ext cx="454824" cy="455899"/>
          </a:xfrm>
          <a:prstGeom prst="rect">
            <a:avLst/>
          </a:prstGeom>
        </p:spPr>
      </p:pic>
      <p:pic>
        <p:nvPicPr>
          <p:cNvPr id="15" name="Picture 14"/>
          <p:cNvPicPr>
            <a:picLocks noChangeAspect="1"/>
          </p:cNvPicPr>
          <p:nvPr/>
        </p:nvPicPr>
        <p:blipFill rotWithShape="1">
          <a:blip r:embed="rId9" cstate="print">
            <a:extLst>
              <a:ext uri="{28A0092B-C50C-407E-A947-70E740481C1C}">
                <a14:useLocalDpi xmlns:a14="http://schemas.microsoft.com/office/drawing/2010/main" val="0"/>
              </a:ext>
            </a:extLst>
          </a:blip>
          <a:srcRect l="22818" r="24257" b="26054"/>
          <a:stretch/>
        </p:blipFill>
        <p:spPr>
          <a:xfrm>
            <a:off x="1610239" y="2821552"/>
            <a:ext cx="523026" cy="471086"/>
          </a:xfrm>
          <a:prstGeom prst="rect">
            <a:avLst/>
          </a:prstGeom>
        </p:spPr>
      </p:pic>
      <p:pic>
        <p:nvPicPr>
          <p:cNvPr id="16" name="Picture 15"/>
          <p:cNvPicPr>
            <a:picLocks noChangeAspect="1"/>
          </p:cNvPicPr>
          <p:nvPr/>
        </p:nvPicPr>
        <p:blipFill rotWithShape="1">
          <a:blip r:embed="rId10" cstate="print">
            <a:extLst>
              <a:ext uri="{28A0092B-C50C-407E-A947-70E740481C1C}">
                <a14:useLocalDpi xmlns:a14="http://schemas.microsoft.com/office/drawing/2010/main" val="0"/>
              </a:ext>
            </a:extLst>
          </a:blip>
          <a:srcRect l="38908" r="24800" b="34581"/>
          <a:stretch/>
        </p:blipFill>
        <p:spPr>
          <a:xfrm>
            <a:off x="1628914" y="5214389"/>
            <a:ext cx="439572" cy="445146"/>
          </a:xfrm>
          <a:prstGeom prst="rect">
            <a:avLst/>
          </a:prstGeom>
        </p:spPr>
      </p:pic>
      <p:pic>
        <p:nvPicPr>
          <p:cNvPr id="6" name="Picture 5"/>
          <p:cNvPicPr>
            <a:picLocks noChangeAspect="1"/>
          </p:cNvPicPr>
          <p:nvPr/>
        </p:nvPicPr>
        <p:blipFill>
          <a:blip r:embed="rId11"/>
          <a:stretch>
            <a:fillRect/>
          </a:stretch>
        </p:blipFill>
        <p:spPr>
          <a:xfrm>
            <a:off x="1561785" y="3579164"/>
            <a:ext cx="619933" cy="464351"/>
          </a:xfrm>
          <a:prstGeom prst="rect">
            <a:avLst/>
          </a:prstGeom>
        </p:spPr>
      </p:pic>
      <p:sp>
        <p:nvSpPr>
          <p:cNvPr id="3" name="TextBox 2"/>
          <p:cNvSpPr txBox="1"/>
          <p:nvPr/>
        </p:nvSpPr>
        <p:spPr>
          <a:xfrm>
            <a:off x="771181" y="1025010"/>
            <a:ext cx="1299458" cy="369332"/>
          </a:xfrm>
          <a:prstGeom prst="rect">
            <a:avLst/>
          </a:prstGeom>
          <a:solidFill>
            <a:schemeClr val="bg1">
              <a:lumMod val="75000"/>
            </a:schemeClr>
          </a:solidFill>
        </p:spPr>
        <p:txBody>
          <a:bodyPr wrap="none" rtlCol="0">
            <a:spAutoFit/>
          </a:bodyPr>
          <a:lstStyle/>
          <a:p>
            <a:r>
              <a:rPr lang="en-US" dirty="0"/>
              <a:t>3</a:t>
            </a:r>
            <a:r>
              <a:rPr lang="el-GR" baseline="30000" dirty="0"/>
              <a:t>η</a:t>
            </a:r>
            <a:r>
              <a:rPr lang="el-GR" dirty="0"/>
              <a:t> μέτρηση </a:t>
            </a:r>
          </a:p>
        </p:txBody>
      </p:sp>
    </p:spTree>
    <p:extLst>
      <p:ext uri="{BB962C8B-B14F-4D97-AF65-F5344CB8AC3E}">
        <p14:creationId xmlns:p14="http://schemas.microsoft.com/office/powerpoint/2010/main" val="3639485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hart 33"/>
          <p:cNvGraphicFramePr/>
          <p:nvPr/>
        </p:nvGraphicFramePr>
        <p:xfrm>
          <a:off x="1488296" y="1526959"/>
          <a:ext cx="10703703"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151555" name="Rectangle 2"/>
          <p:cNvSpPr>
            <a:spLocks noChangeArrowheads="1"/>
          </p:cNvSpPr>
          <p:nvPr/>
        </p:nvSpPr>
        <p:spPr bwMode="auto">
          <a:xfrm>
            <a:off x="1502734" y="-76830"/>
            <a:ext cx="8785225" cy="110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algn="ctr">
              <a:spcBef>
                <a:spcPct val="20000"/>
              </a:spcBef>
            </a:pPr>
            <a:r>
              <a:rPr lang="el-GR" altLang="el-GR" sz="1800" b="1" u="none" dirty="0">
                <a:ea typeface="+mj-ea"/>
                <a:cs typeface="Calibri" panose="020F0502020204030204" pitchFamily="34" charset="0"/>
              </a:rPr>
              <a:t>Εικόνα Πολιτικών Αρχηγών  / </a:t>
            </a:r>
            <a:r>
              <a:rPr lang="el-GR" altLang="el-GR" sz="1800" b="1" u="none" dirty="0">
                <a:solidFill>
                  <a:srgbClr val="FF0000"/>
                </a:solidFill>
                <a:ea typeface="+mj-ea"/>
                <a:cs typeface="Calibri" panose="020F0502020204030204" pitchFamily="34" charset="0"/>
              </a:rPr>
              <a:t>Δημοτικότητα-</a:t>
            </a:r>
            <a:r>
              <a:rPr lang="el-GR" altLang="el-GR" sz="1800" b="1" u="none" dirty="0">
                <a:ea typeface="+mj-ea"/>
                <a:cs typeface="Calibri" panose="020F0502020204030204" pitchFamily="34" charset="0"/>
              </a:rPr>
              <a:t> Θετικές / Αρνητικές κρίσεις </a:t>
            </a:r>
          </a:p>
          <a:p>
            <a:pPr algn="ctr">
              <a:spcBef>
                <a:spcPct val="20000"/>
              </a:spcBef>
            </a:pPr>
            <a:r>
              <a:rPr lang="el-GR" altLang="el-GR" sz="1200" u="none" dirty="0">
                <a:solidFill>
                  <a:schemeClr val="bg1">
                    <a:lumMod val="50000"/>
                  </a:schemeClr>
                </a:solidFill>
                <a:cs typeface="Calibri" panose="020F0502020204030204" pitchFamily="34" charset="0"/>
              </a:rPr>
              <a:t>Θετικές κρίσεις : «Είναι από τους καλύτερους &amp;</a:t>
            </a:r>
            <a:r>
              <a:rPr lang="en-US" altLang="el-GR" sz="1200" u="none" dirty="0">
                <a:solidFill>
                  <a:schemeClr val="bg1">
                    <a:lumMod val="50000"/>
                  </a:schemeClr>
                </a:solidFill>
                <a:cs typeface="Calibri" panose="020F0502020204030204" pitchFamily="34" charset="0"/>
              </a:rPr>
              <a:t> </a:t>
            </a:r>
            <a:r>
              <a:rPr lang="el-GR" altLang="el-GR" sz="1200" u="none" dirty="0">
                <a:solidFill>
                  <a:schemeClr val="bg1">
                    <a:lumMod val="50000"/>
                  </a:schemeClr>
                </a:solidFill>
                <a:cs typeface="Calibri" panose="020F0502020204030204" pitchFamily="34" charset="0"/>
              </a:rPr>
              <a:t> Ευνοϊκή γνώμη»</a:t>
            </a:r>
          </a:p>
          <a:p>
            <a:pPr algn="ctr">
              <a:spcBef>
                <a:spcPct val="20000"/>
              </a:spcBef>
            </a:pPr>
            <a:r>
              <a:rPr lang="el-GR" altLang="el-GR" sz="1200" u="none" dirty="0">
                <a:solidFill>
                  <a:schemeClr val="bg1">
                    <a:lumMod val="50000"/>
                  </a:schemeClr>
                </a:solidFill>
                <a:cs typeface="Calibri" panose="020F0502020204030204" pitchFamily="34" charset="0"/>
              </a:rPr>
              <a:t>Αρνητικές κρίσεις : «Όχι ευνοϊκή γνώμη»</a:t>
            </a:r>
          </a:p>
          <a:p>
            <a:pPr algn="ctr">
              <a:spcBef>
                <a:spcPct val="20000"/>
              </a:spcBef>
            </a:pPr>
            <a:r>
              <a:rPr lang="el-GR" altLang="el-GR" sz="1400" b="1" u="none" dirty="0">
                <a:solidFill>
                  <a:schemeClr val="bg1">
                    <a:lumMod val="50000"/>
                  </a:schemeClr>
                </a:solidFill>
                <a:cs typeface="Calibri" panose="020F0502020204030204" pitchFamily="34" charset="0"/>
              </a:rPr>
              <a:t>Σύνολο ερωτηθέντων (Ν=1004)</a:t>
            </a:r>
            <a:endParaRPr lang="en-GB" altLang="el-GR" sz="1400" b="1" u="none" dirty="0">
              <a:solidFill>
                <a:schemeClr val="bg1">
                  <a:lumMod val="50000"/>
                </a:schemeClr>
              </a:solidFill>
              <a:cs typeface="Calibri" panose="020F0502020204030204" pitchFamily="34" charset="0"/>
            </a:endParaRPr>
          </a:p>
        </p:txBody>
      </p:sp>
      <p:sp>
        <p:nvSpPr>
          <p:cNvPr id="151556" name="Text Box 4"/>
          <p:cNvSpPr txBox="1">
            <a:spLocks noChangeArrowheads="1"/>
          </p:cNvSpPr>
          <p:nvPr/>
        </p:nvSpPr>
        <p:spPr bwMode="auto">
          <a:xfrm>
            <a:off x="5622925" y="72723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n-US" altLang="el-GR" sz="2400" b="1">
              <a:cs typeface="Calibri" panose="020F0502020204030204" pitchFamily="34" charset="0"/>
            </a:endParaRPr>
          </a:p>
        </p:txBody>
      </p:sp>
      <p:sp>
        <p:nvSpPr>
          <p:cNvPr id="151557" name="AutoShape 10" descr="Z"/>
          <p:cNvSpPr>
            <a:spLocks noChangeAspect="1" noChangeArrowheads="1"/>
          </p:cNvSpPr>
          <p:nvPr/>
        </p:nvSpPr>
        <p:spPr bwMode="auto">
          <a:xfrm>
            <a:off x="4438022" y="2810614"/>
            <a:ext cx="12192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l-GR" altLang="el-GR" sz="2400">
              <a:cs typeface="Calibri" panose="020F0502020204030204" pitchFamily="34" charset="0"/>
            </a:endParaRPr>
          </a:p>
        </p:txBody>
      </p:sp>
      <p:sp>
        <p:nvSpPr>
          <p:cNvPr id="151558" name="AutoShape 11" descr="Z"/>
          <p:cNvSpPr>
            <a:spLocks noChangeAspect="1" noChangeArrowheads="1"/>
          </p:cNvSpPr>
          <p:nvPr/>
        </p:nvSpPr>
        <p:spPr bwMode="auto">
          <a:xfrm>
            <a:off x="4438022" y="2810614"/>
            <a:ext cx="12192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l-GR" altLang="el-GR" sz="2400">
              <a:cs typeface="Calibri" panose="020F0502020204030204" pitchFamily="34" charset="0"/>
            </a:endParaRPr>
          </a:p>
        </p:txBody>
      </p:sp>
      <p:sp>
        <p:nvSpPr>
          <p:cNvPr id="151559" name="AutoShape 12" descr="Z"/>
          <p:cNvSpPr>
            <a:spLocks noChangeAspect="1" noChangeArrowheads="1"/>
          </p:cNvSpPr>
          <p:nvPr/>
        </p:nvSpPr>
        <p:spPr bwMode="auto">
          <a:xfrm>
            <a:off x="4438022" y="2810614"/>
            <a:ext cx="12192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l-GR" altLang="el-GR" sz="2400">
              <a:cs typeface="Calibri" panose="020F0502020204030204" pitchFamily="34" charset="0"/>
            </a:endParaRPr>
          </a:p>
        </p:txBody>
      </p:sp>
      <p:sp>
        <p:nvSpPr>
          <p:cNvPr id="151560" name="AutoShape 13" descr="Z"/>
          <p:cNvSpPr>
            <a:spLocks noChangeAspect="1" noChangeArrowheads="1"/>
          </p:cNvSpPr>
          <p:nvPr/>
        </p:nvSpPr>
        <p:spPr bwMode="auto">
          <a:xfrm>
            <a:off x="4438022" y="2810614"/>
            <a:ext cx="12192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l-GR" altLang="el-GR" sz="2400">
              <a:cs typeface="Calibri" panose="020F0502020204030204" pitchFamily="34" charset="0"/>
            </a:endParaRPr>
          </a:p>
        </p:txBody>
      </p:sp>
      <p:sp>
        <p:nvSpPr>
          <p:cNvPr id="151561" name="AutoShape 14" descr="Z"/>
          <p:cNvSpPr>
            <a:spLocks noChangeAspect="1" noChangeArrowheads="1"/>
          </p:cNvSpPr>
          <p:nvPr/>
        </p:nvSpPr>
        <p:spPr bwMode="auto">
          <a:xfrm>
            <a:off x="4438022" y="2810614"/>
            <a:ext cx="12192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l-GR" altLang="el-GR" sz="2400">
              <a:cs typeface="Calibri" panose="020F0502020204030204" pitchFamily="34" charset="0"/>
            </a:endParaRPr>
          </a:p>
        </p:txBody>
      </p:sp>
      <p:cxnSp>
        <p:nvCxnSpPr>
          <p:cNvPr id="151564" name="Straight Connector 19"/>
          <p:cNvCxnSpPr>
            <a:cxnSpLocks noChangeShapeType="1"/>
          </p:cNvCxnSpPr>
          <p:nvPr/>
        </p:nvCxnSpPr>
        <p:spPr bwMode="auto">
          <a:xfrm>
            <a:off x="1502734" y="2705068"/>
            <a:ext cx="9144000" cy="47012"/>
          </a:xfrm>
          <a:prstGeom prst="line">
            <a:avLst/>
          </a:prstGeom>
          <a:noFill/>
          <a:ln w="3175" algn="ctr">
            <a:solidFill>
              <a:schemeClr val="bg1">
                <a:lumMod val="50000"/>
              </a:schemeClr>
            </a:solidFill>
            <a:prstDash val="dash"/>
            <a:round/>
            <a:headEnd/>
            <a:tailEnd/>
          </a:ln>
          <a:extLst>
            <a:ext uri="{909E8E84-426E-40DD-AFC4-6F175D3DCCD1}">
              <a14:hiddenFill xmlns:a14="http://schemas.microsoft.com/office/drawing/2010/main">
                <a:noFill/>
              </a14:hiddenFill>
            </a:ext>
          </a:extLst>
        </p:spPr>
      </p:cxnSp>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8867576" y="4613075"/>
              <a:ext cx="360" cy="360"/>
            </p14:xfrm>
          </p:contentPart>
        </mc:Choice>
        <mc:Fallback xmlns="">
          <p:pic>
            <p:nvPicPr>
              <p:cNvPr id="9" name="Ink 8"/>
              <p:cNvPicPr/>
              <p:nvPr/>
            </p:nvPicPr>
            <p:blipFill>
              <a:blip r:embed="rId5"/>
              <a:stretch>
                <a:fillRect/>
              </a:stretch>
            </p:blipFill>
            <p:spPr>
              <a:xfrm>
                <a:off x="8863976" y="4609475"/>
                <a:ext cx="7560" cy="7560"/>
              </a:xfrm>
              <a:prstGeom prst="rect">
                <a:avLst/>
              </a:prstGeom>
            </p:spPr>
          </p:pic>
        </mc:Fallback>
      </mc:AlternateContent>
      <p:sp>
        <p:nvSpPr>
          <p:cNvPr id="2" name="Slide Number Placeholder 1"/>
          <p:cNvSpPr>
            <a:spLocks noGrp="1"/>
          </p:cNvSpPr>
          <p:nvPr>
            <p:ph type="sldNum" sz="quarter" idx="4294967295"/>
          </p:nvPr>
        </p:nvSpPr>
        <p:spPr>
          <a:xfrm>
            <a:off x="11208568" y="6454807"/>
            <a:ext cx="368284" cy="365125"/>
          </a:xfrm>
          <a:prstGeom prst="rect">
            <a:avLst/>
          </a:prstGeom>
          <a:solidFill>
            <a:schemeClr val="bg1"/>
          </a:solidFill>
        </p:spPr>
        <p:txBody>
          <a:bodyPr/>
          <a:lstStyle/>
          <a:p>
            <a:fld id="{D57F1E4F-1CFF-5643-939E-217C01CDF565}" type="slidenum">
              <a:rPr lang="en-US" smtClean="0">
                <a:cs typeface="Calibri" panose="020F0502020204030204" pitchFamily="34" charset="0"/>
              </a:rPr>
              <a:pPr/>
              <a:t>11</a:t>
            </a:fld>
            <a:endParaRPr lang="en-US" dirty="0">
              <a:cs typeface="Calibri" panose="020F0502020204030204" pitchFamily="34" charset="0"/>
            </a:endParaRPr>
          </a:p>
        </p:txBody>
      </p:sp>
      <p:cxnSp>
        <p:nvCxnSpPr>
          <p:cNvPr id="31" name="Straight Connector 19"/>
          <p:cNvCxnSpPr>
            <a:cxnSpLocks noChangeShapeType="1"/>
          </p:cNvCxnSpPr>
          <p:nvPr/>
        </p:nvCxnSpPr>
        <p:spPr bwMode="auto">
          <a:xfrm>
            <a:off x="1610239" y="3443789"/>
            <a:ext cx="9144000" cy="66529"/>
          </a:xfrm>
          <a:prstGeom prst="line">
            <a:avLst/>
          </a:prstGeom>
          <a:noFill/>
          <a:ln w="3175" algn="ctr">
            <a:solidFill>
              <a:schemeClr val="bg1">
                <a:lumMod val="50000"/>
              </a:schemeClr>
            </a:solidFill>
            <a:prstDash val="dash"/>
            <a:round/>
            <a:headEnd/>
            <a:tailEnd/>
          </a:ln>
          <a:extLst>
            <a:ext uri="{909E8E84-426E-40DD-AFC4-6F175D3DCCD1}">
              <a14:hiddenFill xmlns:a14="http://schemas.microsoft.com/office/drawing/2010/main">
                <a:noFill/>
              </a14:hiddenFill>
            </a:ext>
          </a:extLst>
        </p:spPr>
      </p:cxnSp>
      <p:cxnSp>
        <p:nvCxnSpPr>
          <p:cNvPr id="33" name="Straight Connector 19"/>
          <p:cNvCxnSpPr>
            <a:cxnSpLocks noChangeShapeType="1"/>
          </p:cNvCxnSpPr>
          <p:nvPr/>
        </p:nvCxnSpPr>
        <p:spPr bwMode="auto">
          <a:xfrm>
            <a:off x="1476756" y="4138250"/>
            <a:ext cx="9195955" cy="39544"/>
          </a:xfrm>
          <a:prstGeom prst="line">
            <a:avLst/>
          </a:prstGeom>
          <a:noFill/>
          <a:ln w="3175" algn="ctr">
            <a:solidFill>
              <a:schemeClr val="bg1">
                <a:lumMod val="50000"/>
              </a:schemeClr>
            </a:solidFill>
            <a:prstDash val="dash"/>
            <a:round/>
            <a:headEnd/>
            <a:tailEnd/>
          </a:ln>
          <a:extLst>
            <a:ext uri="{909E8E84-426E-40DD-AFC4-6F175D3DCCD1}">
              <a14:hiddenFill xmlns:a14="http://schemas.microsoft.com/office/drawing/2010/main">
                <a:noFill/>
              </a14:hiddenFill>
            </a:ext>
          </a:extLst>
        </p:spPr>
      </p:cxnSp>
      <p:cxnSp>
        <p:nvCxnSpPr>
          <p:cNvPr id="38" name="Straight Connector 19"/>
          <p:cNvCxnSpPr>
            <a:cxnSpLocks noChangeShapeType="1"/>
          </p:cNvCxnSpPr>
          <p:nvPr/>
        </p:nvCxnSpPr>
        <p:spPr bwMode="auto">
          <a:xfrm>
            <a:off x="1628914" y="4980697"/>
            <a:ext cx="9172392" cy="46813"/>
          </a:xfrm>
          <a:prstGeom prst="line">
            <a:avLst/>
          </a:prstGeom>
          <a:noFill/>
          <a:ln w="3175" algn="ctr">
            <a:solidFill>
              <a:schemeClr val="bg1">
                <a:lumMod val="50000"/>
              </a:schemeClr>
            </a:solidFill>
            <a:prstDash val="dash"/>
            <a:round/>
            <a:headEnd/>
            <a:tailEnd/>
          </a:ln>
          <a:extLst>
            <a:ext uri="{909E8E84-426E-40DD-AFC4-6F175D3DCCD1}">
              <a14:hiddenFill xmlns:a14="http://schemas.microsoft.com/office/drawing/2010/main">
                <a:noFill/>
              </a14:hiddenFill>
            </a:ext>
          </a:extLst>
        </p:spPr>
      </p:cxnSp>
      <p:cxnSp>
        <p:nvCxnSpPr>
          <p:cNvPr id="39" name="Straight Connector 19"/>
          <p:cNvCxnSpPr>
            <a:cxnSpLocks noChangeShapeType="1"/>
          </p:cNvCxnSpPr>
          <p:nvPr/>
        </p:nvCxnSpPr>
        <p:spPr bwMode="auto">
          <a:xfrm>
            <a:off x="1628914" y="5744315"/>
            <a:ext cx="9172392" cy="11961"/>
          </a:xfrm>
          <a:prstGeom prst="line">
            <a:avLst/>
          </a:prstGeom>
          <a:noFill/>
          <a:ln w="3175" algn="ctr">
            <a:solidFill>
              <a:schemeClr val="bg1">
                <a:lumMod val="50000"/>
              </a:schemeClr>
            </a:solidFill>
            <a:prstDash val="dash"/>
            <a:round/>
            <a:headEnd/>
            <a:tailEnd/>
          </a:ln>
          <a:extLst>
            <a:ext uri="{909E8E84-426E-40DD-AFC4-6F175D3DCCD1}">
              <a14:hiddenFill xmlns:a14="http://schemas.microsoft.com/office/drawing/2010/main">
                <a:noFill/>
              </a14:hiddenFill>
            </a:ext>
          </a:extLst>
        </p:spPr>
      </p:cxnSp>
      <p:sp>
        <p:nvSpPr>
          <p:cNvPr id="41" name="Text Box 116"/>
          <p:cNvSpPr txBox="1">
            <a:spLocks noChangeArrowheads="1"/>
          </p:cNvSpPr>
          <p:nvPr/>
        </p:nvSpPr>
        <p:spPr bwMode="auto">
          <a:xfrm>
            <a:off x="3757899" y="1140637"/>
            <a:ext cx="4658519" cy="338554"/>
          </a:xfrm>
          <a:prstGeom prst="rect">
            <a:avLst/>
          </a:prstGeom>
          <a:solidFill>
            <a:schemeClr val="accent5">
              <a:lumMod val="20000"/>
              <a:lumOff val="80000"/>
            </a:schemeClr>
          </a:solidFill>
          <a:ln>
            <a:noFill/>
          </a:ln>
          <a:effectLst>
            <a:prstShdw prst="shdw17" dist="17961" dir="2700000">
              <a:srgbClr val="99995C"/>
            </a:prstShdw>
          </a:effec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l-GR" altLang="en-US" sz="1600" b="1" u="none" dirty="0"/>
              <a:t>ΔΗΜΟΤΙΚΟΤΗΤΑ ΠΟΛΙΤΙΚΩΝ ΑΡΧΗΓΩΝ- </a:t>
            </a:r>
            <a:r>
              <a:rPr lang="el-GR" altLang="en-US" sz="1600" b="1" dirty="0"/>
              <a:t>ΜΑΙΟΣ </a:t>
            </a:r>
            <a:r>
              <a:rPr lang="el-GR" altLang="en-US" sz="1600" b="1" u="none" dirty="0"/>
              <a:t>2022</a:t>
            </a:r>
          </a:p>
        </p:txBody>
      </p:sp>
      <p:pic>
        <p:nvPicPr>
          <p:cNvPr id="12" name="Picture 11"/>
          <p:cNvPicPr>
            <a:picLocks noChangeAspect="1"/>
          </p:cNvPicPr>
          <p:nvPr/>
        </p:nvPicPr>
        <p:blipFill rotWithShape="1">
          <a:blip r:embed="rId6" cstate="print"/>
          <a:srcRect l="19761" t="5855" r="16400" b="337"/>
          <a:stretch/>
        </p:blipFill>
        <p:spPr>
          <a:xfrm>
            <a:off x="1628914" y="5182865"/>
            <a:ext cx="460554" cy="412075"/>
          </a:xfrm>
          <a:prstGeom prst="rect">
            <a:avLst/>
          </a:prstGeom>
        </p:spPr>
      </p:pic>
      <p:pic>
        <p:nvPicPr>
          <p:cNvPr id="44" name="Picture 49" descr="assets_LARGE_t_942_43520984"/>
          <p:cNvPicPr>
            <a:picLocks noChangeAspect="1" noChangeArrowheads="1"/>
          </p:cNvPicPr>
          <p:nvPr/>
        </p:nvPicPr>
        <p:blipFill>
          <a:blip r:embed="rId7" cstate="print">
            <a:extLst>
              <a:ext uri="{28A0092B-C50C-407E-A947-70E740481C1C}">
                <a14:useLocalDpi xmlns:a14="http://schemas.microsoft.com/office/drawing/2010/main" val="0"/>
              </a:ext>
            </a:extLst>
          </a:blip>
          <a:srcRect b="15424"/>
          <a:stretch>
            <a:fillRect/>
          </a:stretch>
        </p:blipFill>
        <p:spPr bwMode="auto">
          <a:xfrm>
            <a:off x="1610239" y="4390901"/>
            <a:ext cx="449755" cy="46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rotWithShape="1">
          <a:blip r:embed="rId8" cstate="print">
            <a:extLst>
              <a:ext uri="{28A0092B-C50C-407E-A947-70E740481C1C}">
                <a14:useLocalDpi xmlns:a14="http://schemas.microsoft.com/office/drawing/2010/main" val="0"/>
              </a:ext>
            </a:extLst>
          </a:blip>
          <a:srcRect t="6632" b="27173"/>
          <a:stretch/>
        </p:blipFill>
        <p:spPr>
          <a:xfrm>
            <a:off x="1628914" y="2067601"/>
            <a:ext cx="454824" cy="455899"/>
          </a:xfrm>
          <a:prstGeom prst="rect">
            <a:avLst/>
          </a:prstGeom>
        </p:spPr>
      </p:pic>
      <p:pic>
        <p:nvPicPr>
          <p:cNvPr id="15" name="Picture 14"/>
          <p:cNvPicPr>
            <a:picLocks noChangeAspect="1"/>
          </p:cNvPicPr>
          <p:nvPr/>
        </p:nvPicPr>
        <p:blipFill rotWithShape="1">
          <a:blip r:embed="rId9" cstate="print">
            <a:extLst>
              <a:ext uri="{28A0092B-C50C-407E-A947-70E740481C1C}">
                <a14:useLocalDpi xmlns:a14="http://schemas.microsoft.com/office/drawing/2010/main" val="0"/>
              </a:ext>
            </a:extLst>
          </a:blip>
          <a:srcRect l="22818" r="24257" b="26054"/>
          <a:stretch/>
        </p:blipFill>
        <p:spPr>
          <a:xfrm>
            <a:off x="1610239" y="2821552"/>
            <a:ext cx="523026" cy="471086"/>
          </a:xfrm>
          <a:prstGeom prst="rect">
            <a:avLst/>
          </a:prstGeom>
        </p:spPr>
      </p:pic>
      <p:pic>
        <p:nvPicPr>
          <p:cNvPr id="16" name="Picture 15"/>
          <p:cNvPicPr>
            <a:picLocks noChangeAspect="1"/>
          </p:cNvPicPr>
          <p:nvPr/>
        </p:nvPicPr>
        <p:blipFill rotWithShape="1">
          <a:blip r:embed="rId10" cstate="print">
            <a:extLst>
              <a:ext uri="{28A0092B-C50C-407E-A947-70E740481C1C}">
                <a14:useLocalDpi xmlns:a14="http://schemas.microsoft.com/office/drawing/2010/main" val="0"/>
              </a:ext>
            </a:extLst>
          </a:blip>
          <a:srcRect l="38908" r="24800" b="34581"/>
          <a:stretch/>
        </p:blipFill>
        <p:spPr>
          <a:xfrm>
            <a:off x="1620422" y="5875371"/>
            <a:ext cx="439572" cy="445146"/>
          </a:xfrm>
          <a:prstGeom prst="rect">
            <a:avLst/>
          </a:prstGeom>
        </p:spPr>
      </p:pic>
      <p:pic>
        <p:nvPicPr>
          <p:cNvPr id="6" name="Picture 5"/>
          <p:cNvPicPr>
            <a:picLocks noChangeAspect="1"/>
          </p:cNvPicPr>
          <p:nvPr/>
        </p:nvPicPr>
        <p:blipFill>
          <a:blip r:embed="rId11"/>
          <a:stretch>
            <a:fillRect/>
          </a:stretch>
        </p:blipFill>
        <p:spPr>
          <a:xfrm>
            <a:off x="1561785" y="3579164"/>
            <a:ext cx="619933" cy="464351"/>
          </a:xfrm>
          <a:prstGeom prst="rect">
            <a:avLst/>
          </a:prstGeom>
        </p:spPr>
      </p:pic>
      <p:sp>
        <p:nvSpPr>
          <p:cNvPr id="3" name="TextBox 2"/>
          <p:cNvSpPr txBox="1"/>
          <p:nvPr/>
        </p:nvSpPr>
        <p:spPr>
          <a:xfrm>
            <a:off x="771181" y="1025010"/>
            <a:ext cx="1299458" cy="369332"/>
          </a:xfrm>
          <a:prstGeom prst="rect">
            <a:avLst/>
          </a:prstGeom>
          <a:solidFill>
            <a:schemeClr val="bg1">
              <a:lumMod val="75000"/>
            </a:schemeClr>
          </a:solidFill>
        </p:spPr>
        <p:txBody>
          <a:bodyPr wrap="none" rtlCol="0">
            <a:spAutoFit/>
          </a:bodyPr>
          <a:lstStyle/>
          <a:p>
            <a:r>
              <a:rPr lang="el-GR" dirty="0"/>
              <a:t>2</a:t>
            </a:r>
            <a:r>
              <a:rPr lang="el-GR" baseline="30000" dirty="0"/>
              <a:t>η</a:t>
            </a:r>
            <a:r>
              <a:rPr lang="el-GR" dirty="0"/>
              <a:t> μέτρηση </a:t>
            </a:r>
          </a:p>
        </p:txBody>
      </p:sp>
    </p:spTree>
    <p:extLst>
      <p:ext uri="{BB962C8B-B14F-4D97-AF65-F5344CB8AC3E}">
        <p14:creationId xmlns:p14="http://schemas.microsoft.com/office/powerpoint/2010/main" val="3958674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hart 33"/>
          <p:cNvGraphicFramePr/>
          <p:nvPr>
            <p:extLst>
              <p:ext uri="{D42A27DB-BD31-4B8C-83A1-F6EECF244321}">
                <p14:modId xmlns:p14="http://schemas.microsoft.com/office/powerpoint/2010/main" val="1467091736"/>
              </p:ext>
            </p:extLst>
          </p:nvPr>
        </p:nvGraphicFramePr>
        <p:xfrm>
          <a:off x="1488296" y="1526959"/>
          <a:ext cx="10703703"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151555" name="Rectangle 2"/>
          <p:cNvSpPr>
            <a:spLocks noChangeArrowheads="1"/>
          </p:cNvSpPr>
          <p:nvPr/>
        </p:nvSpPr>
        <p:spPr bwMode="auto">
          <a:xfrm>
            <a:off x="1502734" y="-76830"/>
            <a:ext cx="8785225" cy="110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algn="ctr">
              <a:spcBef>
                <a:spcPct val="20000"/>
              </a:spcBef>
            </a:pPr>
            <a:r>
              <a:rPr lang="el-GR" altLang="el-GR" sz="1800" b="1" u="none" dirty="0">
                <a:ea typeface="+mj-ea"/>
                <a:cs typeface="Calibri" panose="020F0502020204030204" pitchFamily="34" charset="0"/>
              </a:rPr>
              <a:t>Εικόνα Πολιτικών Αρχηγών  / </a:t>
            </a:r>
            <a:r>
              <a:rPr lang="el-GR" altLang="el-GR" sz="1800" b="1" u="none" dirty="0">
                <a:solidFill>
                  <a:srgbClr val="FF0000"/>
                </a:solidFill>
                <a:ea typeface="+mj-ea"/>
                <a:cs typeface="Calibri" panose="020F0502020204030204" pitchFamily="34" charset="0"/>
              </a:rPr>
              <a:t>Δημοτικότητα-</a:t>
            </a:r>
            <a:r>
              <a:rPr lang="el-GR" altLang="el-GR" sz="1800" b="1" u="none" dirty="0">
                <a:ea typeface="+mj-ea"/>
                <a:cs typeface="Calibri" panose="020F0502020204030204" pitchFamily="34" charset="0"/>
              </a:rPr>
              <a:t> Θετικές / Αρνητικές κρίσεις </a:t>
            </a:r>
          </a:p>
          <a:p>
            <a:pPr algn="ctr">
              <a:spcBef>
                <a:spcPct val="20000"/>
              </a:spcBef>
            </a:pPr>
            <a:r>
              <a:rPr lang="el-GR" altLang="el-GR" sz="1200" u="none" dirty="0">
                <a:solidFill>
                  <a:schemeClr val="bg1">
                    <a:lumMod val="50000"/>
                  </a:schemeClr>
                </a:solidFill>
                <a:cs typeface="Calibri" panose="020F0502020204030204" pitchFamily="34" charset="0"/>
              </a:rPr>
              <a:t>Θετικές κρίσεις : «Είναι από τους καλύτερους &amp;</a:t>
            </a:r>
            <a:r>
              <a:rPr lang="en-US" altLang="el-GR" sz="1200" u="none" dirty="0">
                <a:solidFill>
                  <a:schemeClr val="bg1">
                    <a:lumMod val="50000"/>
                  </a:schemeClr>
                </a:solidFill>
                <a:cs typeface="Calibri" panose="020F0502020204030204" pitchFamily="34" charset="0"/>
              </a:rPr>
              <a:t> </a:t>
            </a:r>
            <a:r>
              <a:rPr lang="el-GR" altLang="el-GR" sz="1200" u="none" dirty="0">
                <a:solidFill>
                  <a:schemeClr val="bg1">
                    <a:lumMod val="50000"/>
                  </a:schemeClr>
                </a:solidFill>
                <a:cs typeface="Calibri" panose="020F0502020204030204" pitchFamily="34" charset="0"/>
              </a:rPr>
              <a:t> Ευνοϊκή γνώμη»</a:t>
            </a:r>
          </a:p>
          <a:p>
            <a:pPr algn="ctr">
              <a:spcBef>
                <a:spcPct val="20000"/>
              </a:spcBef>
            </a:pPr>
            <a:r>
              <a:rPr lang="el-GR" altLang="el-GR" sz="1200" u="none" dirty="0">
                <a:solidFill>
                  <a:schemeClr val="bg1">
                    <a:lumMod val="50000"/>
                  </a:schemeClr>
                </a:solidFill>
                <a:cs typeface="Calibri" panose="020F0502020204030204" pitchFamily="34" charset="0"/>
              </a:rPr>
              <a:t>Αρνητικές κρίσεις : «Όχι ευνοϊκή γνώμη»</a:t>
            </a:r>
          </a:p>
          <a:p>
            <a:pPr algn="ctr">
              <a:spcBef>
                <a:spcPct val="20000"/>
              </a:spcBef>
            </a:pPr>
            <a:r>
              <a:rPr lang="el-GR" altLang="el-GR" sz="1400" b="1" u="none" dirty="0">
                <a:solidFill>
                  <a:schemeClr val="bg1">
                    <a:lumMod val="50000"/>
                  </a:schemeClr>
                </a:solidFill>
                <a:cs typeface="Calibri" panose="020F0502020204030204" pitchFamily="34" charset="0"/>
              </a:rPr>
              <a:t>Σύνολο ερωτηθέντων (Ν=1000)</a:t>
            </a:r>
            <a:endParaRPr lang="en-GB" altLang="el-GR" sz="1400" b="1" u="none" dirty="0">
              <a:solidFill>
                <a:schemeClr val="bg1">
                  <a:lumMod val="50000"/>
                </a:schemeClr>
              </a:solidFill>
              <a:cs typeface="Calibri" panose="020F0502020204030204" pitchFamily="34" charset="0"/>
            </a:endParaRPr>
          </a:p>
        </p:txBody>
      </p:sp>
      <p:sp>
        <p:nvSpPr>
          <p:cNvPr id="151556" name="Text Box 4"/>
          <p:cNvSpPr txBox="1">
            <a:spLocks noChangeArrowheads="1"/>
          </p:cNvSpPr>
          <p:nvPr/>
        </p:nvSpPr>
        <p:spPr bwMode="auto">
          <a:xfrm>
            <a:off x="5622925" y="72723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n-US" altLang="el-GR" sz="2400" b="1">
              <a:cs typeface="Calibri" panose="020F0502020204030204" pitchFamily="34" charset="0"/>
            </a:endParaRPr>
          </a:p>
        </p:txBody>
      </p:sp>
      <p:sp>
        <p:nvSpPr>
          <p:cNvPr id="151557" name="AutoShape 10" descr="Z"/>
          <p:cNvSpPr>
            <a:spLocks noChangeAspect="1" noChangeArrowheads="1"/>
          </p:cNvSpPr>
          <p:nvPr/>
        </p:nvSpPr>
        <p:spPr bwMode="auto">
          <a:xfrm>
            <a:off x="4438022" y="2810614"/>
            <a:ext cx="12192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l-GR" altLang="el-GR" sz="2400">
              <a:cs typeface="Calibri" panose="020F0502020204030204" pitchFamily="34" charset="0"/>
            </a:endParaRPr>
          </a:p>
        </p:txBody>
      </p:sp>
      <p:sp>
        <p:nvSpPr>
          <p:cNvPr id="151558" name="AutoShape 11" descr="Z"/>
          <p:cNvSpPr>
            <a:spLocks noChangeAspect="1" noChangeArrowheads="1"/>
          </p:cNvSpPr>
          <p:nvPr/>
        </p:nvSpPr>
        <p:spPr bwMode="auto">
          <a:xfrm>
            <a:off x="4438022" y="2810614"/>
            <a:ext cx="12192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l-GR" altLang="el-GR" sz="2400">
              <a:cs typeface="Calibri" panose="020F0502020204030204" pitchFamily="34" charset="0"/>
            </a:endParaRPr>
          </a:p>
        </p:txBody>
      </p:sp>
      <p:sp>
        <p:nvSpPr>
          <p:cNvPr id="151559" name="AutoShape 12" descr="Z"/>
          <p:cNvSpPr>
            <a:spLocks noChangeAspect="1" noChangeArrowheads="1"/>
          </p:cNvSpPr>
          <p:nvPr/>
        </p:nvSpPr>
        <p:spPr bwMode="auto">
          <a:xfrm>
            <a:off x="4438022" y="2810614"/>
            <a:ext cx="12192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l-GR" altLang="el-GR" sz="2400">
              <a:cs typeface="Calibri" panose="020F0502020204030204" pitchFamily="34" charset="0"/>
            </a:endParaRPr>
          </a:p>
        </p:txBody>
      </p:sp>
      <p:sp>
        <p:nvSpPr>
          <p:cNvPr id="151560" name="AutoShape 13" descr="Z"/>
          <p:cNvSpPr>
            <a:spLocks noChangeAspect="1" noChangeArrowheads="1"/>
          </p:cNvSpPr>
          <p:nvPr/>
        </p:nvSpPr>
        <p:spPr bwMode="auto">
          <a:xfrm>
            <a:off x="4438022" y="2810614"/>
            <a:ext cx="12192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l-GR" altLang="el-GR" sz="2400">
              <a:cs typeface="Calibri" panose="020F0502020204030204" pitchFamily="34" charset="0"/>
            </a:endParaRPr>
          </a:p>
        </p:txBody>
      </p:sp>
      <p:sp>
        <p:nvSpPr>
          <p:cNvPr id="151561" name="AutoShape 14" descr="Z"/>
          <p:cNvSpPr>
            <a:spLocks noChangeAspect="1" noChangeArrowheads="1"/>
          </p:cNvSpPr>
          <p:nvPr/>
        </p:nvSpPr>
        <p:spPr bwMode="auto">
          <a:xfrm>
            <a:off x="4438022" y="2810614"/>
            <a:ext cx="12192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l-GR" altLang="el-GR" sz="2400">
              <a:cs typeface="Calibri" panose="020F0502020204030204" pitchFamily="34" charset="0"/>
            </a:endParaRPr>
          </a:p>
        </p:txBody>
      </p:sp>
      <p:cxnSp>
        <p:nvCxnSpPr>
          <p:cNvPr id="151564" name="Straight Connector 19"/>
          <p:cNvCxnSpPr>
            <a:cxnSpLocks noChangeShapeType="1"/>
          </p:cNvCxnSpPr>
          <p:nvPr/>
        </p:nvCxnSpPr>
        <p:spPr bwMode="auto">
          <a:xfrm>
            <a:off x="1502734" y="2705068"/>
            <a:ext cx="9144000" cy="47012"/>
          </a:xfrm>
          <a:prstGeom prst="line">
            <a:avLst/>
          </a:prstGeom>
          <a:noFill/>
          <a:ln w="3175" algn="ctr">
            <a:solidFill>
              <a:schemeClr val="bg1">
                <a:lumMod val="50000"/>
              </a:schemeClr>
            </a:solidFill>
            <a:prstDash val="dash"/>
            <a:round/>
            <a:headEnd/>
            <a:tailEnd/>
          </a:ln>
          <a:extLst>
            <a:ext uri="{909E8E84-426E-40DD-AFC4-6F175D3DCCD1}">
              <a14:hiddenFill xmlns:a14="http://schemas.microsoft.com/office/drawing/2010/main">
                <a:noFill/>
              </a14:hiddenFill>
            </a:ext>
          </a:extLst>
        </p:spPr>
      </p:cxnSp>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8867576" y="4613075"/>
              <a:ext cx="360" cy="360"/>
            </p14:xfrm>
          </p:contentPart>
        </mc:Choice>
        <mc:Fallback xmlns="">
          <p:pic>
            <p:nvPicPr>
              <p:cNvPr id="9" name="Ink 8"/>
              <p:cNvPicPr/>
              <p:nvPr/>
            </p:nvPicPr>
            <p:blipFill>
              <a:blip r:embed="rId5"/>
              <a:stretch>
                <a:fillRect/>
              </a:stretch>
            </p:blipFill>
            <p:spPr>
              <a:xfrm>
                <a:off x="8863976" y="4609475"/>
                <a:ext cx="7560" cy="7560"/>
              </a:xfrm>
              <a:prstGeom prst="rect">
                <a:avLst/>
              </a:prstGeom>
            </p:spPr>
          </p:pic>
        </mc:Fallback>
      </mc:AlternateContent>
      <p:sp>
        <p:nvSpPr>
          <p:cNvPr id="2" name="Slide Number Placeholder 1"/>
          <p:cNvSpPr>
            <a:spLocks noGrp="1"/>
          </p:cNvSpPr>
          <p:nvPr>
            <p:ph type="sldNum" sz="quarter" idx="4294967295"/>
          </p:nvPr>
        </p:nvSpPr>
        <p:spPr>
          <a:xfrm>
            <a:off x="11208568" y="6454807"/>
            <a:ext cx="368284" cy="365125"/>
          </a:xfrm>
          <a:prstGeom prst="rect">
            <a:avLst/>
          </a:prstGeom>
          <a:solidFill>
            <a:schemeClr val="bg1"/>
          </a:solidFill>
        </p:spPr>
        <p:txBody>
          <a:bodyPr/>
          <a:lstStyle/>
          <a:p>
            <a:fld id="{D57F1E4F-1CFF-5643-939E-217C01CDF565}" type="slidenum">
              <a:rPr lang="en-US" smtClean="0">
                <a:cs typeface="Calibri" panose="020F0502020204030204" pitchFamily="34" charset="0"/>
              </a:rPr>
              <a:pPr/>
              <a:t>12</a:t>
            </a:fld>
            <a:endParaRPr lang="en-US" dirty="0">
              <a:cs typeface="Calibri" panose="020F0502020204030204" pitchFamily="34" charset="0"/>
            </a:endParaRPr>
          </a:p>
        </p:txBody>
      </p:sp>
      <p:cxnSp>
        <p:nvCxnSpPr>
          <p:cNvPr id="31" name="Straight Connector 19"/>
          <p:cNvCxnSpPr>
            <a:cxnSpLocks noChangeShapeType="1"/>
          </p:cNvCxnSpPr>
          <p:nvPr/>
        </p:nvCxnSpPr>
        <p:spPr bwMode="auto">
          <a:xfrm>
            <a:off x="1610239" y="3443789"/>
            <a:ext cx="9144000" cy="66529"/>
          </a:xfrm>
          <a:prstGeom prst="line">
            <a:avLst/>
          </a:prstGeom>
          <a:noFill/>
          <a:ln w="3175" algn="ctr">
            <a:solidFill>
              <a:schemeClr val="bg1">
                <a:lumMod val="50000"/>
              </a:schemeClr>
            </a:solidFill>
            <a:prstDash val="dash"/>
            <a:round/>
            <a:headEnd/>
            <a:tailEnd/>
          </a:ln>
          <a:extLst>
            <a:ext uri="{909E8E84-426E-40DD-AFC4-6F175D3DCCD1}">
              <a14:hiddenFill xmlns:a14="http://schemas.microsoft.com/office/drawing/2010/main">
                <a:noFill/>
              </a14:hiddenFill>
            </a:ext>
          </a:extLst>
        </p:spPr>
      </p:cxnSp>
      <p:cxnSp>
        <p:nvCxnSpPr>
          <p:cNvPr id="33" name="Straight Connector 19"/>
          <p:cNvCxnSpPr>
            <a:cxnSpLocks noChangeShapeType="1"/>
          </p:cNvCxnSpPr>
          <p:nvPr/>
        </p:nvCxnSpPr>
        <p:spPr bwMode="auto">
          <a:xfrm>
            <a:off x="1476756" y="4138250"/>
            <a:ext cx="9195955" cy="39544"/>
          </a:xfrm>
          <a:prstGeom prst="line">
            <a:avLst/>
          </a:prstGeom>
          <a:noFill/>
          <a:ln w="3175" algn="ctr">
            <a:solidFill>
              <a:schemeClr val="bg1">
                <a:lumMod val="50000"/>
              </a:schemeClr>
            </a:solidFill>
            <a:prstDash val="dash"/>
            <a:round/>
            <a:headEnd/>
            <a:tailEnd/>
          </a:ln>
          <a:extLst>
            <a:ext uri="{909E8E84-426E-40DD-AFC4-6F175D3DCCD1}">
              <a14:hiddenFill xmlns:a14="http://schemas.microsoft.com/office/drawing/2010/main">
                <a:noFill/>
              </a14:hiddenFill>
            </a:ext>
          </a:extLst>
        </p:spPr>
      </p:cxnSp>
      <p:cxnSp>
        <p:nvCxnSpPr>
          <p:cNvPr id="38" name="Straight Connector 19"/>
          <p:cNvCxnSpPr>
            <a:cxnSpLocks noChangeShapeType="1"/>
          </p:cNvCxnSpPr>
          <p:nvPr/>
        </p:nvCxnSpPr>
        <p:spPr bwMode="auto">
          <a:xfrm>
            <a:off x="1628914" y="4980697"/>
            <a:ext cx="9172392" cy="46813"/>
          </a:xfrm>
          <a:prstGeom prst="line">
            <a:avLst/>
          </a:prstGeom>
          <a:noFill/>
          <a:ln w="3175" algn="ctr">
            <a:solidFill>
              <a:schemeClr val="bg1">
                <a:lumMod val="50000"/>
              </a:schemeClr>
            </a:solidFill>
            <a:prstDash val="dash"/>
            <a:round/>
            <a:headEnd/>
            <a:tailEnd/>
          </a:ln>
          <a:extLst>
            <a:ext uri="{909E8E84-426E-40DD-AFC4-6F175D3DCCD1}">
              <a14:hiddenFill xmlns:a14="http://schemas.microsoft.com/office/drawing/2010/main">
                <a:noFill/>
              </a14:hiddenFill>
            </a:ext>
          </a:extLst>
        </p:spPr>
      </p:cxnSp>
      <p:cxnSp>
        <p:nvCxnSpPr>
          <p:cNvPr id="39" name="Straight Connector 19"/>
          <p:cNvCxnSpPr>
            <a:cxnSpLocks noChangeShapeType="1"/>
          </p:cNvCxnSpPr>
          <p:nvPr/>
        </p:nvCxnSpPr>
        <p:spPr bwMode="auto">
          <a:xfrm>
            <a:off x="1628914" y="5744315"/>
            <a:ext cx="9172392" cy="11961"/>
          </a:xfrm>
          <a:prstGeom prst="line">
            <a:avLst/>
          </a:prstGeom>
          <a:noFill/>
          <a:ln w="3175" algn="ctr">
            <a:solidFill>
              <a:schemeClr val="bg1">
                <a:lumMod val="50000"/>
              </a:schemeClr>
            </a:solidFill>
            <a:prstDash val="dash"/>
            <a:round/>
            <a:headEnd/>
            <a:tailEnd/>
          </a:ln>
          <a:extLst>
            <a:ext uri="{909E8E84-426E-40DD-AFC4-6F175D3DCCD1}">
              <a14:hiddenFill xmlns:a14="http://schemas.microsoft.com/office/drawing/2010/main">
                <a:noFill/>
              </a14:hiddenFill>
            </a:ext>
          </a:extLst>
        </p:spPr>
      </p:cxnSp>
      <p:sp>
        <p:nvSpPr>
          <p:cNvPr id="40" name="Footer Placeholder 1"/>
          <p:cNvSpPr txBox="1">
            <a:spLocks noGrp="1"/>
          </p:cNvSpPr>
          <p:nvPr/>
        </p:nvSpPr>
        <p:spPr bwMode="auto">
          <a:xfrm>
            <a:off x="252460" y="6600012"/>
            <a:ext cx="365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l-GR" altLang="el-GR" sz="900" u="none" dirty="0">
                <a:solidFill>
                  <a:schemeClr val="bg2"/>
                </a:solidFill>
              </a:rPr>
              <a:t>Εικόνα Δρώντων:</a:t>
            </a:r>
            <a:r>
              <a:rPr lang="en-US" altLang="el-GR" sz="900" u="none" dirty="0">
                <a:solidFill>
                  <a:schemeClr val="bg2"/>
                </a:solidFill>
              </a:rPr>
              <a:t> </a:t>
            </a:r>
            <a:r>
              <a:rPr lang="el-GR" altLang="el-GR" sz="900" u="none" dirty="0">
                <a:solidFill>
                  <a:schemeClr val="bg2"/>
                </a:solidFill>
              </a:rPr>
              <a:t>Δείκτες Αξιολόγησης πολιτικών προσώπων</a:t>
            </a:r>
            <a:endParaRPr lang="en-GB" altLang="el-GR" sz="900" u="none" dirty="0">
              <a:solidFill>
                <a:schemeClr val="bg2"/>
              </a:solidFill>
            </a:endParaRPr>
          </a:p>
        </p:txBody>
      </p:sp>
      <p:sp>
        <p:nvSpPr>
          <p:cNvPr id="41" name="Text Box 116"/>
          <p:cNvSpPr txBox="1">
            <a:spLocks noChangeArrowheads="1"/>
          </p:cNvSpPr>
          <p:nvPr/>
        </p:nvSpPr>
        <p:spPr bwMode="auto">
          <a:xfrm>
            <a:off x="3757899" y="1140637"/>
            <a:ext cx="4914422" cy="338554"/>
          </a:xfrm>
          <a:prstGeom prst="rect">
            <a:avLst/>
          </a:prstGeom>
          <a:solidFill>
            <a:schemeClr val="accent5">
              <a:lumMod val="20000"/>
              <a:lumOff val="80000"/>
            </a:schemeClr>
          </a:solidFill>
          <a:ln>
            <a:noFill/>
          </a:ln>
          <a:effectLst>
            <a:prstShdw prst="shdw17" dist="17961" dir="2700000">
              <a:srgbClr val="99995C"/>
            </a:prstShdw>
          </a:effec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l-GR" altLang="en-US" sz="1600" b="1" u="none" dirty="0"/>
              <a:t>ΔΗΜΟΤΙΚΟΤΗΤΑ ΠΟΛΙΤΙΚΩΝ ΑΡΧΗΓΩΝ- ΜΑΡΤΙΟΣ 2022</a:t>
            </a:r>
          </a:p>
        </p:txBody>
      </p:sp>
      <p:pic>
        <p:nvPicPr>
          <p:cNvPr id="12" name="Picture 11"/>
          <p:cNvPicPr>
            <a:picLocks noChangeAspect="1"/>
          </p:cNvPicPr>
          <p:nvPr/>
        </p:nvPicPr>
        <p:blipFill rotWithShape="1">
          <a:blip r:embed="rId6" cstate="print"/>
          <a:srcRect l="19761" t="5855" r="16400" b="337"/>
          <a:stretch/>
        </p:blipFill>
        <p:spPr>
          <a:xfrm>
            <a:off x="1599440" y="5223894"/>
            <a:ext cx="460554" cy="412075"/>
          </a:xfrm>
          <a:prstGeom prst="rect">
            <a:avLst/>
          </a:prstGeom>
        </p:spPr>
      </p:pic>
      <p:pic>
        <p:nvPicPr>
          <p:cNvPr id="44" name="Picture 49" descr="assets_LARGE_t_942_43520984"/>
          <p:cNvPicPr>
            <a:picLocks noChangeAspect="1" noChangeArrowheads="1"/>
          </p:cNvPicPr>
          <p:nvPr/>
        </p:nvPicPr>
        <p:blipFill>
          <a:blip r:embed="rId7" cstate="print">
            <a:extLst>
              <a:ext uri="{28A0092B-C50C-407E-A947-70E740481C1C}">
                <a14:useLocalDpi xmlns:a14="http://schemas.microsoft.com/office/drawing/2010/main" val="0"/>
              </a:ext>
            </a:extLst>
          </a:blip>
          <a:srcRect b="15424"/>
          <a:stretch>
            <a:fillRect/>
          </a:stretch>
        </p:blipFill>
        <p:spPr bwMode="auto">
          <a:xfrm>
            <a:off x="1610239" y="4390901"/>
            <a:ext cx="449755" cy="46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rotWithShape="1">
          <a:blip r:embed="rId8" cstate="print">
            <a:extLst>
              <a:ext uri="{28A0092B-C50C-407E-A947-70E740481C1C}">
                <a14:useLocalDpi xmlns:a14="http://schemas.microsoft.com/office/drawing/2010/main" val="0"/>
              </a:ext>
            </a:extLst>
          </a:blip>
          <a:srcRect t="6632" b="27173"/>
          <a:stretch/>
        </p:blipFill>
        <p:spPr>
          <a:xfrm>
            <a:off x="1628914" y="2067601"/>
            <a:ext cx="454824" cy="455899"/>
          </a:xfrm>
          <a:prstGeom prst="rect">
            <a:avLst/>
          </a:prstGeom>
        </p:spPr>
      </p:pic>
      <p:pic>
        <p:nvPicPr>
          <p:cNvPr id="15" name="Picture 14"/>
          <p:cNvPicPr>
            <a:picLocks noChangeAspect="1"/>
          </p:cNvPicPr>
          <p:nvPr/>
        </p:nvPicPr>
        <p:blipFill rotWithShape="1">
          <a:blip r:embed="rId9" cstate="print">
            <a:extLst>
              <a:ext uri="{28A0092B-C50C-407E-A947-70E740481C1C}">
                <a14:useLocalDpi xmlns:a14="http://schemas.microsoft.com/office/drawing/2010/main" val="0"/>
              </a:ext>
            </a:extLst>
          </a:blip>
          <a:srcRect l="22818" r="24257" b="26054"/>
          <a:stretch/>
        </p:blipFill>
        <p:spPr>
          <a:xfrm>
            <a:off x="1610239" y="2821552"/>
            <a:ext cx="523026" cy="471086"/>
          </a:xfrm>
          <a:prstGeom prst="rect">
            <a:avLst/>
          </a:prstGeom>
        </p:spPr>
      </p:pic>
      <p:pic>
        <p:nvPicPr>
          <p:cNvPr id="16" name="Picture 15"/>
          <p:cNvPicPr>
            <a:picLocks noChangeAspect="1"/>
          </p:cNvPicPr>
          <p:nvPr/>
        </p:nvPicPr>
        <p:blipFill rotWithShape="1">
          <a:blip r:embed="rId10" cstate="print">
            <a:extLst>
              <a:ext uri="{28A0092B-C50C-407E-A947-70E740481C1C}">
                <a14:useLocalDpi xmlns:a14="http://schemas.microsoft.com/office/drawing/2010/main" val="0"/>
              </a:ext>
            </a:extLst>
          </a:blip>
          <a:srcRect l="38908" r="24800" b="34581"/>
          <a:stretch/>
        </p:blipFill>
        <p:spPr>
          <a:xfrm>
            <a:off x="1593915" y="5895417"/>
            <a:ext cx="439572" cy="445146"/>
          </a:xfrm>
          <a:prstGeom prst="rect">
            <a:avLst/>
          </a:prstGeom>
        </p:spPr>
      </p:pic>
      <p:pic>
        <p:nvPicPr>
          <p:cNvPr id="6" name="Picture 5"/>
          <p:cNvPicPr>
            <a:picLocks noChangeAspect="1"/>
          </p:cNvPicPr>
          <p:nvPr/>
        </p:nvPicPr>
        <p:blipFill>
          <a:blip r:embed="rId11"/>
          <a:stretch>
            <a:fillRect/>
          </a:stretch>
        </p:blipFill>
        <p:spPr>
          <a:xfrm>
            <a:off x="1561785" y="3579164"/>
            <a:ext cx="619933" cy="464351"/>
          </a:xfrm>
          <a:prstGeom prst="rect">
            <a:avLst/>
          </a:prstGeom>
        </p:spPr>
      </p:pic>
      <p:sp>
        <p:nvSpPr>
          <p:cNvPr id="25" name="TextBox 24"/>
          <p:cNvSpPr txBox="1"/>
          <p:nvPr/>
        </p:nvSpPr>
        <p:spPr>
          <a:xfrm>
            <a:off x="771181" y="1025010"/>
            <a:ext cx="1299458" cy="369332"/>
          </a:xfrm>
          <a:prstGeom prst="rect">
            <a:avLst/>
          </a:prstGeom>
          <a:solidFill>
            <a:schemeClr val="bg1">
              <a:lumMod val="75000"/>
            </a:schemeClr>
          </a:solidFill>
        </p:spPr>
        <p:txBody>
          <a:bodyPr wrap="none" rtlCol="0">
            <a:spAutoFit/>
          </a:bodyPr>
          <a:lstStyle/>
          <a:p>
            <a:r>
              <a:rPr lang="el-GR" dirty="0"/>
              <a:t>1</a:t>
            </a:r>
            <a:r>
              <a:rPr lang="el-GR" baseline="30000" dirty="0"/>
              <a:t>η</a:t>
            </a:r>
            <a:r>
              <a:rPr lang="el-GR" dirty="0"/>
              <a:t> μέτρηση </a:t>
            </a:r>
          </a:p>
        </p:txBody>
      </p:sp>
    </p:spTree>
    <p:extLst>
      <p:ext uri="{BB962C8B-B14F-4D97-AF65-F5344CB8AC3E}">
        <p14:creationId xmlns:p14="http://schemas.microsoft.com/office/powerpoint/2010/main" val="2952406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807547" y="0"/>
            <a:ext cx="1384453" cy="6389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2162" name="Rectangle 2"/>
          <p:cNvSpPr>
            <a:spLocks noChangeArrowheads="1"/>
          </p:cNvSpPr>
          <p:nvPr/>
        </p:nvSpPr>
        <p:spPr bwMode="auto">
          <a:xfrm>
            <a:off x="147032" y="56825"/>
            <a:ext cx="46342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a:lnSpc>
                <a:spcPct val="80000"/>
              </a:lnSpc>
            </a:pPr>
            <a:r>
              <a:rPr lang="el-GR" altLang="en-US" sz="2000" b="1" dirty="0">
                <a:solidFill>
                  <a:schemeClr val="bg2">
                    <a:lumMod val="25000"/>
                  </a:schemeClr>
                </a:solidFill>
                <a:latin typeface="+mj-lt"/>
                <a:ea typeface="+mj-ea"/>
                <a:cs typeface="+mj-cs"/>
              </a:rPr>
              <a:t>Αξιολόγηση </a:t>
            </a:r>
            <a:r>
              <a:rPr lang="el-GR" sz="2000" b="1" dirty="0">
                <a:solidFill>
                  <a:schemeClr val="bg2">
                    <a:lumMod val="25000"/>
                  </a:schemeClr>
                </a:solidFill>
                <a:latin typeface="+mj-lt"/>
                <a:ea typeface="+mj-ea"/>
                <a:cs typeface="+mj-cs"/>
              </a:rPr>
              <a:t>κυβερνητικής </a:t>
            </a:r>
            <a:r>
              <a:rPr lang="el-GR" sz="2000" b="1" dirty="0">
                <a:solidFill>
                  <a:srgbClr val="00B0F0"/>
                </a:solidFill>
                <a:latin typeface="+mj-lt"/>
                <a:ea typeface="+mj-ea"/>
                <a:cs typeface="+mj-cs"/>
              </a:rPr>
              <a:t>θητείας</a:t>
            </a:r>
            <a:r>
              <a:rPr lang="el-GR" sz="2000" b="1" dirty="0">
                <a:solidFill>
                  <a:schemeClr val="bg2">
                    <a:lumMod val="25000"/>
                  </a:schemeClr>
                </a:solidFill>
                <a:latin typeface="+mj-lt"/>
                <a:ea typeface="+mj-ea"/>
                <a:cs typeface="+mj-cs"/>
              </a:rPr>
              <a:t> </a:t>
            </a:r>
            <a:r>
              <a:rPr lang="el-GR" sz="2000" b="1" dirty="0">
                <a:solidFill>
                  <a:srgbClr val="00B0F0"/>
                </a:solidFill>
                <a:latin typeface="+mj-lt"/>
                <a:ea typeface="+mj-ea"/>
                <a:cs typeface="+mj-cs"/>
              </a:rPr>
              <a:t>ΝΔ</a:t>
            </a:r>
            <a:r>
              <a:rPr lang="el-GR" sz="2000" b="1" dirty="0">
                <a:solidFill>
                  <a:schemeClr val="bg2">
                    <a:lumMod val="25000"/>
                  </a:schemeClr>
                </a:solidFill>
                <a:latin typeface="+mj-lt"/>
                <a:ea typeface="+mj-ea"/>
                <a:cs typeface="+mj-cs"/>
              </a:rPr>
              <a:t> με Πρωθυπουργό τον Κ. Μητσοτάκη</a:t>
            </a:r>
          </a:p>
          <a:p>
            <a:pPr lvl="0" hangingPunct="0"/>
            <a:endParaRPr lang="el-GR" sz="1000" dirty="0"/>
          </a:p>
          <a:p>
            <a:pPr lvl="0" hangingPunct="0"/>
            <a:r>
              <a:rPr lang="el-GR" sz="1000" dirty="0"/>
              <a:t>Διαχρονικά στοιχεία </a:t>
            </a:r>
            <a:endParaRPr lang="el-GR" sz="1000" i="1" dirty="0"/>
          </a:p>
          <a:p>
            <a:pPr hangingPunct="0"/>
            <a:r>
              <a:rPr lang="el-GR" altLang="el-GR" sz="1200" b="1" dirty="0">
                <a:solidFill>
                  <a:schemeClr val="bg1">
                    <a:lumMod val="50000"/>
                  </a:schemeClr>
                </a:solidFill>
              </a:rPr>
              <a:t>Σύνολο ερωτηθέντων</a:t>
            </a:r>
            <a:r>
              <a:rPr lang="en-US" altLang="el-GR" sz="1200" b="1" dirty="0">
                <a:solidFill>
                  <a:schemeClr val="bg1">
                    <a:lumMod val="50000"/>
                  </a:schemeClr>
                </a:solidFill>
              </a:rPr>
              <a:t> (N=1000)</a:t>
            </a:r>
            <a:r>
              <a:rPr lang="el-GR" altLang="el-GR" sz="1200" b="1" dirty="0">
                <a:solidFill>
                  <a:schemeClr val="bg1">
                    <a:lumMod val="50000"/>
                  </a:schemeClr>
                </a:solidFill>
              </a:rPr>
              <a:t> </a:t>
            </a:r>
            <a:endParaRPr lang="el-GR" altLang="en-US" sz="1200" b="1" dirty="0">
              <a:solidFill>
                <a:srgbClr val="FF0000"/>
              </a:solidFill>
            </a:endParaRPr>
          </a:p>
        </p:txBody>
      </p:sp>
      <p:sp>
        <p:nvSpPr>
          <p:cNvPr id="2" name="Slide Number Placeholder 1"/>
          <p:cNvSpPr>
            <a:spLocks noGrp="1"/>
          </p:cNvSpPr>
          <p:nvPr>
            <p:ph type="sldNum" sz="quarter" idx="12"/>
          </p:nvPr>
        </p:nvSpPr>
        <p:spPr>
          <a:xfrm>
            <a:off x="11341151" y="6101890"/>
            <a:ext cx="584978" cy="279626"/>
          </a:xfrm>
          <a:solidFill>
            <a:schemeClr val="bg1"/>
          </a:solidFill>
        </p:spPr>
        <p:txBody>
          <a:bodyPr/>
          <a:lstStyle/>
          <a:p>
            <a:fld id="{D57F1E4F-1CFF-5643-939E-217C01CDF565}" type="slidenum">
              <a:rPr lang="en-US" smtClean="0"/>
              <a:pPr/>
              <a:t>13</a:t>
            </a:fld>
            <a:endParaRPr lang="en-US" dirty="0"/>
          </a:p>
        </p:txBody>
      </p:sp>
      <p:graphicFrame>
        <p:nvGraphicFramePr>
          <p:cNvPr id="18" name="Chart 17"/>
          <p:cNvGraphicFramePr/>
          <p:nvPr>
            <p:extLst>
              <p:ext uri="{D42A27DB-BD31-4B8C-83A1-F6EECF244321}">
                <p14:modId xmlns:p14="http://schemas.microsoft.com/office/powerpoint/2010/main" val="775322180"/>
              </p:ext>
            </p:extLst>
          </p:nvPr>
        </p:nvGraphicFramePr>
        <p:xfrm>
          <a:off x="6234053" y="1501782"/>
          <a:ext cx="5631116" cy="4879733"/>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2"/>
          <p:cNvSpPr>
            <a:spLocks noChangeArrowheads="1"/>
          </p:cNvSpPr>
          <p:nvPr/>
        </p:nvSpPr>
        <p:spPr bwMode="auto">
          <a:xfrm>
            <a:off x="6756813" y="56825"/>
            <a:ext cx="5350724" cy="1277771"/>
          </a:xfrm>
          <a:prstGeom prst="rect">
            <a:avLst/>
          </a:prstGeom>
          <a:noFill/>
          <a:ln>
            <a:noFill/>
          </a:ln>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hangingPunct="0"/>
            <a:r>
              <a:rPr lang="el-GR" altLang="en-US" sz="2000" b="1" dirty="0">
                <a:solidFill>
                  <a:schemeClr val="bg2">
                    <a:lumMod val="25000"/>
                  </a:schemeClr>
                </a:solidFill>
                <a:latin typeface="+mj-lt"/>
                <a:ea typeface="+mj-ea"/>
                <a:cs typeface="+mj-cs"/>
              </a:rPr>
              <a:t>Αξιολόγηση </a:t>
            </a:r>
            <a:r>
              <a:rPr lang="el-GR" sz="2000" b="1" dirty="0">
                <a:solidFill>
                  <a:schemeClr val="bg2">
                    <a:lumMod val="25000"/>
                  </a:schemeClr>
                </a:solidFill>
                <a:latin typeface="+mj-lt"/>
                <a:ea typeface="+mj-ea"/>
                <a:cs typeface="+mj-cs"/>
              </a:rPr>
              <a:t>αντιπολιτευτικής </a:t>
            </a:r>
            <a:r>
              <a:rPr lang="el-GR" sz="2000" b="1" dirty="0">
                <a:solidFill>
                  <a:schemeClr val="accent2">
                    <a:lumMod val="75000"/>
                  </a:schemeClr>
                </a:solidFill>
                <a:latin typeface="+mj-lt"/>
                <a:ea typeface="+mj-ea"/>
                <a:cs typeface="+mj-cs"/>
              </a:rPr>
              <a:t>στάσης ΣΥΡΙΖΑ ΠΣ </a:t>
            </a:r>
            <a:r>
              <a:rPr lang="el-GR" sz="2000" b="1" dirty="0">
                <a:solidFill>
                  <a:schemeClr val="bg2">
                    <a:lumMod val="25000"/>
                  </a:schemeClr>
                </a:solidFill>
                <a:latin typeface="+mj-lt"/>
                <a:ea typeface="+mj-ea"/>
                <a:cs typeface="+mj-cs"/>
              </a:rPr>
              <a:t>με αρχηγό Α. Τσίπρα ως Αξιωματική Αντιπολίτευση </a:t>
            </a:r>
          </a:p>
          <a:p>
            <a:pPr hangingPunct="0"/>
            <a:endParaRPr lang="el-GR" sz="1000" dirty="0"/>
          </a:p>
          <a:p>
            <a:pPr hangingPunct="0"/>
            <a:r>
              <a:rPr lang="el-GR" sz="1000" dirty="0"/>
              <a:t>Διαχρονικά στοιχεία </a:t>
            </a:r>
            <a:endParaRPr lang="el-GR" sz="1000" i="1" dirty="0"/>
          </a:p>
          <a:p>
            <a:pPr hangingPunct="0"/>
            <a:r>
              <a:rPr lang="el-GR" altLang="el-GR" sz="1200" b="1" dirty="0">
                <a:solidFill>
                  <a:schemeClr val="bg1">
                    <a:lumMod val="50000"/>
                  </a:schemeClr>
                </a:solidFill>
              </a:rPr>
              <a:t>Σύνολο ερωτηθέντων</a:t>
            </a:r>
            <a:r>
              <a:rPr lang="en-US" altLang="el-GR" sz="1200" b="1" dirty="0">
                <a:solidFill>
                  <a:schemeClr val="bg1">
                    <a:lumMod val="50000"/>
                  </a:schemeClr>
                </a:solidFill>
              </a:rPr>
              <a:t> (N=1000)</a:t>
            </a:r>
            <a:r>
              <a:rPr lang="el-GR" altLang="el-GR" sz="1200" b="1" dirty="0">
                <a:solidFill>
                  <a:schemeClr val="bg1">
                    <a:lumMod val="50000"/>
                  </a:schemeClr>
                </a:solidFill>
              </a:rPr>
              <a:t> </a:t>
            </a:r>
            <a:endParaRPr lang="el-GR" altLang="en-US" sz="1200" b="1" dirty="0">
              <a:solidFill>
                <a:srgbClr val="FF0000"/>
              </a:solidFill>
            </a:endParaRPr>
          </a:p>
        </p:txBody>
      </p:sp>
      <p:pic>
        <p:nvPicPr>
          <p:cNvPr id="9" name="Picture 8"/>
          <p:cNvPicPr>
            <a:picLocks noChangeAspect="1"/>
          </p:cNvPicPr>
          <p:nvPr/>
        </p:nvPicPr>
        <p:blipFill rotWithShape="1">
          <a:blip r:embed="rId4"/>
          <a:srcRect l="23963" t="22851" r="37459" b="15458"/>
          <a:stretch/>
        </p:blipFill>
        <p:spPr>
          <a:xfrm>
            <a:off x="3491984" y="753430"/>
            <a:ext cx="1072102" cy="581166"/>
          </a:xfrm>
          <a:prstGeom prst="rect">
            <a:avLst/>
          </a:prstGeom>
        </p:spPr>
      </p:pic>
      <p:pic>
        <p:nvPicPr>
          <p:cNvPr id="10" name="Picture 9"/>
          <p:cNvPicPr>
            <a:picLocks noChangeAspect="1"/>
          </p:cNvPicPr>
          <p:nvPr/>
        </p:nvPicPr>
        <p:blipFill rotWithShape="1">
          <a:blip r:embed="rId5"/>
          <a:srcRect l="22608" t="19998" r="20082" b="19203"/>
          <a:stretch/>
        </p:blipFill>
        <p:spPr>
          <a:xfrm>
            <a:off x="9939117" y="774607"/>
            <a:ext cx="1055717" cy="559989"/>
          </a:xfrm>
          <a:prstGeom prst="rect">
            <a:avLst/>
          </a:prstGeom>
        </p:spPr>
      </p:pic>
      <p:graphicFrame>
        <p:nvGraphicFramePr>
          <p:cNvPr id="11" name="Chart 10"/>
          <p:cNvGraphicFramePr/>
          <p:nvPr>
            <p:extLst>
              <p:ext uri="{D42A27DB-BD31-4B8C-83A1-F6EECF244321}">
                <p14:modId xmlns:p14="http://schemas.microsoft.com/office/powerpoint/2010/main" val="1793688746"/>
              </p:ext>
            </p:extLst>
          </p:nvPr>
        </p:nvGraphicFramePr>
        <p:xfrm>
          <a:off x="310448" y="1501783"/>
          <a:ext cx="5631116" cy="487973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256592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246184" y="313174"/>
            <a:ext cx="1093593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a:lnSpc>
                <a:spcPct val="80000"/>
              </a:lnSpc>
            </a:pPr>
            <a:r>
              <a:rPr lang="el-GR" altLang="en-US" sz="2000" b="1" dirty="0">
                <a:solidFill>
                  <a:schemeClr val="bg2">
                    <a:lumMod val="25000"/>
                  </a:schemeClr>
                </a:solidFill>
                <a:latin typeface="+mj-lt"/>
                <a:ea typeface="+mj-ea"/>
                <a:cs typeface="+mj-cs"/>
              </a:rPr>
              <a:t>Αξιολόγηση </a:t>
            </a:r>
            <a:r>
              <a:rPr lang="el-GR" sz="2000" b="1" dirty="0">
                <a:solidFill>
                  <a:schemeClr val="bg2">
                    <a:lumMod val="25000"/>
                  </a:schemeClr>
                </a:solidFill>
                <a:latin typeface="+mj-lt"/>
                <a:ea typeface="+mj-ea"/>
                <a:cs typeface="+mj-cs"/>
              </a:rPr>
              <a:t>κυβερνητικής </a:t>
            </a:r>
            <a:r>
              <a:rPr lang="el-GR" sz="2000" b="1" dirty="0">
                <a:solidFill>
                  <a:srgbClr val="00B0F0"/>
                </a:solidFill>
                <a:latin typeface="+mj-lt"/>
                <a:ea typeface="+mj-ea"/>
                <a:cs typeface="+mj-cs"/>
              </a:rPr>
              <a:t>θητείας</a:t>
            </a:r>
            <a:r>
              <a:rPr lang="el-GR" sz="2000" b="1" dirty="0">
                <a:solidFill>
                  <a:schemeClr val="bg2">
                    <a:lumMod val="25000"/>
                  </a:schemeClr>
                </a:solidFill>
                <a:latin typeface="+mj-lt"/>
                <a:ea typeface="+mj-ea"/>
                <a:cs typeface="+mj-cs"/>
              </a:rPr>
              <a:t> </a:t>
            </a:r>
            <a:r>
              <a:rPr lang="el-GR" sz="2000" b="1" dirty="0">
                <a:solidFill>
                  <a:srgbClr val="00B0F0"/>
                </a:solidFill>
                <a:latin typeface="+mj-lt"/>
                <a:ea typeface="+mj-ea"/>
                <a:cs typeface="+mj-cs"/>
              </a:rPr>
              <a:t>ΝΔ</a:t>
            </a:r>
            <a:r>
              <a:rPr lang="el-GR" sz="2000" b="1" dirty="0">
                <a:solidFill>
                  <a:schemeClr val="bg2">
                    <a:lumMod val="25000"/>
                  </a:schemeClr>
                </a:solidFill>
                <a:latin typeface="+mj-lt"/>
                <a:ea typeface="+mj-ea"/>
                <a:cs typeface="+mj-cs"/>
              </a:rPr>
              <a:t> με Πρωθυπουργό τον Κ. Μητσοτάκη</a:t>
            </a:r>
          </a:p>
          <a:p>
            <a:pPr lvl="0" hangingPunct="0"/>
            <a:endParaRPr lang="el-GR" sz="1000" dirty="0"/>
          </a:p>
          <a:p>
            <a:pPr lvl="0" hangingPunct="0"/>
            <a:r>
              <a:rPr lang="el-GR" sz="1000" i="1" dirty="0">
                <a:solidFill>
                  <a:schemeClr val="bg1">
                    <a:lumMod val="50000"/>
                  </a:schemeClr>
                </a:solidFill>
              </a:rPr>
              <a:t>Πως κρίνετε την μέχρι τώρα κυβερνητική θητεία της ΝΔ με Πρωθυπουργό τον Κ. Μητσοτάκη;</a:t>
            </a:r>
          </a:p>
          <a:p>
            <a:pPr hangingPunct="0"/>
            <a:r>
              <a:rPr lang="el-GR" altLang="el-GR" sz="1200" b="1" dirty="0">
                <a:solidFill>
                  <a:schemeClr val="bg1">
                    <a:lumMod val="50000"/>
                  </a:schemeClr>
                </a:solidFill>
              </a:rPr>
              <a:t>Σύνολο ερωτηθέντων</a:t>
            </a:r>
            <a:r>
              <a:rPr lang="en-US" altLang="el-GR" sz="1200" b="1" dirty="0">
                <a:solidFill>
                  <a:schemeClr val="bg1">
                    <a:lumMod val="50000"/>
                  </a:schemeClr>
                </a:solidFill>
              </a:rPr>
              <a:t> (N=1000)</a:t>
            </a:r>
            <a:r>
              <a:rPr lang="el-GR" altLang="el-GR" sz="1200" b="1" dirty="0">
                <a:solidFill>
                  <a:schemeClr val="bg1">
                    <a:lumMod val="50000"/>
                  </a:schemeClr>
                </a:solidFill>
              </a:rPr>
              <a:t> </a:t>
            </a:r>
            <a:endParaRPr lang="el-GR" altLang="en-US" sz="1200" b="1" dirty="0">
              <a:solidFill>
                <a:srgbClr val="FF0000"/>
              </a:solidFill>
            </a:endParaRPr>
          </a:p>
        </p:txBody>
      </p:sp>
      <p:graphicFrame>
        <p:nvGraphicFramePr>
          <p:cNvPr id="8" name="Chart 7"/>
          <p:cNvGraphicFramePr/>
          <p:nvPr>
            <p:extLst>
              <p:ext uri="{D42A27DB-BD31-4B8C-83A1-F6EECF244321}">
                <p14:modId xmlns:p14="http://schemas.microsoft.com/office/powerpoint/2010/main" val="643062936"/>
              </p:ext>
            </p:extLst>
          </p:nvPr>
        </p:nvGraphicFramePr>
        <p:xfrm>
          <a:off x="1498294" y="1387114"/>
          <a:ext cx="4789295" cy="4511027"/>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a:xfrm>
            <a:off x="11280191" y="6492875"/>
            <a:ext cx="584978" cy="365125"/>
          </a:xfrm>
          <a:solidFill>
            <a:schemeClr val="bg1"/>
          </a:solidFill>
        </p:spPr>
        <p:txBody>
          <a:bodyPr/>
          <a:lstStyle/>
          <a:p>
            <a:fld id="{D57F1E4F-1CFF-5643-939E-217C01CDF565}" type="slidenum">
              <a:rPr lang="en-US" smtClean="0"/>
              <a:pPr/>
              <a:t>14</a:t>
            </a:fld>
            <a:endParaRPr lang="en-US" dirty="0"/>
          </a:p>
        </p:txBody>
      </p:sp>
      <p:sp>
        <p:nvSpPr>
          <p:cNvPr id="12" name="Right Brace 11"/>
          <p:cNvSpPr/>
          <p:nvPr/>
        </p:nvSpPr>
        <p:spPr bwMode="auto">
          <a:xfrm>
            <a:off x="4119198" y="3623304"/>
            <a:ext cx="288032" cy="893042"/>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pPr>
            <a:endParaRPr lang="en-US" sz="2400" b="1">
              <a:latin typeface="Times New Roman" pitchFamily="18" charset="0"/>
            </a:endParaRPr>
          </a:p>
        </p:txBody>
      </p:sp>
      <p:sp>
        <p:nvSpPr>
          <p:cNvPr id="15" name="Rectangle 11"/>
          <p:cNvSpPr>
            <a:spLocks noChangeArrowheads="1"/>
          </p:cNvSpPr>
          <p:nvPr/>
        </p:nvSpPr>
        <p:spPr bwMode="auto">
          <a:xfrm>
            <a:off x="4119198" y="2098314"/>
            <a:ext cx="936625" cy="431800"/>
          </a:xfrm>
          <a:prstGeom prst="rect">
            <a:avLst/>
          </a:prstGeom>
          <a:solidFill>
            <a:srgbClr val="0070C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FFFFFF"/>
                </a:solidFill>
                <a:latin typeface="Tahoma" panose="020B0604030504040204" pitchFamily="34" charset="0"/>
              </a:rPr>
              <a:t>35,5</a:t>
            </a:r>
            <a:r>
              <a:rPr lang="el-GR" altLang="en-US" sz="1800" b="1" dirty="0">
                <a:solidFill>
                  <a:srgbClr val="FFFFFF"/>
                </a:solidFill>
                <a:latin typeface="Tahoma" panose="020B0604030504040204" pitchFamily="34" charset="0"/>
              </a:rPr>
              <a:t>%</a:t>
            </a:r>
          </a:p>
        </p:txBody>
      </p:sp>
      <p:sp>
        <p:nvSpPr>
          <p:cNvPr id="16" name="Rectangle 12"/>
          <p:cNvSpPr>
            <a:spLocks noChangeArrowheads="1"/>
          </p:cNvSpPr>
          <p:nvPr/>
        </p:nvSpPr>
        <p:spPr bwMode="auto">
          <a:xfrm>
            <a:off x="4587510" y="3782327"/>
            <a:ext cx="936625" cy="431800"/>
          </a:xfrm>
          <a:prstGeom prst="rect">
            <a:avLst/>
          </a:prstGeom>
          <a:solidFill>
            <a:schemeClr val="bg1">
              <a:lumMod val="50000"/>
            </a:schemeClr>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FFFFFF"/>
                </a:solidFill>
                <a:latin typeface="Tahoma" panose="020B0604030504040204" pitchFamily="34" charset="0"/>
              </a:rPr>
              <a:t>61%</a:t>
            </a:r>
            <a:endParaRPr lang="el-GR" altLang="en-US" sz="1800" b="1" dirty="0">
              <a:solidFill>
                <a:srgbClr val="FFFFFF"/>
              </a:solidFill>
              <a:latin typeface="Tahoma" panose="020B0604030504040204" pitchFamily="34" charset="0"/>
            </a:endParaRPr>
          </a:p>
        </p:txBody>
      </p:sp>
      <p:graphicFrame>
        <p:nvGraphicFramePr>
          <p:cNvPr id="9" name="Chart 8"/>
          <p:cNvGraphicFramePr/>
          <p:nvPr>
            <p:extLst>
              <p:ext uri="{D42A27DB-BD31-4B8C-83A1-F6EECF244321}">
                <p14:modId xmlns:p14="http://schemas.microsoft.com/office/powerpoint/2010/main" val="1216833529"/>
              </p:ext>
            </p:extLst>
          </p:nvPr>
        </p:nvGraphicFramePr>
        <p:xfrm>
          <a:off x="7008708" y="1367790"/>
          <a:ext cx="4789295" cy="4511027"/>
        </p:xfrm>
        <a:graphic>
          <a:graphicData uri="http://schemas.openxmlformats.org/drawingml/2006/chart">
            <c:chart xmlns:c="http://schemas.openxmlformats.org/drawingml/2006/chart" xmlns:r="http://schemas.openxmlformats.org/officeDocument/2006/relationships" r:id="rId4"/>
          </a:graphicData>
        </a:graphic>
      </p:graphicFrame>
      <p:sp>
        <p:nvSpPr>
          <p:cNvPr id="10" name="Right Brace 9"/>
          <p:cNvSpPr/>
          <p:nvPr/>
        </p:nvSpPr>
        <p:spPr bwMode="auto">
          <a:xfrm>
            <a:off x="9718389" y="3532382"/>
            <a:ext cx="288032" cy="893042"/>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pPr>
            <a:endParaRPr lang="en-US" sz="2400" b="1">
              <a:latin typeface="Times New Roman" pitchFamily="18" charset="0"/>
            </a:endParaRPr>
          </a:p>
        </p:txBody>
      </p:sp>
      <p:sp>
        <p:nvSpPr>
          <p:cNvPr id="11" name="Rectangle 11"/>
          <p:cNvSpPr>
            <a:spLocks noChangeArrowheads="1"/>
          </p:cNvSpPr>
          <p:nvPr/>
        </p:nvSpPr>
        <p:spPr bwMode="auto">
          <a:xfrm>
            <a:off x="9629612" y="2078990"/>
            <a:ext cx="936625" cy="431800"/>
          </a:xfrm>
          <a:prstGeom prst="rect">
            <a:avLst/>
          </a:prstGeom>
          <a:solidFill>
            <a:srgbClr val="0070C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34,1%</a:t>
            </a:r>
          </a:p>
        </p:txBody>
      </p:sp>
      <p:sp>
        <p:nvSpPr>
          <p:cNvPr id="13" name="Rectangle 12"/>
          <p:cNvSpPr>
            <a:spLocks noChangeArrowheads="1"/>
          </p:cNvSpPr>
          <p:nvPr/>
        </p:nvSpPr>
        <p:spPr bwMode="auto">
          <a:xfrm>
            <a:off x="10097924" y="3763003"/>
            <a:ext cx="936625" cy="431800"/>
          </a:xfrm>
          <a:prstGeom prst="rect">
            <a:avLst/>
          </a:prstGeom>
          <a:solidFill>
            <a:schemeClr val="bg1">
              <a:lumMod val="50000"/>
            </a:schemeClr>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FFFFFF"/>
                </a:solidFill>
                <a:latin typeface="Tahoma" panose="020B0604030504040204" pitchFamily="34" charset="0"/>
              </a:rPr>
              <a:t>61</a:t>
            </a:r>
            <a:r>
              <a:rPr lang="el-GR" altLang="en-US" sz="1800" b="1" dirty="0">
                <a:solidFill>
                  <a:srgbClr val="FFFFFF"/>
                </a:solidFill>
                <a:latin typeface="Tahoma" panose="020B0604030504040204" pitchFamily="34" charset="0"/>
              </a:rPr>
              <a:t>,9</a:t>
            </a:r>
            <a:r>
              <a:rPr lang="en-US" altLang="en-US" sz="1800" b="1" dirty="0">
                <a:solidFill>
                  <a:srgbClr val="FFFFFF"/>
                </a:solidFill>
                <a:latin typeface="Tahoma" panose="020B0604030504040204" pitchFamily="34" charset="0"/>
              </a:rPr>
              <a:t>%</a:t>
            </a:r>
            <a:endParaRPr lang="el-GR" altLang="en-US" sz="1800" b="1" dirty="0">
              <a:solidFill>
                <a:srgbClr val="FFFFFF"/>
              </a:solidFill>
              <a:latin typeface="Tahoma" panose="020B0604030504040204" pitchFamily="34" charset="0"/>
            </a:endParaRPr>
          </a:p>
        </p:txBody>
      </p:sp>
      <p:sp>
        <p:nvSpPr>
          <p:cNvPr id="18" name="Rectangle 17"/>
          <p:cNvSpPr/>
          <p:nvPr/>
        </p:nvSpPr>
        <p:spPr>
          <a:xfrm>
            <a:off x="1" y="5688001"/>
            <a:ext cx="12192000" cy="3548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TextBox 18"/>
          <p:cNvSpPr txBox="1"/>
          <p:nvPr/>
        </p:nvSpPr>
        <p:spPr>
          <a:xfrm>
            <a:off x="2369960" y="5688001"/>
            <a:ext cx="1380634"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600" i="1" u="none" strike="noStrike" kern="1200" cap="none" spc="0" normalizeH="0" baseline="0" noProof="0" dirty="0">
                <a:ln>
                  <a:noFill/>
                </a:ln>
                <a:solidFill>
                  <a:prstClr val="black"/>
                </a:solidFill>
                <a:effectLst/>
                <a:uLnTx/>
                <a:uFillTx/>
                <a:latin typeface="Calibri" panose="020F0502020204030204"/>
                <a:ea typeface="+mn-ea"/>
                <a:cs typeface="+mn-cs"/>
              </a:rPr>
              <a:t>16-18 Μαΐου</a:t>
            </a:r>
          </a:p>
        </p:txBody>
      </p:sp>
      <p:sp>
        <p:nvSpPr>
          <p:cNvPr id="20" name="TextBox 19"/>
          <p:cNvSpPr txBox="1"/>
          <p:nvPr/>
        </p:nvSpPr>
        <p:spPr>
          <a:xfrm>
            <a:off x="7352498" y="5688001"/>
            <a:ext cx="2813463"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600" i="1" dirty="0">
                <a:solidFill>
                  <a:prstClr val="black"/>
                </a:solidFill>
              </a:rPr>
              <a:t>31 Αυγούστου– 5 Σεπτεμβρίου</a:t>
            </a:r>
          </a:p>
        </p:txBody>
      </p:sp>
      <p:pic>
        <p:nvPicPr>
          <p:cNvPr id="21" name="Picture 20"/>
          <p:cNvPicPr>
            <a:picLocks noChangeAspect="1"/>
          </p:cNvPicPr>
          <p:nvPr/>
        </p:nvPicPr>
        <p:blipFill rotWithShape="1">
          <a:blip r:embed="rId5"/>
          <a:srcRect l="23963" t="22851" r="37459" b="15458"/>
          <a:stretch/>
        </p:blipFill>
        <p:spPr>
          <a:xfrm>
            <a:off x="5936606" y="786624"/>
            <a:ext cx="1072102" cy="581166"/>
          </a:xfrm>
          <a:prstGeom prst="rect">
            <a:avLst/>
          </a:prstGeom>
        </p:spPr>
      </p:pic>
    </p:spTree>
    <p:extLst>
      <p:ext uri="{BB962C8B-B14F-4D97-AF65-F5344CB8AC3E}">
        <p14:creationId xmlns:p14="http://schemas.microsoft.com/office/powerpoint/2010/main" val="2038047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246184" y="313174"/>
            <a:ext cx="1093593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a:lnSpc>
                <a:spcPct val="80000"/>
              </a:lnSpc>
            </a:pPr>
            <a:r>
              <a:rPr lang="el-GR" altLang="en-US" sz="2000" b="1" dirty="0">
                <a:solidFill>
                  <a:schemeClr val="bg2">
                    <a:lumMod val="25000"/>
                  </a:schemeClr>
                </a:solidFill>
                <a:latin typeface="+mj-lt"/>
                <a:ea typeface="+mj-ea"/>
                <a:cs typeface="+mj-cs"/>
              </a:rPr>
              <a:t>Αξιολόγηση </a:t>
            </a:r>
            <a:r>
              <a:rPr lang="el-GR" sz="2000" b="1" dirty="0">
                <a:solidFill>
                  <a:schemeClr val="bg2">
                    <a:lumMod val="25000"/>
                  </a:schemeClr>
                </a:solidFill>
                <a:latin typeface="+mj-lt"/>
                <a:ea typeface="+mj-ea"/>
                <a:cs typeface="+mj-cs"/>
              </a:rPr>
              <a:t>κυβερνητικής </a:t>
            </a:r>
            <a:r>
              <a:rPr lang="el-GR" sz="2000" b="1" dirty="0">
                <a:solidFill>
                  <a:srgbClr val="00B0F0"/>
                </a:solidFill>
                <a:latin typeface="+mj-lt"/>
                <a:ea typeface="+mj-ea"/>
                <a:cs typeface="+mj-cs"/>
              </a:rPr>
              <a:t>θητείας</a:t>
            </a:r>
            <a:r>
              <a:rPr lang="el-GR" sz="2000" b="1" dirty="0">
                <a:solidFill>
                  <a:schemeClr val="bg2">
                    <a:lumMod val="25000"/>
                  </a:schemeClr>
                </a:solidFill>
                <a:latin typeface="+mj-lt"/>
                <a:ea typeface="+mj-ea"/>
                <a:cs typeface="+mj-cs"/>
              </a:rPr>
              <a:t> </a:t>
            </a:r>
            <a:r>
              <a:rPr lang="el-GR" sz="2000" b="1" dirty="0">
                <a:solidFill>
                  <a:srgbClr val="00B0F0"/>
                </a:solidFill>
                <a:latin typeface="+mj-lt"/>
                <a:ea typeface="+mj-ea"/>
                <a:cs typeface="+mj-cs"/>
              </a:rPr>
              <a:t>ΝΔ</a:t>
            </a:r>
            <a:r>
              <a:rPr lang="el-GR" sz="2000" b="1" dirty="0">
                <a:solidFill>
                  <a:schemeClr val="bg2">
                    <a:lumMod val="25000"/>
                  </a:schemeClr>
                </a:solidFill>
                <a:latin typeface="+mj-lt"/>
                <a:ea typeface="+mj-ea"/>
                <a:cs typeface="+mj-cs"/>
              </a:rPr>
              <a:t> με Πρωθυπουργό τον Κ. Μητσοτάκη</a:t>
            </a:r>
          </a:p>
          <a:p>
            <a:pPr lvl="0" hangingPunct="0"/>
            <a:endParaRPr lang="el-GR" sz="1000" dirty="0"/>
          </a:p>
          <a:p>
            <a:pPr lvl="0" hangingPunct="0"/>
            <a:r>
              <a:rPr lang="el-GR" sz="1000" i="1" dirty="0">
                <a:solidFill>
                  <a:schemeClr val="bg1">
                    <a:lumMod val="50000"/>
                  </a:schemeClr>
                </a:solidFill>
              </a:rPr>
              <a:t>Πως κρίνετε την μέχρι τώρα κυβερνητική θητεία της ΝΔ με Πρωθυπουργό τον Κ. Μητσοτάκη;</a:t>
            </a:r>
          </a:p>
          <a:p>
            <a:pPr hangingPunct="0"/>
            <a:r>
              <a:rPr lang="el-GR" altLang="el-GR" sz="1200" b="1" dirty="0">
                <a:solidFill>
                  <a:schemeClr val="bg1">
                    <a:lumMod val="50000"/>
                  </a:schemeClr>
                </a:solidFill>
              </a:rPr>
              <a:t>Ανάλυση με βάση την ψήφο 2019, το φύλο και την ηλικία</a:t>
            </a:r>
            <a:endParaRPr lang="el-GR" altLang="en-US" sz="1200" b="1" dirty="0">
              <a:solidFill>
                <a:srgbClr val="FF0000"/>
              </a:solidFill>
            </a:endParaRPr>
          </a:p>
        </p:txBody>
      </p:sp>
      <p:sp>
        <p:nvSpPr>
          <p:cNvPr id="2" name="Slide Number Placeholder 1"/>
          <p:cNvSpPr>
            <a:spLocks noGrp="1"/>
          </p:cNvSpPr>
          <p:nvPr>
            <p:ph type="sldNum" sz="quarter" idx="12"/>
          </p:nvPr>
        </p:nvSpPr>
        <p:spPr>
          <a:xfrm>
            <a:off x="11280191" y="6492875"/>
            <a:ext cx="584978" cy="365125"/>
          </a:xfrm>
          <a:solidFill>
            <a:schemeClr val="bg1"/>
          </a:solidFill>
        </p:spPr>
        <p:txBody>
          <a:bodyPr/>
          <a:lstStyle/>
          <a:p>
            <a:fld id="{D57F1E4F-1CFF-5643-939E-217C01CDF565}" type="slidenum">
              <a:rPr lang="en-US" smtClean="0"/>
              <a:pPr/>
              <a:t>15</a:t>
            </a:fld>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2086434576"/>
              </p:ext>
            </p:extLst>
          </p:nvPr>
        </p:nvGraphicFramePr>
        <p:xfrm>
          <a:off x="2095894" y="3843388"/>
          <a:ext cx="7443632" cy="1883230"/>
        </p:xfrm>
        <a:graphic>
          <a:graphicData uri="http://schemas.openxmlformats.org/drawingml/2006/table">
            <a:tbl>
              <a:tblPr/>
              <a:tblGrid>
                <a:gridCol w="1105555">
                  <a:extLst>
                    <a:ext uri="{9D8B030D-6E8A-4147-A177-3AD203B41FA5}">
                      <a16:colId xmlns:a16="http://schemas.microsoft.com/office/drawing/2014/main" val="20000"/>
                    </a:ext>
                  </a:extLst>
                </a:gridCol>
                <a:gridCol w="744244">
                  <a:extLst>
                    <a:ext uri="{9D8B030D-6E8A-4147-A177-3AD203B41FA5}">
                      <a16:colId xmlns:a16="http://schemas.microsoft.com/office/drawing/2014/main" val="20001"/>
                    </a:ext>
                  </a:extLst>
                </a:gridCol>
                <a:gridCol w="790197">
                  <a:extLst>
                    <a:ext uri="{9D8B030D-6E8A-4147-A177-3AD203B41FA5}">
                      <a16:colId xmlns:a16="http://schemas.microsoft.com/office/drawing/2014/main" val="20002"/>
                    </a:ext>
                  </a:extLst>
                </a:gridCol>
                <a:gridCol w="788611">
                  <a:extLst>
                    <a:ext uri="{9D8B030D-6E8A-4147-A177-3AD203B41FA5}">
                      <a16:colId xmlns:a16="http://schemas.microsoft.com/office/drawing/2014/main" val="20003"/>
                    </a:ext>
                  </a:extLst>
                </a:gridCol>
                <a:gridCol w="803005">
                  <a:extLst>
                    <a:ext uri="{9D8B030D-6E8A-4147-A177-3AD203B41FA5}">
                      <a16:colId xmlns:a16="http://schemas.microsoft.com/office/drawing/2014/main" val="20004"/>
                    </a:ext>
                  </a:extLst>
                </a:gridCol>
                <a:gridCol w="803005">
                  <a:extLst>
                    <a:ext uri="{9D8B030D-6E8A-4147-A177-3AD203B41FA5}">
                      <a16:colId xmlns:a16="http://schemas.microsoft.com/office/drawing/2014/main" val="20005"/>
                    </a:ext>
                  </a:extLst>
                </a:gridCol>
                <a:gridCol w="803005">
                  <a:extLst>
                    <a:ext uri="{9D8B030D-6E8A-4147-A177-3AD203B41FA5}">
                      <a16:colId xmlns:a16="http://schemas.microsoft.com/office/drawing/2014/main" val="20006"/>
                    </a:ext>
                  </a:extLst>
                </a:gridCol>
                <a:gridCol w="803005">
                  <a:extLst>
                    <a:ext uri="{9D8B030D-6E8A-4147-A177-3AD203B41FA5}">
                      <a16:colId xmlns:a16="http://schemas.microsoft.com/office/drawing/2014/main" val="20007"/>
                    </a:ext>
                  </a:extLst>
                </a:gridCol>
                <a:gridCol w="803005">
                  <a:extLst>
                    <a:ext uri="{9D8B030D-6E8A-4147-A177-3AD203B41FA5}">
                      <a16:colId xmlns:a16="http://schemas.microsoft.com/office/drawing/2014/main" val="20008"/>
                    </a:ext>
                  </a:extLst>
                </a:gridCol>
              </a:tblGrid>
              <a:tr h="703758">
                <a:tc>
                  <a:txBody>
                    <a:bodyPr/>
                    <a:lstStyle/>
                    <a:p>
                      <a:pPr algn="ctr" fontAlgn="b"/>
                      <a:endParaRPr kumimoji="0" lang="en-US" sz="16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ΘΕΝΤ</a:t>
                      </a:r>
                      <a:r>
                        <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ΩΝ</a:t>
                      </a:r>
                      <a:endPar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37" marR="91437" marT="45710" marB="4571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ΑΝΔΡΕΣ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ΓΥΝΑΙΚΕΣ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17-34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35-44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45-54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55-64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l-GR"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65+</a:t>
                      </a:r>
                      <a:endPar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40773">
                <a:tc>
                  <a:txBody>
                    <a:bodyPr/>
                    <a:lstStyle/>
                    <a:p>
                      <a:pPr algn="ctr" fontAlgn="b"/>
                      <a:r>
                        <a:rPr lang="el-GR" sz="1000" b="1" i="0" u="none" strike="noStrike" dirty="0">
                          <a:solidFill>
                            <a:srgbClr val="000000"/>
                          </a:solidFill>
                          <a:effectLst/>
                          <a:latin typeface="+mn-lt"/>
                        </a:rPr>
                        <a:t>Σίγουρα/Μάλλον Θετικά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34,1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34,6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33,6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39,9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40,4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39,5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36,2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440773">
                <a:tc>
                  <a:txBody>
                    <a:bodyPr/>
                    <a:lstStyle/>
                    <a:p>
                      <a:pPr algn="ctr" fontAlgn="b"/>
                      <a:r>
                        <a:rPr lang="el-GR" sz="1000" b="1" i="0" u="none" strike="noStrike">
                          <a:solidFill>
                            <a:srgbClr val="000000"/>
                          </a:solidFill>
                          <a:effectLst/>
                          <a:latin typeface="+mn-lt"/>
                        </a:rPr>
                        <a:t>Μάλλον/Σίγουρα Αρνητικά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61,9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63,2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57,8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57,4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97926">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824798190"/>
              </p:ext>
            </p:extLst>
          </p:nvPr>
        </p:nvGraphicFramePr>
        <p:xfrm>
          <a:off x="2095894" y="1351171"/>
          <a:ext cx="6561120" cy="1959550"/>
        </p:xfrm>
        <a:graphic>
          <a:graphicData uri="http://schemas.openxmlformats.org/drawingml/2006/table">
            <a:tbl>
              <a:tblPr/>
              <a:tblGrid>
                <a:gridCol w="1693160">
                  <a:extLst>
                    <a:ext uri="{9D8B030D-6E8A-4147-A177-3AD203B41FA5}">
                      <a16:colId xmlns:a16="http://schemas.microsoft.com/office/drawing/2014/main" val="20000"/>
                    </a:ext>
                  </a:extLst>
                </a:gridCol>
                <a:gridCol w="1490036">
                  <a:extLst>
                    <a:ext uri="{9D8B030D-6E8A-4147-A177-3AD203B41FA5}">
                      <a16:colId xmlns:a16="http://schemas.microsoft.com/office/drawing/2014/main" val="20001"/>
                    </a:ext>
                  </a:extLst>
                </a:gridCol>
                <a:gridCol w="1103454">
                  <a:extLst>
                    <a:ext uri="{9D8B030D-6E8A-4147-A177-3AD203B41FA5}">
                      <a16:colId xmlns:a16="http://schemas.microsoft.com/office/drawing/2014/main" val="20002"/>
                    </a:ext>
                  </a:extLst>
                </a:gridCol>
                <a:gridCol w="1137235">
                  <a:extLst>
                    <a:ext uri="{9D8B030D-6E8A-4147-A177-3AD203B41FA5}">
                      <a16:colId xmlns:a16="http://schemas.microsoft.com/office/drawing/2014/main" val="20003"/>
                    </a:ext>
                  </a:extLst>
                </a:gridCol>
                <a:gridCol w="1137235">
                  <a:extLst>
                    <a:ext uri="{9D8B030D-6E8A-4147-A177-3AD203B41FA5}">
                      <a16:colId xmlns:a16="http://schemas.microsoft.com/office/drawing/2014/main" val="20004"/>
                    </a:ext>
                  </a:extLst>
                </a:gridCol>
              </a:tblGrid>
              <a:tr h="703120">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62546">
                <a:tc>
                  <a:txBody>
                    <a:bodyPr/>
                    <a:lstStyle/>
                    <a:p>
                      <a:pPr algn="ctr" fontAlgn="b"/>
                      <a:r>
                        <a:rPr lang="el-GR" sz="1000" b="1" i="0" u="none" strike="noStrike" dirty="0">
                          <a:solidFill>
                            <a:srgbClr val="000000"/>
                          </a:solidFill>
                          <a:effectLst/>
                          <a:latin typeface="+mn-lt"/>
                        </a:rPr>
                        <a:t>Σίγουρα/Μάλλον Θετικά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34,1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91404">
                <a:tc>
                  <a:txBody>
                    <a:bodyPr/>
                    <a:lstStyle/>
                    <a:p>
                      <a:pPr algn="ctr" fontAlgn="b"/>
                      <a:r>
                        <a:rPr lang="el-GR" sz="1000" b="1" i="0" u="none" strike="noStrike">
                          <a:solidFill>
                            <a:srgbClr val="000000"/>
                          </a:solidFill>
                          <a:effectLst/>
                          <a:latin typeface="+mn-lt"/>
                        </a:rPr>
                        <a:t>Μάλλον/Σίγουρα Αρνητικά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61,9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30,9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88,9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80,1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02480">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86757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1430374697"/>
              </p:ext>
            </p:extLst>
          </p:nvPr>
        </p:nvGraphicFramePr>
        <p:xfrm>
          <a:off x="450090" y="1301946"/>
          <a:ext cx="5043009" cy="4511027"/>
        </p:xfrm>
        <a:graphic>
          <a:graphicData uri="http://schemas.openxmlformats.org/drawingml/2006/chart">
            <c:chart xmlns:c="http://schemas.openxmlformats.org/drawingml/2006/chart" xmlns:r="http://schemas.openxmlformats.org/officeDocument/2006/relationships" r:id="rId3"/>
          </a:graphicData>
        </a:graphic>
      </p:graphicFrame>
      <p:sp>
        <p:nvSpPr>
          <p:cNvPr id="92162" name="Rectangle 2"/>
          <p:cNvSpPr>
            <a:spLocks noChangeArrowheads="1"/>
          </p:cNvSpPr>
          <p:nvPr/>
        </p:nvSpPr>
        <p:spPr bwMode="auto">
          <a:xfrm>
            <a:off x="0" y="191596"/>
            <a:ext cx="1237914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hangingPunct="0"/>
            <a:r>
              <a:rPr lang="el-GR" altLang="en-US" sz="2000" b="1" dirty="0">
                <a:solidFill>
                  <a:schemeClr val="bg2">
                    <a:lumMod val="25000"/>
                  </a:schemeClr>
                </a:solidFill>
                <a:latin typeface="+mj-lt"/>
                <a:ea typeface="+mj-ea"/>
                <a:cs typeface="+mj-cs"/>
              </a:rPr>
              <a:t>Αξιολόγηση </a:t>
            </a:r>
            <a:r>
              <a:rPr lang="el-GR" sz="2000" b="1" dirty="0">
                <a:solidFill>
                  <a:schemeClr val="bg2">
                    <a:lumMod val="25000"/>
                  </a:schemeClr>
                </a:solidFill>
                <a:latin typeface="+mj-lt"/>
                <a:ea typeface="+mj-ea"/>
                <a:cs typeface="+mj-cs"/>
              </a:rPr>
              <a:t>αντιπολιτευτικής </a:t>
            </a:r>
            <a:r>
              <a:rPr lang="el-GR" sz="2000" b="1" dirty="0">
                <a:solidFill>
                  <a:schemeClr val="accent2">
                    <a:lumMod val="75000"/>
                  </a:schemeClr>
                </a:solidFill>
                <a:latin typeface="+mj-lt"/>
                <a:ea typeface="+mj-ea"/>
                <a:cs typeface="+mj-cs"/>
              </a:rPr>
              <a:t>στάσης ΣΥΡΙΖΑ ΠΣ </a:t>
            </a:r>
            <a:r>
              <a:rPr lang="el-GR" sz="2000" b="1" dirty="0">
                <a:solidFill>
                  <a:schemeClr val="bg2">
                    <a:lumMod val="25000"/>
                  </a:schemeClr>
                </a:solidFill>
                <a:latin typeface="+mj-lt"/>
                <a:ea typeface="+mj-ea"/>
                <a:cs typeface="+mj-cs"/>
              </a:rPr>
              <a:t>με αρχηγό Α. Τσίπρα ως Αξιωματική Αντιπολίτευση </a:t>
            </a:r>
          </a:p>
          <a:p>
            <a:pPr lvl="0" hangingPunct="0"/>
            <a:endParaRPr lang="el-GR" sz="1000" dirty="0"/>
          </a:p>
          <a:p>
            <a:pPr hangingPunct="0"/>
            <a:r>
              <a:rPr lang="el-GR" sz="1000" i="1" dirty="0">
                <a:solidFill>
                  <a:schemeClr val="bg1">
                    <a:lumMod val="50000"/>
                  </a:schemeClr>
                </a:solidFill>
              </a:rPr>
              <a:t>Πως κρίνετε την μέχρι τώρα αντιπολιτευτική στάση του ΣΥΡΙΖΑ ΠΣ με αρχηγό τον Α. Τσίπρα ως Αξιωματική Αντιπολίτευση; </a:t>
            </a:r>
          </a:p>
          <a:p>
            <a:pPr hangingPunct="0"/>
            <a:r>
              <a:rPr lang="el-GR" altLang="el-GR" sz="1200" b="1" dirty="0">
                <a:solidFill>
                  <a:schemeClr val="bg1">
                    <a:lumMod val="50000"/>
                  </a:schemeClr>
                </a:solidFill>
              </a:rPr>
              <a:t>Σύνολο ερωτηθέντων</a:t>
            </a:r>
            <a:r>
              <a:rPr lang="en-US" altLang="el-GR" sz="1200" b="1" dirty="0">
                <a:solidFill>
                  <a:schemeClr val="bg1">
                    <a:lumMod val="50000"/>
                  </a:schemeClr>
                </a:solidFill>
              </a:rPr>
              <a:t> (N=1000)</a:t>
            </a:r>
            <a:r>
              <a:rPr lang="el-GR" altLang="el-GR" sz="1200" b="1" dirty="0">
                <a:solidFill>
                  <a:schemeClr val="bg1">
                    <a:lumMod val="50000"/>
                  </a:schemeClr>
                </a:solidFill>
              </a:rPr>
              <a:t> </a:t>
            </a:r>
            <a:endParaRPr lang="el-GR" altLang="en-US" sz="1200" b="1" dirty="0">
              <a:solidFill>
                <a:schemeClr val="bg1">
                  <a:lumMod val="50000"/>
                </a:schemeClr>
              </a:solidFill>
            </a:endParaRPr>
          </a:p>
        </p:txBody>
      </p:sp>
      <p:sp>
        <p:nvSpPr>
          <p:cNvPr id="2" name="Slide Number Placeholder 1"/>
          <p:cNvSpPr>
            <a:spLocks noGrp="1"/>
          </p:cNvSpPr>
          <p:nvPr>
            <p:ph type="sldNum" sz="quarter" idx="12"/>
          </p:nvPr>
        </p:nvSpPr>
        <p:spPr>
          <a:xfrm>
            <a:off x="11410820" y="6492875"/>
            <a:ext cx="584978" cy="365125"/>
          </a:xfrm>
          <a:solidFill>
            <a:schemeClr val="bg1"/>
          </a:solidFill>
        </p:spPr>
        <p:txBody>
          <a:bodyPr/>
          <a:lstStyle/>
          <a:p>
            <a:fld id="{D57F1E4F-1CFF-5643-939E-217C01CDF565}" type="slidenum">
              <a:rPr lang="en-US" smtClean="0"/>
              <a:pPr/>
              <a:t>16</a:t>
            </a:fld>
            <a:endParaRPr lang="en-US" dirty="0"/>
          </a:p>
        </p:txBody>
      </p:sp>
      <p:sp>
        <p:nvSpPr>
          <p:cNvPr id="15" name="Right Brace 14"/>
          <p:cNvSpPr/>
          <p:nvPr/>
        </p:nvSpPr>
        <p:spPr bwMode="auto">
          <a:xfrm>
            <a:off x="3649720" y="3658174"/>
            <a:ext cx="288032" cy="893042"/>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pPr>
            <a:endParaRPr lang="en-US" sz="2400" b="1">
              <a:latin typeface="Times New Roman" pitchFamily="18" charset="0"/>
            </a:endParaRPr>
          </a:p>
        </p:txBody>
      </p:sp>
      <p:sp>
        <p:nvSpPr>
          <p:cNvPr id="16" name="Rectangle 11"/>
          <p:cNvSpPr>
            <a:spLocks noChangeArrowheads="1"/>
          </p:cNvSpPr>
          <p:nvPr/>
        </p:nvSpPr>
        <p:spPr bwMode="auto">
          <a:xfrm>
            <a:off x="3447241" y="2106083"/>
            <a:ext cx="981022" cy="447328"/>
          </a:xfrm>
          <a:prstGeom prst="rect">
            <a:avLst/>
          </a:prstGeom>
          <a:solidFill>
            <a:srgbClr val="FFC00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27,1%</a:t>
            </a:r>
          </a:p>
        </p:txBody>
      </p:sp>
      <p:sp>
        <p:nvSpPr>
          <p:cNvPr id="17" name="Rectangle 12"/>
          <p:cNvSpPr>
            <a:spLocks noChangeArrowheads="1"/>
          </p:cNvSpPr>
          <p:nvPr/>
        </p:nvSpPr>
        <p:spPr bwMode="auto">
          <a:xfrm>
            <a:off x="4456778" y="3909185"/>
            <a:ext cx="936625" cy="431800"/>
          </a:xfrm>
          <a:prstGeom prst="rect">
            <a:avLst/>
          </a:prstGeom>
          <a:solidFill>
            <a:schemeClr val="bg1">
              <a:lumMod val="50000"/>
            </a:schemeClr>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67,9%</a:t>
            </a:r>
          </a:p>
        </p:txBody>
      </p:sp>
      <p:sp>
        <p:nvSpPr>
          <p:cNvPr id="19" name="Right Brace 18"/>
          <p:cNvSpPr/>
          <p:nvPr/>
        </p:nvSpPr>
        <p:spPr bwMode="auto">
          <a:xfrm>
            <a:off x="3070569" y="1830568"/>
            <a:ext cx="198335" cy="985524"/>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20" name="Rectangle 19"/>
          <p:cNvSpPr/>
          <p:nvPr/>
        </p:nvSpPr>
        <p:spPr>
          <a:xfrm>
            <a:off x="1" y="5688001"/>
            <a:ext cx="12192000" cy="3548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TextBox 20"/>
          <p:cNvSpPr txBox="1"/>
          <p:nvPr/>
        </p:nvSpPr>
        <p:spPr>
          <a:xfrm>
            <a:off x="1673275" y="5688001"/>
            <a:ext cx="1380634"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600" i="1" u="none" strike="noStrike" kern="1200" cap="none" spc="0" normalizeH="0" baseline="0" noProof="0" dirty="0">
                <a:ln>
                  <a:noFill/>
                </a:ln>
                <a:solidFill>
                  <a:prstClr val="black"/>
                </a:solidFill>
                <a:effectLst/>
                <a:uLnTx/>
                <a:uFillTx/>
                <a:latin typeface="Calibri" panose="020F0502020204030204"/>
                <a:ea typeface="+mn-ea"/>
                <a:cs typeface="+mn-cs"/>
              </a:rPr>
              <a:t>16-18 Μαΐου</a:t>
            </a:r>
          </a:p>
        </p:txBody>
      </p:sp>
      <p:sp>
        <p:nvSpPr>
          <p:cNvPr id="22" name="TextBox 21"/>
          <p:cNvSpPr txBox="1"/>
          <p:nvPr/>
        </p:nvSpPr>
        <p:spPr>
          <a:xfrm>
            <a:off x="7352498" y="5688001"/>
            <a:ext cx="2813463"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600" i="1" dirty="0">
                <a:solidFill>
                  <a:prstClr val="black"/>
                </a:solidFill>
              </a:rPr>
              <a:t>31 Αυγούστου– 5 Σεπτεμβρίου</a:t>
            </a:r>
          </a:p>
        </p:txBody>
      </p:sp>
      <p:graphicFrame>
        <p:nvGraphicFramePr>
          <p:cNvPr id="23" name="Chart 22"/>
          <p:cNvGraphicFramePr/>
          <p:nvPr>
            <p:extLst>
              <p:ext uri="{D42A27DB-BD31-4B8C-83A1-F6EECF244321}">
                <p14:modId xmlns:p14="http://schemas.microsoft.com/office/powerpoint/2010/main" val="525928383"/>
              </p:ext>
            </p:extLst>
          </p:nvPr>
        </p:nvGraphicFramePr>
        <p:xfrm>
          <a:off x="6649777" y="1255785"/>
          <a:ext cx="5043009" cy="4511027"/>
        </p:xfrm>
        <a:graphic>
          <a:graphicData uri="http://schemas.openxmlformats.org/drawingml/2006/chart">
            <c:chart xmlns:c="http://schemas.openxmlformats.org/drawingml/2006/chart" xmlns:r="http://schemas.openxmlformats.org/officeDocument/2006/relationships" r:id="rId4"/>
          </a:graphicData>
        </a:graphic>
      </p:graphicFrame>
      <p:sp>
        <p:nvSpPr>
          <p:cNvPr id="24" name="Right Brace 23"/>
          <p:cNvSpPr/>
          <p:nvPr/>
        </p:nvSpPr>
        <p:spPr bwMode="auto">
          <a:xfrm>
            <a:off x="9849407" y="3612013"/>
            <a:ext cx="288032" cy="893042"/>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pPr>
            <a:endParaRPr lang="en-US" sz="2400" b="1">
              <a:latin typeface="Times New Roman" pitchFamily="18" charset="0"/>
            </a:endParaRPr>
          </a:p>
        </p:txBody>
      </p:sp>
      <p:sp>
        <p:nvSpPr>
          <p:cNvPr id="25" name="Rectangle 11"/>
          <p:cNvSpPr>
            <a:spLocks noChangeArrowheads="1"/>
          </p:cNvSpPr>
          <p:nvPr/>
        </p:nvSpPr>
        <p:spPr bwMode="auto">
          <a:xfrm>
            <a:off x="9646928" y="2059922"/>
            <a:ext cx="981022" cy="447328"/>
          </a:xfrm>
          <a:prstGeom prst="rect">
            <a:avLst/>
          </a:prstGeom>
          <a:solidFill>
            <a:srgbClr val="FFC00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28,1%</a:t>
            </a:r>
          </a:p>
        </p:txBody>
      </p:sp>
      <p:sp>
        <p:nvSpPr>
          <p:cNvPr id="26" name="Rectangle 12"/>
          <p:cNvSpPr>
            <a:spLocks noChangeArrowheads="1"/>
          </p:cNvSpPr>
          <p:nvPr/>
        </p:nvSpPr>
        <p:spPr bwMode="auto">
          <a:xfrm>
            <a:off x="10656465" y="3863024"/>
            <a:ext cx="936625" cy="431800"/>
          </a:xfrm>
          <a:prstGeom prst="rect">
            <a:avLst/>
          </a:prstGeom>
          <a:solidFill>
            <a:schemeClr val="bg1">
              <a:lumMod val="50000"/>
            </a:schemeClr>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67,8%</a:t>
            </a:r>
          </a:p>
        </p:txBody>
      </p:sp>
      <p:sp>
        <p:nvSpPr>
          <p:cNvPr id="27" name="Right Brace 26"/>
          <p:cNvSpPr/>
          <p:nvPr/>
        </p:nvSpPr>
        <p:spPr bwMode="auto">
          <a:xfrm>
            <a:off x="9270256" y="1784407"/>
            <a:ext cx="198335" cy="985524"/>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pic>
        <p:nvPicPr>
          <p:cNvPr id="28" name="Picture 27"/>
          <p:cNvPicPr>
            <a:picLocks noChangeAspect="1"/>
          </p:cNvPicPr>
          <p:nvPr/>
        </p:nvPicPr>
        <p:blipFill rotWithShape="1">
          <a:blip r:embed="rId5"/>
          <a:srcRect l="22608" t="19998" r="20082" b="19203"/>
          <a:stretch/>
        </p:blipFill>
        <p:spPr>
          <a:xfrm>
            <a:off x="5435558" y="1130974"/>
            <a:ext cx="1055717" cy="559989"/>
          </a:xfrm>
          <a:prstGeom prst="rect">
            <a:avLst/>
          </a:prstGeom>
        </p:spPr>
      </p:pic>
    </p:spTree>
    <p:extLst>
      <p:ext uri="{BB962C8B-B14F-4D97-AF65-F5344CB8AC3E}">
        <p14:creationId xmlns:p14="http://schemas.microsoft.com/office/powerpoint/2010/main" val="1860663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4236" y="191596"/>
            <a:ext cx="1237914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hangingPunct="0"/>
            <a:r>
              <a:rPr lang="el-GR" altLang="en-US" sz="2000" b="1" dirty="0">
                <a:solidFill>
                  <a:schemeClr val="bg2">
                    <a:lumMod val="25000"/>
                  </a:schemeClr>
                </a:solidFill>
                <a:latin typeface="+mj-lt"/>
                <a:ea typeface="+mj-ea"/>
                <a:cs typeface="+mj-cs"/>
              </a:rPr>
              <a:t>Αξιολόγηση </a:t>
            </a:r>
            <a:r>
              <a:rPr lang="el-GR" sz="2000" b="1" dirty="0">
                <a:solidFill>
                  <a:schemeClr val="bg2">
                    <a:lumMod val="25000"/>
                  </a:schemeClr>
                </a:solidFill>
                <a:latin typeface="+mj-lt"/>
                <a:ea typeface="+mj-ea"/>
                <a:cs typeface="+mj-cs"/>
              </a:rPr>
              <a:t>αντιπολιτευτικής </a:t>
            </a:r>
            <a:r>
              <a:rPr lang="el-GR" sz="2000" b="1" dirty="0">
                <a:solidFill>
                  <a:schemeClr val="accent2">
                    <a:lumMod val="75000"/>
                  </a:schemeClr>
                </a:solidFill>
                <a:latin typeface="+mj-lt"/>
                <a:ea typeface="+mj-ea"/>
                <a:cs typeface="+mj-cs"/>
              </a:rPr>
              <a:t>στάσης ΣΥΡΙΖΑ ΠΣ </a:t>
            </a:r>
            <a:r>
              <a:rPr lang="el-GR" sz="2000" b="1" dirty="0">
                <a:solidFill>
                  <a:schemeClr val="bg2">
                    <a:lumMod val="25000"/>
                  </a:schemeClr>
                </a:solidFill>
                <a:latin typeface="+mj-lt"/>
                <a:ea typeface="+mj-ea"/>
                <a:cs typeface="+mj-cs"/>
              </a:rPr>
              <a:t>με αρχηγό Α. Τσίπρα ως Αξιωματική Αντιπολίτευση </a:t>
            </a:r>
          </a:p>
          <a:p>
            <a:pPr lvl="0" hangingPunct="0"/>
            <a:endParaRPr lang="el-GR" sz="1000" dirty="0"/>
          </a:p>
          <a:p>
            <a:pPr hangingPunct="0"/>
            <a:r>
              <a:rPr lang="el-GR" sz="1000" i="1" dirty="0">
                <a:solidFill>
                  <a:schemeClr val="bg1">
                    <a:lumMod val="50000"/>
                  </a:schemeClr>
                </a:solidFill>
              </a:rPr>
              <a:t>Πως κρίνετε την μέχρι τώρα αντιπολιτευτική στάση του ΣΥΡΙΖΑ ΠΣ με αρχηγό τον Α. Τσίπρα ως Αξιωματική Αντιπολίτευση; </a:t>
            </a:r>
          </a:p>
          <a:p>
            <a:pPr hangingPunct="0"/>
            <a:r>
              <a:rPr lang="el-GR" altLang="el-GR" sz="1200" b="1" dirty="0">
                <a:solidFill>
                  <a:schemeClr val="bg1">
                    <a:lumMod val="50000"/>
                  </a:schemeClr>
                </a:solidFill>
              </a:rPr>
              <a:t>Ανάλυση με βάση την ψήφο 2019, το φύλο και την ηλικία</a:t>
            </a:r>
            <a:endParaRPr lang="el-GR" altLang="en-US" sz="1200" b="1" dirty="0">
              <a:solidFill>
                <a:schemeClr val="bg1">
                  <a:lumMod val="50000"/>
                </a:schemeClr>
              </a:solidFill>
            </a:endParaRPr>
          </a:p>
        </p:txBody>
      </p:sp>
      <p:sp>
        <p:nvSpPr>
          <p:cNvPr id="2" name="Slide Number Placeholder 1"/>
          <p:cNvSpPr>
            <a:spLocks noGrp="1"/>
          </p:cNvSpPr>
          <p:nvPr>
            <p:ph type="sldNum" sz="quarter" idx="12"/>
          </p:nvPr>
        </p:nvSpPr>
        <p:spPr>
          <a:xfrm>
            <a:off x="11410820" y="6492875"/>
            <a:ext cx="584978" cy="365125"/>
          </a:xfrm>
          <a:solidFill>
            <a:schemeClr val="bg1"/>
          </a:solidFill>
        </p:spPr>
        <p:txBody>
          <a:bodyPr/>
          <a:lstStyle/>
          <a:p>
            <a:fld id="{D57F1E4F-1CFF-5643-939E-217C01CDF565}" type="slidenum">
              <a:rPr lang="en-US" smtClean="0"/>
              <a:pPr/>
              <a:t>17</a:t>
            </a:fld>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4035821724"/>
              </p:ext>
            </p:extLst>
          </p:nvPr>
        </p:nvGraphicFramePr>
        <p:xfrm>
          <a:off x="2177126" y="1334596"/>
          <a:ext cx="6075715" cy="1959550"/>
        </p:xfrm>
        <a:graphic>
          <a:graphicData uri="http://schemas.openxmlformats.org/drawingml/2006/table">
            <a:tbl>
              <a:tblPr/>
              <a:tblGrid>
                <a:gridCol w="1567897">
                  <a:extLst>
                    <a:ext uri="{9D8B030D-6E8A-4147-A177-3AD203B41FA5}">
                      <a16:colId xmlns:a16="http://schemas.microsoft.com/office/drawing/2014/main" val="20000"/>
                    </a:ext>
                  </a:extLst>
                </a:gridCol>
                <a:gridCol w="1379800">
                  <a:extLst>
                    <a:ext uri="{9D8B030D-6E8A-4147-A177-3AD203B41FA5}">
                      <a16:colId xmlns:a16="http://schemas.microsoft.com/office/drawing/2014/main" val="20001"/>
                    </a:ext>
                  </a:extLst>
                </a:gridCol>
                <a:gridCol w="1021818">
                  <a:extLst>
                    <a:ext uri="{9D8B030D-6E8A-4147-A177-3AD203B41FA5}">
                      <a16:colId xmlns:a16="http://schemas.microsoft.com/office/drawing/2014/main" val="20002"/>
                    </a:ext>
                  </a:extLst>
                </a:gridCol>
                <a:gridCol w="1053100">
                  <a:extLst>
                    <a:ext uri="{9D8B030D-6E8A-4147-A177-3AD203B41FA5}">
                      <a16:colId xmlns:a16="http://schemas.microsoft.com/office/drawing/2014/main" val="20003"/>
                    </a:ext>
                  </a:extLst>
                </a:gridCol>
                <a:gridCol w="1053100">
                  <a:extLst>
                    <a:ext uri="{9D8B030D-6E8A-4147-A177-3AD203B41FA5}">
                      <a16:colId xmlns:a16="http://schemas.microsoft.com/office/drawing/2014/main" val="20004"/>
                    </a:ext>
                  </a:extLst>
                </a:gridCol>
              </a:tblGrid>
              <a:tr h="703120">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62546">
                <a:tc>
                  <a:txBody>
                    <a:bodyPr/>
                    <a:lstStyle/>
                    <a:p>
                      <a:pPr algn="ctr" fontAlgn="b"/>
                      <a:r>
                        <a:rPr lang="el-GR" sz="1000" b="1" i="0" u="none" strike="noStrike" dirty="0">
                          <a:solidFill>
                            <a:srgbClr val="000000"/>
                          </a:solidFill>
                          <a:effectLst/>
                          <a:latin typeface="+mn-lt"/>
                        </a:rPr>
                        <a:t>Σίγουρα/Μάλλον Θετικά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28,1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64,8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15,2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91404">
                <a:tc>
                  <a:txBody>
                    <a:bodyPr/>
                    <a:lstStyle/>
                    <a:p>
                      <a:pPr algn="ctr" fontAlgn="b"/>
                      <a:r>
                        <a:rPr lang="el-GR" sz="1000" b="1" i="0" u="none" strike="noStrike">
                          <a:solidFill>
                            <a:srgbClr val="000000"/>
                          </a:solidFill>
                          <a:effectLst/>
                          <a:latin typeface="+mn-lt"/>
                        </a:rPr>
                        <a:t>Μάλλον/Σίγουρα Αρνητικά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67,8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83,3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34,8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75,3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02480">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9,5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814913855"/>
              </p:ext>
            </p:extLst>
          </p:nvPr>
        </p:nvGraphicFramePr>
        <p:xfrm>
          <a:off x="2177126" y="4021157"/>
          <a:ext cx="7443632" cy="2178173"/>
        </p:xfrm>
        <a:graphic>
          <a:graphicData uri="http://schemas.openxmlformats.org/drawingml/2006/table">
            <a:tbl>
              <a:tblPr/>
              <a:tblGrid>
                <a:gridCol w="1105555">
                  <a:extLst>
                    <a:ext uri="{9D8B030D-6E8A-4147-A177-3AD203B41FA5}">
                      <a16:colId xmlns:a16="http://schemas.microsoft.com/office/drawing/2014/main" val="20000"/>
                    </a:ext>
                  </a:extLst>
                </a:gridCol>
                <a:gridCol w="744244">
                  <a:extLst>
                    <a:ext uri="{9D8B030D-6E8A-4147-A177-3AD203B41FA5}">
                      <a16:colId xmlns:a16="http://schemas.microsoft.com/office/drawing/2014/main" val="20001"/>
                    </a:ext>
                  </a:extLst>
                </a:gridCol>
                <a:gridCol w="790197">
                  <a:extLst>
                    <a:ext uri="{9D8B030D-6E8A-4147-A177-3AD203B41FA5}">
                      <a16:colId xmlns:a16="http://schemas.microsoft.com/office/drawing/2014/main" val="20002"/>
                    </a:ext>
                  </a:extLst>
                </a:gridCol>
                <a:gridCol w="788611">
                  <a:extLst>
                    <a:ext uri="{9D8B030D-6E8A-4147-A177-3AD203B41FA5}">
                      <a16:colId xmlns:a16="http://schemas.microsoft.com/office/drawing/2014/main" val="20003"/>
                    </a:ext>
                  </a:extLst>
                </a:gridCol>
                <a:gridCol w="803005">
                  <a:extLst>
                    <a:ext uri="{9D8B030D-6E8A-4147-A177-3AD203B41FA5}">
                      <a16:colId xmlns:a16="http://schemas.microsoft.com/office/drawing/2014/main" val="20004"/>
                    </a:ext>
                  </a:extLst>
                </a:gridCol>
                <a:gridCol w="803005">
                  <a:extLst>
                    <a:ext uri="{9D8B030D-6E8A-4147-A177-3AD203B41FA5}">
                      <a16:colId xmlns:a16="http://schemas.microsoft.com/office/drawing/2014/main" val="20005"/>
                    </a:ext>
                  </a:extLst>
                </a:gridCol>
                <a:gridCol w="803005">
                  <a:extLst>
                    <a:ext uri="{9D8B030D-6E8A-4147-A177-3AD203B41FA5}">
                      <a16:colId xmlns:a16="http://schemas.microsoft.com/office/drawing/2014/main" val="20006"/>
                    </a:ext>
                  </a:extLst>
                </a:gridCol>
                <a:gridCol w="803005">
                  <a:extLst>
                    <a:ext uri="{9D8B030D-6E8A-4147-A177-3AD203B41FA5}">
                      <a16:colId xmlns:a16="http://schemas.microsoft.com/office/drawing/2014/main" val="20007"/>
                    </a:ext>
                  </a:extLst>
                </a:gridCol>
                <a:gridCol w="803005">
                  <a:extLst>
                    <a:ext uri="{9D8B030D-6E8A-4147-A177-3AD203B41FA5}">
                      <a16:colId xmlns:a16="http://schemas.microsoft.com/office/drawing/2014/main" val="20008"/>
                    </a:ext>
                  </a:extLst>
                </a:gridCol>
              </a:tblGrid>
              <a:tr h="813977">
                <a:tc>
                  <a:txBody>
                    <a:bodyPr/>
                    <a:lstStyle/>
                    <a:p>
                      <a:pPr algn="ctr" fontAlgn="b"/>
                      <a:endParaRPr kumimoji="0" lang="en-US" sz="16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ΘΕΝΤ</a:t>
                      </a:r>
                      <a:r>
                        <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ΩΝ</a:t>
                      </a:r>
                      <a:endPar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37" marR="91437" marT="45710" marB="4571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ΑΝΔΡΕΣ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ΓΥΝΑΙΚΕΣ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17-34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35-44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45-54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55-64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l-GR"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65+</a:t>
                      </a:r>
                      <a:endPar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509805">
                <a:tc>
                  <a:txBody>
                    <a:bodyPr/>
                    <a:lstStyle/>
                    <a:p>
                      <a:pPr algn="ctr" fontAlgn="b"/>
                      <a:r>
                        <a:rPr lang="el-GR" sz="1000" b="1" i="0" u="none" strike="noStrike">
                          <a:solidFill>
                            <a:srgbClr val="000000"/>
                          </a:solidFill>
                          <a:effectLst/>
                          <a:latin typeface="+mn-lt"/>
                        </a:rPr>
                        <a:t>Σίγουρα/Μάλλον Θετικά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28,1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29,3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25,6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29,5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509805">
                <a:tc>
                  <a:txBody>
                    <a:bodyPr/>
                    <a:lstStyle/>
                    <a:p>
                      <a:pPr algn="ctr" fontAlgn="b"/>
                      <a:r>
                        <a:rPr lang="el-GR" sz="1000" b="1" i="0" u="none" strike="noStrike">
                          <a:solidFill>
                            <a:srgbClr val="000000"/>
                          </a:solidFill>
                          <a:effectLst/>
                          <a:latin typeface="+mn-lt"/>
                        </a:rPr>
                        <a:t>Μάλλον/Σίγουρα Αρνητικά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67,8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70,9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60,8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71,4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77,9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68,1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44586">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9,1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9353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1903344967"/>
              </p:ext>
            </p:extLst>
          </p:nvPr>
        </p:nvGraphicFramePr>
        <p:xfrm>
          <a:off x="518920" y="1260785"/>
          <a:ext cx="5742544" cy="4511027"/>
        </p:xfrm>
        <a:graphic>
          <a:graphicData uri="http://schemas.openxmlformats.org/drawingml/2006/chart">
            <c:chart xmlns:c="http://schemas.openxmlformats.org/drawingml/2006/chart" xmlns:r="http://schemas.openxmlformats.org/officeDocument/2006/relationships" r:id="rId3"/>
          </a:graphicData>
        </a:graphic>
      </p:graphicFrame>
      <p:sp>
        <p:nvSpPr>
          <p:cNvPr id="92162" name="Rectangle 2"/>
          <p:cNvSpPr>
            <a:spLocks noChangeArrowheads="1"/>
          </p:cNvSpPr>
          <p:nvPr/>
        </p:nvSpPr>
        <p:spPr bwMode="auto">
          <a:xfrm>
            <a:off x="0" y="191596"/>
            <a:ext cx="1237914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hangingPunct="0"/>
            <a:r>
              <a:rPr lang="el-GR" altLang="en-US" sz="2000" b="1" dirty="0">
                <a:solidFill>
                  <a:schemeClr val="bg2">
                    <a:lumMod val="25000"/>
                  </a:schemeClr>
                </a:solidFill>
                <a:latin typeface="+mj-lt"/>
                <a:ea typeface="+mj-ea"/>
                <a:cs typeface="+mj-cs"/>
              </a:rPr>
              <a:t>Αξιολόγηση </a:t>
            </a:r>
            <a:r>
              <a:rPr lang="el-GR" sz="2000" b="1" dirty="0">
                <a:solidFill>
                  <a:schemeClr val="bg2">
                    <a:lumMod val="25000"/>
                  </a:schemeClr>
                </a:solidFill>
                <a:latin typeface="+mj-lt"/>
                <a:ea typeface="+mj-ea"/>
                <a:cs typeface="+mj-cs"/>
              </a:rPr>
              <a:t>αντιπολιτευτικής </a:t>
            </a:r>
            <a:r>
              <a:rPr lang="el-GR" sz="2000" b="1" dirty="0">
                <a:solidFill>
                  <a:schemeClr val="accent6">
                    <a:lumMod val="75000"/>
                  </a:schemeClr>
                </a:solidFill>
                <a:latin typeface="+mj-lt"/>
                <a:ea typeface="+mj-ea"/>
                <a:cs typeface="+mj-cs"/>
              </a:rPr>
              <a:t>στάσης</a:t>
            </a:r>
            <a:r>
              <a:rPr lang="el-GR" sz="2000" b="1" dirty="0">
                <a:solidFill>
                  <a:schemeClr val="bg2">
                    <a:lumMod val="25000"/>
                  </a:schemeClr>
                </a:solidFill>
                <a:latin typeface="+mj-lt"/>
                <a:ea typeface="+mj-ea"/>
                <a:cs typeface="+mj-cs"/>
              </a:rPr>
              <a:t> </a:t>
            </a:r>
            <a:r>
              <a:rPr lang="el-GR" sz="2000" b="1" dirty="0">
                <a:solidFill>
                  <a:schemeClr val="accent6">
                    <a:lumMod val="75000"/>
                  </a:schemeClr>
                </a:solidFill>
                <a:latin typeface="+mj-lt"/>
                <a:ea typeface="+mj-ea"/>
                <a:cs typeface="+mj-cs"/>
              </a:rPr>
              <a:t>ΠΑΣΟΚ ΚΙΝΑΛ</a:t>
            </a:r>
            <a:r>
              <a:rPr lang="el-GR" sz="2000" b="1" dirty="0">
                <a:solidFill>
                  <a:srgbClr val="C00000"/>
                </a:solidFill>
                <a:latin typeface="+mj-lt"/>
                <a:ea typeface="+mj-ea"/>
                <a:cs typeface="+mj-cs"/>
              </a:rPr>
              <a:t> </a:t>
            </a:r>
            <a:r>
              <a:rPr lang="el-GR" sz="2000" b="1" dirty="0">
                <a:solidFill>
                  <a:schemeClr val="bg2">
                    <a:lumMod val="25000"/>
                  </a:schemeClr>
                </a:solidFill>
                <a:latin typeface="+mj-lt"/>
                <a:ea typeface="+mj-ea"/>
                <a:cs typeface="+mj-cs"/>
              </a:rPr>
              <a:t> </a:t>
            </a:r>
            <a:r>
              <a:rPr lang="el-GR" sz="2000" b="1" dirty="0" smtClean="0">
                <a:solidFill>
                  <a:schemeClr val="bg2">
                    <a:lumMod val="25000"/>
                  </a:schemeClr>
                </a:solidFill>
                <a:latin typeface="+mj-lt"/>
                <a:ea typeface="+mj-ea"/>
                <a:cs typeface="+mj-cs"/>
              </a:rPr>
              <a:t>με </a:t>
            </a:r>
            <a:r>
              <a:rPr lang="el-GR" sz="2000" b="1" dirty="0">
                <a:solidFill>
                  <a:schemeClr val="bg2">
                    <a:lumMod val="25000"/>
                  </a:schemeClr>
                </a:solidFill>
                <a:latin typeface="+mj-lt"/>
                <a:ea typeface="+mj-ea"/>
                <a:cs typeface="+mj-cs"/>
              </a:rPr>
              <a:t>αρχηγό τον Ν. Ανδρουλάκη</a:t>
            </a:r>
          </a:p>
          <a:p>
            <a:pPr lvl="0" hangingPunct="0"/>
            <a:endParaRPr lang="el-GR" sz="1000" dirty="0"/>
          </a:p>
          <a:p>
            <a:pPr hangingPunct="0"/>
            <a:r>
              <a:rPr lang="el-GR" sz="1000" i="1" dirty="0">
                <a:solidFill>
                  <a:schemeClr val="bg1">
                    <a:lumMod val="50000"/>
                  </a:schemeClr>
                </a:solidFill>
              </a:rPr>
              <a:t>Πως κρίνετε την μέχρι τώρα αντιπολιτευτική στάση του ΠΑΣΟΚ- ΚΙΝΑΛ με αρχηγό τον Ν. Ανδρουλάκη;</a:t>
            </a:r>
          </a:p>
          <a:p>
            <a:pPr hangingPunct="0"/>
            <a:r>
              <a:rPr lang="el-GR" altLang="el-GR" sz="1200" b="1" dirty="0">
                <a:solidFill>
                  <a:schemeClr val="bg1">
                    <a:lumMod val="50000"/>
                  </a:schemeClr>
                </a:solidFill>
              </a:rPr>
              <a:t>Σύνολο ερωτηθέντων</a:t>
            </a:r>
            <a:r>
              <a:rPr lang="en-US" altLang="el-GR" sz="1200" b="1" dirty="0">
                <a:solidFill>
                  <a:schemeClr val="bg1">
                    <a:lumMod val="50000"/>
                  </a:schemeClr>
                </a:solidFill>
              </a:rPr>
              <a:t> (N=1000)</a:t>
            </a:r>
            <a:r>
              <a:rPr lang="el-GR" altLang="el-GR" sz="1200" b="1" dirty="0">
                <a:solidFill>
                  <a:schemeClr val="bg1">
                    <a:lumMod val="50000"/>
                  </a:schemeClr>
                </a:solidFill>
              </a:rPr>
              <a:t> </a:t>
            </a:r>
            <a:endParaRPr lang="el-GR" altLang="en-US" sz="1200" b="1" dirty="0">
              <a:solidFill>
                <a:schemeClr val="bg1">
                  <a:lumMod val="50000"/>
                </a:schemeClr>
              </a:solidFill>
            </a:endParaRPr>
          </a:p>
        </p:txBody>
      </p:sp>
      <p:sp>
        <p:nvSpPr>
          <p:cNvPr id="2" name="Slide Number Placeholder 1"/>
          <p:cNvSpPr>
            <a:spLocks noGrp="1"/>
          </p:cNvSpPr>
          <p:nvPr>
            <p:ph type="sldNum" sz="quarter" idx="12"/>
          </p:nvPr>
        </p:nvSpPr>
        <p:spPr>
          <a:xfrm>
            <a:off x="11410820" y="6492875"/>
            <a:ext cx="584978" cy="365125"/>
          </a:xfrm>
          <a:solidFill>
            <a:schemeClr val="bg1"/>
          </a:solidFill>
        </p:spPr>
        <p:txBody>
          <a:bodyPr/>
          <a:lstStyle/>
          <a:p>
            <a:fld id="{D57F1E4F-1CFF-5643-939E-217C01CDF565}" type="slidenum">
              <a:rPr lang="en-US" smtClean="0"/>
              <a:pPr/>
              <a:t>18</a:t>
            </a:fld>
            <a:endParaRPr lang="en-US" dirty="0"/>
          </a:p>
        </p:txBody>
      </p:sp>
      <p:sp>
        <p:nvSpPr>
          <p:cNvPr id="15" name="Right Brace 14"/>
          <p:cNvSpPr/>
          <p:nvPr/>
        </p:nvSpPr>
        <p:spPr bwMode="auto">
          <a:xfrm>
            <a:off x="3860710" y="3481729"/>
            <a:ext cx="288032" cy="893042"/>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pPr>
            <a:endParaRPr lang="en-US" sz="2400" b="1">
              <a:latin typeface="Times New Roman" pitchFamily="18" charset="0"/>
            </a:endParaRPr>
          </a:p>
        </p:txBody>
      </p:sp>
      <p:sp>
        <p:nvSpPr>
          <p:cNvPr id="16" name="Rectangle 11"/>
          <p:cNvSpPr>
            <a:spLocks noChangeArrowheads="1"/>
          </p:cNvSpPr>
          <p:nvPr/>
        </p:nvSpPr>
        <p:spPr bwMode="auto">
          <a:xfrm>
            <a:off x="3860710" y="2187885"/>
            <a:ext cx="936625" cy="431800"/>
          </a:xfrm>
          <a:prstGeom prst="rect">
            <a:avLst/>
          </a:prstGeom>
          <a:solidFill>
            <a:schemeClr val="accent6">
              <a:lumMod val="75000"/>
            </a:schemeClr>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26,3%</a:t>
            </a:r>
          </a:p>
        </p:txBody>
      </p:sp>
      <p:sp>
        <p:nvSpPr>
          <p:cNvPr id="17" name="Rectangle 12"/>
          <p:cNvSpPr>
            <a:spLocks noChangeArrowheads="1"/>
          </p:cNvSpPr>
          <p:nvPr/>
        </p:nvSpPr>
        <p:spPr bwMode="auto">
          <a:xfrm>
            <a:off x="4224401" y="3801305"/>
            <a:ext cx="936625" cy="431800"/>
          </a:xfrm>
          <a:prstGeom prst="rect">
            <a:avLst/>
          </a:prstGeom>
          <a:solidFill>
            <a:schemeClr val="bg1">
              <a:lumMod val="50000"/>
            </a:schemeClr>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58,5%</a:t>
            </a:r>
          </a:p>
        </p:txBody>
      </p:sp>
      <p:sp>
        <p:nvSpPr>
          <p:cNvPr id="19" name="Right Brace 18"/>
          <p:cNvSpPr/>
          <p:nvPr/>
        </p:nvSpPr>
        <p:spPr bwMode="auto">
          <a:xfrm>
            <a:off x="3449078" y="1953533"/>
            <a:ext cx="198335" cy="985524"/>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11" name="Rectangle 10"/>
          <p:cNvSpPr/>
          <p:nvPr/>
        </p:nvSpPr>
        <p:spPr>
          <a:xfrm>
            <a:off x="1" y="5688001"/>
            <a:ext cx="12192000" cy="3548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TextBox 13"/>
          <p:cNvSpPr txBox="1"/>
          <p:nvPr/>
        </p:nvSpPr>
        <p:spPr>
          <a:xfrm>
            <a:off x="1673275" y="5688001"/>
            <a:ext cx="1380634"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600" i="1" u="none" strike="noStrike" kern="1200" cap="none" spc="0" normalizeH="0" baseline="0" noProof="0" dirty="0">
                <a:ln>
                  <a:noFill/>
                </a:ln>
                <a:solidFill>
                  <a:prstClr val="black"/>
                </a:solidFill>
                <a:effectLst/>
                <a:uLnTx/>
                <a:uFillTx/>
                <a:latin typeface="Calibri" panose="020F0502020204030204"/>
                <a:ea typeface="+mn-ea"/>
                <a:cs typeface="+mn-cs"/>
              </a:rPr>
              <a:t>16-18 Μαΐου</a:t>
            </a:r>
          </a:p>
        </p:txBody>
      </p:sp>
      <p:sp>
        <p:nvSpPr>
          <p:cNvPr id="18" name="TextBox 17"/>
          <p:cNvSpPr txBox="1"/>
          <p:nvPr/>
        </p:nvSpPr>
        <p:spPr>
          <a:xfrm>
            <a:off x="7352498" y="5688001"/>
            <a:ext cx="2813463"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600" i="1" dirty="0">
                <a:solidFill>
                  <a:prstClr val="black"/>
                </a:solidFill>
              </a:rPr>
              <a:t>31 Αυγούστου– 5 Σεπτεμβρίου</a:t>
            </a:r>
          </a:p>
        </p:txBody>
      </p:sp>
      <p:graphicFrame>
        <p:nvGraphicFramePr>
          <p:cNvPr id="20" name="Chart 19"/>
          <p:cNvGraphicFramePr/>
          <p:nvPr>
            <p:extLst>
              <p:ext uri="{D42A27DB-BD31-4B8C-83A1-F6EECF244321}">
                <p14:modId xmlns:p14="http://schemas.microsoft.com/office/powerpoint/2010/main" val="3847410506"/>
              </p:ext>
            </p:extLst>
          </p:nvPr>
        </p:nvGraphicFramePr>
        <p:xfrm>
          <a:off x="6824171" y="1047425"/>
          <a:ext cx="5742544" cy="4511027"/>
        </p:xfrm>
        <a:graphic>
          <a:graphicData uri="http://schemas.openxmlformats.org/drawingml/2006/chart">
            <c:chart xmlns:c="http://schemas.openxmlformats.org/drawingml/2006/chart" xmlns:r="http://schemas.openxmlformats.org/officeDocument/2006/relationships" r:id="rId4"/>
          </a:graphicData>
        </a:graphic>
      </p:graphicFrame>
      <p:sp>
        <p:nvSpPr>
          <p:cNvPr id="21" name="Right Brace 20"/>
          <p:cNvSpPr/>
          <p:nvPr/>
        </p:nvSpPr>
        <p:spPr bwMode="auto">
          <a:xfrm>
            <a:off x="10165961" y="3268369"/>
            <a:ext cx="288032" cy="893042"/>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pPr>
            <a:endParaRPr lang="en-US" sz="2400" b="1">
              <a:latin typeface="Times New Roman" pitchFamily="18" charset="0"/>
            </a:endParaRPr>
          </a:p>
        </p:txBody>
      </p:sp>
      <p:sp>
        <p:nvSpPr>
          <p:cNvPr id="22" name="Rectangle 11"/>
          <p:cNvSpPr>
            <a:spLocks noChangeArrowheads="1"/>
          </p:cNvSpPr>
          <p:nvPr/>
        </p:nvSpPr>
        <p:spPr bwMode="auto">
          <a:xfrm>
            <a:off x="10165961" y="1974525"/>
            <a:ext cx="936625" cy="431800"/>
          </a:xfrm>
          <a:prstGeom prst="rect">
            <a:avLst/>
          </a:prstGeom>
          <a:solidFill>
            <a:schemeClr val="accent6">
              <a:lumMod val="75000"/>
            </a:schemeClr>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33,9%</a:t>
            </a:r>
          </a:p>
        </p:txBody>
      </p:sp>
      <p:sp>
        <p:nvSpPr>
          <p:cNvPr id="23" name="Rectangle 12"/>
          <p:cNvSpPr>
            <a:spLocks noChangeArrowheads="1"/>
          </p:cNvSpPr>
          <p:nvPr/>
        </p:nvSpPr>
        <p:spPr bwMode="auto">
          <a:xfrm>
            <a:off x="10529652" y="3587945"/>
            <a:ext cx="936625" cy="431800"/>
          </a:xfrm>
          <a:prstGeom prst="rect">
            <a:avLst/>
          </a:prstGeom>
          <a:solidFill>
            <a:schemeClr val="bg1">
              <a:lumMod val="50000"/>
            </a:schemeClr>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52,9%</a:t>
            </a:r>
          </a:p>
        </p:txBody>
      </p:sp>
      <p:sp>
        <p:nvSpPr>
          <p:cNvPr id="24" name="Right Brace 23"/>
          <p:cNvSpPr/>
          <p:nvPr/>
        </p:nvSpPr>
        <p:spPr bwMode="auto">
          <a:xfrm>
            <a:off x="9754329" y="1740173"/>
            <a:ext cx="198335" cy="985524"/>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pic>
        <p:nvPicPr>
          <p:cNvPr id="29" name="Picture 28"/>
          <p:cNvPicPr>
            <a:picLocks noChangeAspect="1"/>
          </p:cNvPicPr>
          <p:nvPr/>
        </p:nvPicPr>
        <p:blipFill>
          <a:blip r:embed="rId5"/>
          <a:stretch>
            <a:fillRect/>
          </a:stretch>
        </p:blipFill>
        <p:spPr>
          <a:xfrm>
            <a:off x="5767814" y="755982"/>
            <a:ext cx="1361109" cy="834687"/>
          </a:xfrm>
          <a:prstGeom prst="rect">
            <a:avLst/>
          </a:prstGeom>
        </p:spPr>
      </p:pic>
    </p:spTree>
    <p:extLst>
      <p:ext uri="{BB962C8B-B14F-4D97-AF65-F5344CB8AC3E}">
        <p14:creationId xmlns:p14="http://schemas.microsoft.com/office/powerpoint/2010/main" val="142298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0" y="191596"/>
            <a:ext cx="1237914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hangingPunct="0"/>
            <a:r>
              <a:rPr lang="el-GR" altLang="en-US" sz="2000" b="1" dirty="0">
                <a:solidFill>
                  <a:schemeClr val="bg2">
                    <a:lumMod val="25000"/>
                  </a:schemeClr>
                </a:solidFill>
                <a:latin typeface="+mj-lt"/>
                <a:ea typeface="+mj-ea"/>
                <a:cs typeface="+mj-cs"/>
              </a:rPr>
              <a:t>Αξιολόγηση </a:t>
            </a:r>
            <a:r>
              <a:rPr lang="el-GR" sz="2000" b="1" dirty="0">
                <a:solidFill>
                  <a:schemeClr val="bg2">
                    <a:lumMod val="25000"/>
                  </a:schemeClr>
                </a:solidFill>
                <a:latin typeface="+mj-lt"/>
                <a:ea typeface="+mj-ea"/>
                <a:cs typeface="+mj-cs"/>
              </a:rPr>
              <a:t>αντιπολιτευτικής </a:t>
            </a:r>
            <a:r>
              <a:rPr lang="el-GR" sz="2000" b="1" dirty="0">
                <a:solidFill>
                  <a:schemeClr val="accent6">
                    <a:lumMod val="75000"/>
                  </a:schemeClr>
                </a:solidFill>
                <a:latin typeface="+mj-lt"/>
                <a:ea typeface="+mj-ea"/>
                <a:cs typeface="+mj-cs"/>
              </a:rPr>
              <a:t>στάσης ΠΑΣΟΚ ΚΙΝΑΛ  </a:t>
            </a:r>
            <a:r>
              <a:rPr lang="el-GR" sz="2000" b="1" dirty="0" smtClean="0">
                <a:solidFill>
                  <a:schemeClr val="bg2">
                    <a:lumMod val="25000"/>
                  </a:schemeClr>
                </a:solidFill>
                <a:latin typeface="+mj-lt"/>
                <a:ea typeface="+mj-ea"/>
                <a:cs typeface="+mj-cs"/>
              </a:rPr>
              <a:t>με </a:t>
            </a:r>
            <a:r>
              <a:rPr lang="el-GR" sz="2000" b="1" dirty="0">
                <a:solidFill>
                  <a:schemeClr val="bg2">
                    <a:lumMod val="25000"/>
                  </a:schemeClr>
                </a:solidFill>
                <a:latin typeface="+mj-lt"/>
                <a:ea typeface="+mj-ea"/>
                <a:cs typeface="+mj-cs"/>
              </a:rPr>
              <a:t>αρχηγό τον Ν. Ανδρουλάκη</a:t>
            </a:r>
          </a:p>
          <a:p>
            <a:pPr lvl="0" hangingPunct="0"/>
            <a:endParaRPr lang="el-GR" sz="1000" dirty="0"/>
          </a:p>
          <a:p>
            <a:pPr hangingPunct="0"/>
            <a:r>
              <a:rPr lang="el-GR" sz="1000" i="1" dirty="0">
                <a:solidFill>
                  <a:schemeClr val="bg1">
                    <a:lumMod val="50000"/>
                  </a:schemeClr>
                </a:solidFill>
              </a:rPr>
              <a:t>Πως κρίνετε την μέχρι τώρα αντιπολιτευτική στάση του ΠΑΣΟΚ- ΚΙΝΑΛ με αρχηγό τον Ν. Ανδρουλάκη;</a:t>
            </a:r>
          </a:p>
          <a:p>
            <a:pPr hangingPunct="0"/>
            <a:r>
              <a:rPr lang="el-GR" altLang="el-GR" sz="1200" b="1" dirty="0">
                <a:solidFill>
                  <a:schemeClr val="bg1">
                    <a:lumMod val="50000"/>
                  </a:schemeClr>
                </a:solidFill>
              </a:rPr>
              <a:t>Ανάλυση με βάση την ψήφο 2019, το φύλο και την ηλικία</a:t>
            </a:r>
            <a:endParaRPr lang="el-GR" altLang="en-US" sz="1200" b="1" dirty="0">
              <a:solidFill>
                <a:schemeClr val="bg1">
                  <a:lumMod val="50000"/>
                </a:schemeClr>
              </a:solidFill>
            </a:endParaRPr>
          </a:p>
        </p:txBody>
      </p:sp>
      <p:sp>
        <p:nvSpPr>
          <p:cNvPr id="2" name="Slide Number Placeholder 1"/>
          <p:cNvSpPr>
            <a:spLocks noGrp="1"/>
          </p:cNvSpPr>
          <p:nvPr>
            <p:ph type="sldNum" sz="quarter" idx="12"/>
          </p:nvPr>
        </p:nvSpPr>
        <p:spPr>
          <a:xfrm>
            <a:off x="11410820" y="6492875"/>
            <a:ext cx="584978" cy="365125"/>
          </a:xfrm>
          <a:solidFill>
            <a:schemeClr val="bg1"/>
          </a:solidFill>
        </p:spPr>
        <p:txBody>
          <a:bodyPr/>
          <a:lstStyle/>
          <a:p>
            <a:fld id="{D57F1E4F-1CFF-5643-939E-217C01CDF565}" type="slidenum">
              <a:rPr lang="en-US" smtClean="0"/>
              <a:pPr/>
              <a:t>19</a:t>
            </a:fld>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2413094630"/>
              </p:ext>
            </p:extLst>
          </p:nvPr>
        </p:nvGraphicFramePr>
        <p:xfrm>
          <a:off x="1819983" y="1414299"/>
          <a:ext cx="6476347" cy="1959550"/>
        </p:xfrm>
        <a:graphic>
          <a:graphicData uri="http://schemas.openxmlformats.org/drawingml/2006/table">
            <a:tbl>
              <a:tblPr/>
              <a:tblGrid>
                <a:gridCol w="1671284">
                  <a:extLst>
                    <a:ext uri="{9D8B030D-6E8A-4147-A177-3AD203B41FA5}">
                      <a16:colId xmlns:a16="http://schemas.microsoft.com/office/drawing/2014/main" val="20000"/>
                    </a:ext>
                  </a:extLst>
                </a:gridCol>
                <a:gridCol w="1470784">
                  <a:extLst>
                    <a:ext uri="{9D8B030D-6E8A-4147-A177-3AD203B41FA5}">
                      <a16:colId xmlns:a16="http://schemas.microsoft.com/office/drawing/2014/main" val="20001"/>
                    </a:ext>
                  </a:extLst>
                </a:gridCol>
                <a:gridCol w="1089197">
                  <a:extLst>
                    <a:ext uri="{9D8B030D-6E8A-4147-A177-3AD203B41FA5}">
                      <a16:colId xmlns:a16="http://schemas.microsoft.com/office/drawing/2014/main" val="20002"/>
                    </a:ext>
                  </a:extLst>
                </a:gridCol>
                <a:gridCol w="1122541">
                  <a:extLst>
                    <a:ext uri="{9D8B030D-6E8A-4147-A177-3AD203B41FA5}">
                      <a16:colId xmlns:a16="http://schemas.microsoft.com/office/drawing/2014/main" val="20003"/>
                    </a:ext>
                  </a:extLst>
                </a:gridCol>
                <a:gridCol w="1122541">
                  <a:extLst>
                    <a:ext uri="{9D8B030D-6E8A-4147-A177-3AD203B41FA5}">
                      <a16:colId xmlns:a16="http://schemas.microsoft.com/office/drawing/2014/main" val="20004"/>
                    </a:ext>
                  </a:extLst>
                </a:gridCol>
              </a:tblGrid>
              <a:tr h="703120">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62546">
                <a:tc>
                  <a:txBody>
                    <a:bodyPr/>
                    <a:lstStyle/>
                    <a:p>
                      <a:pPr algn="ctr" fontAlgn="b"/>
                      <a:r>
                        <a:rPr lang="el-GR" sz="1000" b="1" i="0" u="none" strike="noStrike" dirty="0">
                          <a:solidFill>
                            <a:srgbClr val="000000"/>
                          </a:solidFill>
                          <a:effectLst/>
                          <a:latin typeface="+mn-lt"/>
                        </a:rPr>
                        <a:t>Σίγουρα/Μάλλον Θετικά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33,9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31,5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91404">
                <a:tc>
                  <a:txBody>
                    <a:bodyPr/>
                    <a:lstStyle/>
                    <a:p>
                      <a:pPr algn="ctr" fontAlgn="b"/>
                      <a:r>
                        <a:rPr lang="el-GR" sz="1000" b="1" i="0" u="none" strike="noStrike">
                          <a:solidFill>
                            <a:srgbClr val="000000"/>
                          </a:solidFill>
                          <a:effectLst/>
                          <a:latin typeface="+mn-lt"/>
                        </a:rPr>
                        <a:t>Μάλλον/Σίγουρα Αρνητικά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57,1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43,4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02480">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13,1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19,1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152624724"/>
              </p:ext>
            </p:extLst>
          </p:nvPr>
        </p:nvGraphicFramePr>
        <p:xfrm>
          <a:off x="1819983" y="4191702"/>
          <a:ext cx="7443632" cy="2032829"/>
        </p:xfrm>
        <a:graphic>
          <a:graphicData uri="http://schemas.openxmlformats.org/drawingml/2006/table">
            <a:tbl>
              <a:tblPr/>
              <a:tblGrid>
                <a:gridCol w="1105555">
                  <a:extLst>
                    <a:ext uri="{9D8B030D-6E8A-4147-A177-3AD203B41FA5}">
                      <a16:colId xmlns:a16="http://schemas.microsoft.com/office/drawing/2014/main" val="20000"/>
                    </a:ext>
                  </a:extLst>
                </a:gridCol>
                <a:gridCol w="744244">
                  <a:extLst>
                    <a:ext uri="{9D8B030D-6E8A-4147-A177-3AD203B41FA5}">
                      <a16:colId xmlns:a16="http://schemas.microsoft.com/office/drawing/2014/main" val="20001"/>
                    </a:ext>
                  </a:extLst>
                </a:gridCol>
                <a:gridCol w="790197">
                  <a:extLst>
                    <a:ext uri="{9D8B030D-6E8A-4147-A177-3AD203B41FA5}">
                      <a16:colId xmlns:a16="http://schemas.microsoft.com/office/drawing/2014/main" val="20002"/>
                    </a:ext>
                  </a:extLst>
                </a:gridCol>
                <a:gridCol w="788611">
                  <a:extLst>
                    <a:ext uri="{9D8B030D-6E8A-4147-A177-3AD203B41FA5}">
                      <a16:colId xmlns:a16="http://schemas.microsoft.com/office/drawing/2014/main" val="20003"/>
                    </a:ext>
                  </a:extLst>
                </a:gridCol>
                <a:gridCol w="803005">
                  <a:extLst>
                    <a:ext uri="{9D8B030D-6E8A-4147-A177-3AD203B41FA5}">
                      <a16:colId xmlns:a16="http://schemas.microsoft.com/office/drawing/2014/main" val="20004"/>
                    </a:ext>
                  </a:extLst>
                </a:gridCol>
                <a:gridCol w="803005">
                  <a:extLst>
                    <a:ext uri="{9D8B030D-6E8A-4147-A177-3AD203B41FA5}">
                      <a16:colId xmlns:a16="http://schemas.microsoft.com/office/drawing/2014/main" val="20005"/>
                    </a:ext>
                  </a:extLst>
                </a:gridCol>
                <a:gridCol w="803005">
                  <a:extLst>
                    <a:ext uri="{9D8B030D-6E8A-4147-A177-3AD203B41FA5}">
                      <a16:colId xmlns:a16="http://schemas.microsoft.com/office/drawing/2014/main" val="20006"/>
                    </a:ext>
                  </a:extLst>
                </a:gridCol>
                <a:gridCol w="803005">
                  <a:extLst>
                    <a:ext uri="{9D8B030D-6E8A-4147-A177-3AD203B41FA5}">
                      <a16:colId xmlns:a16="http://schemas.microsoft.com/office/drawing/2014/main" val="20007"/>
                    </a:ext>
                  </a:extLst>
                </a:gridCol>
                <a:gridCol w="803005">
                  <a:extLst>
                    <a:ext uri="{9D8B030D-6E8A-4147-A177-3AD203B41FA5}">
                      <a16:colId xmlns:a16="http://schemas.microsoft.com/office/drawing/2014/main" val="20008"/>
                    </a:ext>
                  </a:extLst>
                </a:gridCol>
              </a:tblGrid>
              <a:tr h="759662">
                <a:tc>
                  <a:txBody>
                    <a:bodyPr/>
                    <a:lstStyle/>
                    <a:p>
                      <a:pPr algn="ctr" fontAlgn="b"/>
                      <a:endParaRPr kumimoji="0" lang="en-US" sz="16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ΘΕΝΤ</a:t>
                      </a:r>
                      <a:r>
                        <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ΩΝ</a:t>
                      </a:r>
                      <a:endPar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37" marR="91437" marT="45710" marB="4571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ΑΝΔΡΕΣ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ΓΥΝΑΙΚΕΣ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17-34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35-44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45-54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55-64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l-GR"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65+</a:t>
                      </a:r>
                      <a:endPar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75787">
                <a:tc>
                  <a:txBody>
                    <a:bodyPr/>
                    <a:lstStyle/>
                    <a:p>
                      <a:pPr algn="ctr" fontAlgn="b"/>
                      <a:r>
                        <a:rPr lang="el-GR" sz="1000" b="1" i="0" u="none" strike="noStrike" dirty="0">
                          <a:solidFill>
                            <a:srgbClr val="000000"/>
                          </a:solidFill>
                          <a:effectLst/>
                          <a:latin typeface="+mn-lt"/>
                        </a:rPr>
                        <a:t>Σίγουρα/Μάλλον Θετικά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33,9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26,6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29,1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475787">
                <a:tc>
                  <a:txBody>
                    <a:bodyPr/>
                    <a:lstStyle/>
                    <a:p>
                      <a:pPr algn="ctr" fontAlgn="b"/>
                      <a:r>
                        <a:rPr lang="el-GR" sz="1000" b="1" i="0" u="none" strike="noStrike" dirty="0">
                          <a:solidFill>
                            <a:srgbClr val="000000"/>
                          </a:solidFill>
                          <a:effectLst/>
                          <a:latin typeface="+mn-lt"/>
                        </a:rPr>
                        <a:t>Μάλλον/Σίγουρα Αρνητικά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54,5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52,2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57,7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42,9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21593">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13,1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6,9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34505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09620" y="625834"/>
            <a:ext cx="8173368" cy="557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1600">
                <a:solidFill>
                  <a:schemeClr val="tx1"/>
                </a:solidFill>
                <a:latin typeface="Calibri" panose="020F0502020204030204" pitchFamily="34" charset="0"/>
              </a:defRPr>
            </a:lvl1pPr>
            <a:lvl2pPr marL="742950" indent="-285750" algn="ctr">
              <a:defRPr sz="1600">
                <a:solidFill>
                  <a:schemeClr val="tx1"/>
                </a:solidFill>
                <a:latin typeface="Calibri" panose="020F0502020204030204" pitchFamily="34" charset="0"/>
              </a:defRPr>
            </a:lvl2pPr>
            <a:lvl3pPr marL="1143000" indent="-228600" algn="ctr">
              <a:defRPr sz="1600">
                <a:solidFill>
                  <a:schemeClr val="tx1"/>
                </a:solidFill>
                <a:latin typeface="Calibri" panose="020F0502020204030204" pitchFamily="34" charset="0"/>
              </a:defRPr>
            </a:lvl3pPr>
            <a:lvl4pPr marL="1600200" indent="-228600" algn="ctr">
              <a:defRPr sz="1600">
                <a:solidFill>
                  <a:schemeClr val="tx1"/>
                </a:solidFill>
                <a:latin typeface="Calibri" panose="020F0502020204030204" pitchFamily="34" charset="0"/>
              </a:defRPr>
            </a:lvl4pPr>
            <a:lvl5pPr marL="2057400" indent="-228600" algn="ctr">
              <a:defRPr sz="1600">
                <a:solidFill>
                  <a:schemeClr val="tx1"/>
                </a:solidFill>
                <a:latin typeface="Calibri" panose="020F0502020204030204" pitchFamily="34" charset="0"/>
              </a:defRPr>
            </a:lvl5pPr>
            <a:lvl6pPr marL="2514600" indent="-228600" algn="ctr" eaLnBrk="0" fontAlgn="base" hangingPunct="0">
              <a:spcBef>
                <a:spcPct val="0"/>
              </a:spcBef>
              <a:spcAft>
                <a:spcPct val="0"/>
              </a:spcAft>
              <a:defRPr sz="1600">
                <a:solidFill>
                  <a:schemeClr val="tx1"/>
                </a:solidFill>
                <a:latin typeface="Calibri" panose="020F0502020204030204" pitchFamily="34" charset="0"/>
              </a:defRPr>
            </a:lvl6pPr>
            <a:lvl7pPr marL="2971800" indent="-228600" algn="ctr" eaLnBrk="0" fontAlgn="base" hangingPunct="0">
              <a:spcBef>
                <a:spcPct val="0"/>
              </a:spcBef>
              <a:spcAft>
                <a:spcPct val="0"/>
              </a:spcAft>
              <a:defRPr sz="1600">
                <a:solidFill>
                  <a:schemeClr val="tx1"/>
                </a:solidFill>
                <a:latin typeface="Calibri" panose="020F0502020204030204" pitchFamily="34" charset="0"/>
              </a:defRPr>
            </a:lvl7pPr>
            <a:lvl8pPr marL="3429000" indent="-228600" algn="ctr" eaLnBrk="0" fontAlgn="base" hangingPunct="0">
              <a:spcBef>
                <a:spcPct val="0"/>
              </a:spcBef>
              <a:spcAft>
                <a:spcPct val="0"/>
              </a:spcAft>
              <a:defRPr sz="1600">
                <a:solidFill>
                  <a:schemeClr val="tx1"/>
                </a:solidFill>
                <a:latin typeface="Calibri" panose="020F0502020204030204" pitchFamily="34" charset="0"/>
              </a:defRPr>
            </a:lvl8pPr>
            <a:lvl9pPr marL="3886200" indent="-228600" algn="ctr" eaLnBrk="0" fontAlgn="base" hangingPunct="0">
              <a:spcBef>
                <a:spcPct val="0"/>
              </a:spcBef>
              <a:spcAft>
                <a:spcPct val="0"/>
              </a:spcAft>
              <a:defRPr sz="1600">
                <a:solidFill>
                  <a:schemeClr val="tx1"/>
                </a:solidFill>
                <a:latin typeface="Calibri" panose="020F0502020204030204" pitchFamily="34" charset="0"/>
              </a:defRPr>
            </a:lvl9pPr>
          </a:lstStyle>
          <a:p>
            <a:pPr algn="just" eaLnBrk="1" hangingPunct="1">
              <a:lnSpc>
                <a:spcPct val="90000"/>
              </a:lnSpc>
            </a:pPr>
            <a:r>
              <a:rPr lang="el-GR" altLang="el-GR" sz="1100" b="1" dirty="0"/>
              <a:t> </a:t>
            </a:r>
            <a:endParaRPr lang="en-GB" altLang="el-GR" sz="1100" dirty="0"/>
          </a:p>
          <a:p>
            <a:pPr algn="just" eaLnBrk="1" hangingPunct="1">
              <a:lnSpc>
                <a:spcPct val="90000"/>
              </a:lnSpc>
            </a:pPr>
            <a:r>
              <a:rPr lang="el-GR" altLang="el-GR" sz="1100" b="1" dirty="0"/>
              <a:t>Α. ΕΠΩΝΥΜΙΑ ΕΤΑΙΡΕΙΑΣ:</a:t>
            </a:r>
            <a:r>
              <a:rPr lang="el-GR" altLang="el-GR" sz="1100" dirty="0"/>
              <a:t> MRB HELLAS S.A. (Αριθμός Μητρώου ΕΣΡ:3) </a:t>
            </a:r>
            <a:endParaRPr lang="en-GB" altLang="el-GR" sz="1100" dirty="0"/>
          </a:p>
          <a:p>
            <a:pPr algn="just">
              <a:lnSpc>
                <a:spcPct val="90000"/>
              </a:lnSpc>
            </a:pPr>
            <a:r>
              <a:rPr lang="el-GR" altLang="el-GR" sz="1100" dirty="0"/>
              <a:t> </a:t>
            </a:r>
            <a:endParaRPr lang="en-US" altLang="el-GR" sz="1100" dirty="0"/>
          </a:p>
          <a:p>
            <a:pPr algn="just">
              <a:lnSpc>
                <a:spcPct val="90000"/>
              </a:lnSpc>
            </a:pPr>
            <a:r>
              <a:rPr lang="el-GR" altLang="el-GR" sz="1100" b="1" dirty="0"/>
              <a:t>Β. ΕΝΤΟΛΕΑΣ ΤΗΣ ΔΗΜΟΣΚΟΠΗΣΗΣ</a:t>
            </a:r>
            <a:r>
              <a:rPr lang="el-GR" altLang="el-GR" sz="1100" dirty="0"/>
              <a:t>:</a:t>
            </a:r>
            <a:r>
              <a:rPr lang="en-US" altLang="el-GR" sz="1100" dirty="0"/>
              <a:t> </a:t>
            </a:r>
            <a:r>
              <a:rPr lang="el-GR" altLang="el-GR" sz="1100" dirty="0"/>
              <a:t>Ν</a:t>
            </a:r>
            <a:r>
              <a:rPr lang="en-US" altLang="el-GR" sz="1100" dirty="0"/>
              <a:t>EWS BOMB</a:t>
            </a:r>
          </a:p>
          <a:p>
            <a:pPr algn="just">
              <a:lnSpc>
                <a:spcPct val="90000"/>
              </a:lnSpc>
            </a:pPr>
            <a:endParaRPr lang="en-US" altLang="el-GR" sz="1100" dirty="0"/>
          </a:p>
          <a:p>
            <a:pPr algn="just" eaLnBrk="1" hangingPunct="1">
              <a:lnSpc>
                <a:spcPct val="90000"/>
              </a:lnSpc>
            </a:pPr>
            <a:r>
              <a:rPr lang="el-GR" altLang="el-GR" sz="1100" b="1" dirty="0"/>
              <a:t>Γ. ΣΚΟΠΟΣ ΤΗΣ ΔΗΜΟΣΚΟΠΗΣΗΣ</a:t>
            </a:r>
            <a:r>
              <a:rPr lang="el-GR" altLang="el-GR" sz="1100" dirty="0"/>
              <a:t>: Αποτύπωση των απόψεων των ψηφοφόρων για τις πολιτικές εξελίξεις</a:t>
            </a:r>
          </a:p>
          <a:p>
            <a:pPr algn="just" eaLnBrk="1" hangingPunct="1">
              <a:lnSpc>
                <a:spcPct val="90000"/>
              </a:lnSpc>
            </a:pPr>
            <a:endParaRPr lang="el-GR" altLang="el-GR" sz="1100" b="1" dirty="0"/>
          </a:p>
          <a:p>
            <a:pPr algn="just" eaLnBrk="1" hangingPunct="1">
              <a:lnSpc>
                <a:spcPct val="90000"/>
              </a:lnSpc>
            </a:pPr>
            <a:r>
              <a:rPr lang="el-GR" altLang="el-GR" sz="1100" b="1" dirty="0"/>
              <a:t>Δ.  </a:t>
            </a:r>
            <a:r>
              <a:rPr lang="en-US" altLang="el-GR" sz="1100" b="1" dirty="0"/>
              <a:t>I</a:t>
            </a:r>
            <a:r>
              <a:rPr lang="el-GR" altLang="el-GR" sz="1100" b="1" dirty="0"/>
              <a:t>ΔΙΑΙΤΕΡΑ ΧΑΡΑΚΤΗΡΙΣΤΙΚΑ ΔΕΙΓΜΑΤΟΣ: </a:t>
            </a:r>
            <a:r>
              <a:rPr lang="el-GR" altLang="el-GR" sz="1100" dirty="0"/>
              <a:t>Αντιπροσωπευτικό, βάσει της απογραφής ΕΣΥΕ 2011</a:t>
            </a:r>
          </a:p>
          <a:p>
            <a:pPr algn="just" eaLnBrk="1" hangingPunct="1">
              <a:lnSpc>
                <a:spcPct val="90000"/>
              </a:lnSpc>
            </a:pPr>
            <a:r>
              <a:rPr lang="el-GR" altLang="el-GR" sz="1100" b="1" dirty="0"/>
              <a:t>ΦΥΛΟ:</a:t>
            </a:r>
            <a:r>
              <a:rPr lang="el-GR" altLang="el-GR" sz="1100" dirty="0"/>
              <a:t> Άνδρες 48,6% - Γυναίκες 51,4,% </a:t>
            </a:r>
            <a:endParaRPr lang="en-GB" altLang="el-GR" sz="1100" dirty="0"/>
          </a:p>
          <a:p>
            <a:pPr algn="just" eaLnBrk="1" hangingPunct="1">
              <a:lnSpc>
                <a:spcPct val="90000"/>
              </a:lnSpc>
            </a:pPr>
            <a:r>
              <a:rPr lang="el-GR" altLang="el-GR" sz="1100" b="1" dirty="0"/>
              <a:t>ΗΛΙΚΙΑ:</a:t>
            </a:r>
            <a:r>
              <a:rPr lang="el-GR" altLang="el-GR" sz="1100" dirty="0"/>
              <a:t> 1</a:t>
            </a:r>
            <a:r>
              <a:rPr lang="en-US" altLang="el-GR" sz="1100" dirty="0"/>
              <a:t>7</a:t>
            </a:r>
            <a:r>
              <a:rPr lang="el-GR" altLang="el-GR" sz="1100" dirty="0"/>
              <a:t> και άνω</a:t>
            </a:r>
            <a:endParaRPr lang="en-GB" altLang="el-GR" sz="1100" dirty="0"/>
          </a:p>
          <a:p>
            <a:pPr algn="just" eaLnBrk="1" hangingPunct="1">
              <a:lnSpc>
                <a:spcPct val="90000"/>
              </a:lnSpc>
            </a:pPr>
            <a:r>
              <a:rPr lang="el-GR" altLang="el-GR" sz="1100" b="1" dirty="0"/>
              <a:t> </a:t>
            </a:r>
            <a:endParaRPr lang="en-GB" altLang="el-GR" sz="1100" dirty="0"/>
          </a:p>
          <a:p>
            <a:pPr algn="just">
              <a:lnSpc>
                <a:spcPct val="90000"/>
              </a:lnSpc>
            </a:pPr>
            <a:r>
              <a:rPr lang="el-GR" altLang="el-GR" sz="1100" b="1" dirty="0"/>
              <a:t>Ε</a:t>
            </a:r>
            <a:r>
              <a:rPr lang="el-GR" altLang="el-GR" sz="1100" dirty="0"/>
              <a:t>. </a:t>
            </a:r>
            <a:r>
              <a:rPr lang="el-GR" altLang="el-GR" sz="1100" b="1" dirty="0"/>
              <a:t>ΜΕΓΕΘΟΣ ΔΕΙΓΜΑΤΟΣ: 1000</a:t>
            </a:r>
            <a:r>
              <a:rPr lang="el-GR" altLang="el-GR" sz="1100" dirty="0"/>
              <a:t> άτομα </a:t>
            </a:r>
            <a:endParaRPr lang="en-US" altLang="el-GR" sz="1100" dirty="0"/>
          </a:p>
          <a:p>
            <a:pPr algn="just">
              <a:lnSpc>
                <a:spcPct val="90000"/>
              </a:lnSpc>
            </a:pPr>
            <a:endParaRPr lang="en-US" altLang="el-GR" sz="1100" b="1" dirty="0"/>
          </a:p>
          <a:p>
            <a:pPr algn="just">
              <a:lnSpc>
                <a:spcPct val="90000"/>
              </a:lnSpc>
            </a:pPr>
            <a:r>
              <a:rPr lang="el-GR" altLang="el-GR" sz="1100" b="1" dirty="0"/>
              <a:t>ΓΕΩΓΡΑΦΙΚΗ ΚΑΛΥΨΗ</a:t>
            </a:r>
            <a:r>
              <a:rPr lang="el-GR" altLang="el-GR" sz="1100" dirty="0"/>
              <a:t>: Πανελλαδική (Αθήνα, Θεσσαλονίκη, Αστικές, Ημιαστικές, Αγροτικές περιοχές)</a:t>
            </a:r>
            <a:endParaRPr lang="en-GB" altLang="el-GR" sz="1100" dirty="0"/>
          </a:p>
          <a:p>
            <a:pPr algn="just">
              <a:lnSpc>
                <a:spcPct val="90000"/>
              </a:lnSpc>
            </a:pPr>
            <a:endParaRPr lang="el-GR" altLang="el-GR" sz="1100" b="1" dirty="0"/>
          </a:p>
          <a:p>
            <a:pPr algn="just">
              <a:lnSpc>
                <a:spcPct val="90000"/>
              </a:lnSpc>
            </a:pPr>
            <a:r>
              <a:rPr lang="el-GR" altLang="el-GR" sz="1100" b="1" dirty="0"/>
              <a:t>ΣΤ.</a:t>
            </a:r>
            <a:r>
              <a:rPr lang="el-GR" altLang="el-GR" sz="1100" dirty="0"/>
              <a:t> </a:t>
            </a:r>
            <a:r>
              <a:rPr lang="el-GR" altLang="el-GR" sz="1100" b="1" dirty="0"/>
              <a:t>ΧΡΟΝΙΚΟ ΔΙΑΣΤΗΜΑ ΣΥΛΛΟΓΗΣ ΣΤΟΙΧΕΙΩΝ</a:t>
            </a:r>
            <a:r>
              <a:rPr lang="el-GR" altLang="el-GR" sz="1100" dirty="0"/>
              <a:t>:</a:t>
            </a:r>
            <a:r>
              <a:rPr lang="en-US" altLang="el-GR" sz="1100" dirty="0"/>
              <a:t> </a:t>
            </a:r>
            <a:r>
              <a:rPr lang="el-GR" altLang="el-GR" sz="1100" dirty="0"/>
              <a:t>31 Αυγούστου– 5 Σεπτεμβρίου 2022</a:t>
            </a:r>
          </a:p>
          <a:p>
            <a:pPr algn="just">
              <a:lnSpc>
                <a:spcPct val="90000"/>
              </a:lnSpc>
            </a:pPr>
            <a:endParaRPr lang="el-GR" altLang="en-US" sz="1100" dirty="0"/>
          </a:p>
          <a:p>
            <a:pPr algn="just">
              <a:lnSpc>
                <a:spcPct val="90000"/>
              </a:lnSpc>
            </a:pPr>
            <a:endParaRPr lang="el-GR" altLang="el-GR" sz="1100" dirty="0"/>
          </a:p>
          <a:p>
            <a:pPr algn="just" eaLnBrk="1" hangingPunct="1">
              <a:lnSpc>
                <a:spcPct val="90000"/>
              </a:lnSpc>
            </a:pPr>
            <a:r>
              <a:rPr lang="el-GR" altLang="el-GR" sz="1100" b="1" dirty="0"/>
              <a:t>Ζ. ΜΕΘΟΔΟΣ ΔΕΙΓΜΑΤΟΛΗΨΙΑΣ</a:t>
            </a:r>
            <a:r>
              <a:rPr lang="el-GR" altLang="el-GR" sz="1100" dirty="0"/>
              <a:t>: </a:t>
            </a:r>
            <a:r>
              <a:rPr lang="el-GR" altLang="el-GR" sz="1100" dirty="0" err="1"/>
              <a:t>Στρωματοποιημένη</a:t>
            </a:r>
            <a:r>
              <a:rPr lang="el-GR" altLang="el-GR" sz="1100" dirty="0"/>
              <a:t> Πανελλαδική Δειγματοληψία. Το δείγμα των περιοχών κατανέμεται στην χώρα λαμβάνοντας </a:t>
            </a:r>
            <a:r>
              <a:rPr lang="el-GR" altLang="el-GR" sz="1100" dirty="0" err="1"/>
              <a:t>υπόψην</a:t>
            </a:r>
            <a:r>
              <a:rPr lang="el-GR" altLang="el-GR" sz="1100" dirty="0"/>
              <a:t> πλήρως την αναλογική αντιπροσωπευτικότητα ως προς την </a:t>
            </a:r>
            <a:r>
              <a:rPr lang="el-GR" altLang="el-GR" sz="1100" dirty="0" err="1"/>
              <a:t>αστικότητα</a:t>
            </a:r>
            <a:r>
              <a:rPr lang="el-GR" altLang="el-GR" sz="1100" dirty="0"/>
              <a:t> και τα πληθυσμιακά χαρακτηριστικά.  Ως προς το φύλο και την ηλικία τηρούνται ποσοστώσεις με βάση τα στοιχεία της απογραφής από την ΕΣΥΕ. Η έρευνα διεξήχθη σύμφωνα με τους κανόνες δεοντολογίας που ορίζουν ο ΣΕΔΕΑ, η WAPOR &amp; η ΕSOMAR, μέλος των οποίων είναι η ΜRB </a:t>
            </a:r>
            <a:r>
              <a:rPr lang="el-GR" altLang="el-GR" sz="1100" dirty="0" err="1"/>
              <a:t>Hellas</a:t>
            </a:r>
            <a:r>
              <a:rPr lang="el-GR" altLang="el-GR" sz="1100" dirty="0"/>
              <a:t> S.A.</a:t>
            </a:r>
            <a:endParaRPr lang="en-GB" altLang="el-GR" sz="1100" dirty="0"/>
          </a:p>
          <a:p>
            <a:pPr algn="just" eaLnBrk="1" hangingPunct="1">
              <a:lnSpc>
                <a:spcPct val="90000"/>
              </a:lnSpc>
            </a:pPr>
            <a:r>
              <a:rPr lang="el-GR" altLang="el-GR" sz="1100" b="1" dirty="0"/>
              <a:t> </a:t>
            </a:r>
            <a:endParaRPr lang="en-GB" altLang="el-GR" sz="1100" dirty="0"/>
          </a:p>
          <a:p>
            <a:pPr algn="just">
              <a:lnSpc>
                <a:spcPct val="90000"/>
              </a:lnSpc>
            </a:pPr>
            <a:r>
              <a:rPr lang="el-GR" altLang="el-GR" sz="1100" b="1" dirty="0"/>
              <a:t>Η.</a:t>
            </a:r>
            <a:r>
              <a:rPr lang="el-GR" altLang="el-GR" sz="1100" dirty="0"/>
              <a:t> </a:t>
            </a:r>
            <a:r>
              <a:rPr lang="el-GR" altLang="el-GR" sz="1100" b="1" dirty="0"/>
              <a:t>ΜΕΘΟΔΟΣ ΣΥΛΛΟΓΗΣ ΤΩΝ ΣΤΟΙΧΕΙΩΝ:</a:t>
            </a:r>
            <a:r>
              <a:rPr lang="el-GR" altLang="el-GR" sz="1100" dirty="0"/>
              <a:t> Τηλεφωνική έρευνα με τη χρήση του ειδικού συστήματος τηλεφωνικών συνεντεύξεων CATI (</a:t>
            </a:r>
            <a:r>
              <a:rPr lang="el-GR" altLang="el-GR" sz="1100" dirty="0" err="1"/>
              <a:t>computer</a:t>
            </a:r>
            <a:r>
              <a:rPr lang="el-GR" altLang="el-GR" sz="1100" dirty="0"/>
              <a:t> </a:t>
            </a:r>
            <a:r>
              <a:rPr lang="el-GR" altLang="el-GR" sz="1100" dirty="0" err="1"/>
              <a:t>aided</a:t>
            </a:r>
            <a:r>
              <a:rPr lang="el-GR" altLang="el-GR" sz="1100" dirty="0"/>
              <a:t> </a:t>
            </a:r>
            <a:r>
              <a:rPr lang="el-GR" altLang="el-GR" sz="1100" dirty="0" err="1"/>
              <a:t>telephone</a:t>
            </a:r>
            <a:r>
              <a:rPr lang="el-GR" altLang="el-GR" sz="1100" dirty="0"/>
              <a:t> </a:t>
            </a:r>
            <a:r>
              <a:rPr lang="el-GR" altLang="el-GR" sz="1100" dirty="0" err="1"/>
              <a:t>interviews</a:t>
            </a:r>
            <a:r>
              <a:rPr lang="el-GR" altLang="el-GR" sz="1100" dirty="0"/>
              <a:t>). Ακολουθήθηκε η διαδικασία της τυχαίας επιλογής τηλεφωνικών αριθμών- (</a:t>
            </a:r>
            <a:r>
              <a:rPr lang="el-GR" altLang="el-GR" sz="1100" dirty="0" err="1"/>
              <a:t>random</a:t>
            </a:r>
            <a:r>
              <a:rPr lang="el-GR" altLang="el-GR" sz="1100" dirty="0"/>
              <a:t> </a:t>
            </a:r>
            <a:r>
              <a:rPr lang="el-GR" altLang="el-GR" sz="1100" dirty="0" err="1"/>
              <a:t>dialing</a:t>
            </a:r>
            <a:r>
              <a:rPr lang="el-GR" altLang="el-GR" sz="1100" dirty="0"/>
              <a:t>). (Σταθερά και Κινητά Τηλέφωνα) &amp; Διαδικτυακή</a:t>
            </a:r>
            <a:r>
              <a:rPr lang="en-US" altLang="el-GR" sz="1100" dirty="0"/>
              <a:t> </a:t>
            </a:r>
            <a:r>
              <a:rPr lang="el-GR" altLang="el-GR" sz="1100" dirty="0"/>
              <a:t>έρευνα με την χρήση CAWI</a:t>
            </a:r>
            <a:r>
              <a:rPr lang="en-US" altLang="el-GR" sz="1100" dirty="0"/>
              <a:t> (</a:t>
            </a:r>
            <a:r>
              <a:rPr lang="el-GR" altLang="el-GR" sz="1100" dirty="0"/>
              <a:t>αντιπροσωπευτικό του πληθυσμού</a:t>
            </a:r>
            <a:r>
              <a:rPr lang="en-US" altLang="el-GR" sz="1100" dirty="0"/>
              <a:t> </a:t>
            </a:r>
            <a:r>
              <a:rPr lang="el-GR" altLang="el-GR" sz="1100" dirty="0"/>
              <a:t>από </a:t>
            </a:r>
            <a:r>
              <a:rPr lang="en-US" altLang="el-GR" sz="1100" dirty="0"/>
              <a:t>web</a:t>
            </a:r>
            <a:r>
              <a:rPr lang="el-GR" altLang="el-GR" sz="1100" dirty="0"/>
              <a:t> </a:t>
            </a:r>
            <a:r>
              <a:rPr lang="en-US" altLang="el-GR" sz="1100" dirty="0"/>
              <a:t>panel)</a:t>
            </a:r>
            <a:endParaRPr lang="el-GR" altLang="el-GR" sz="1100" dirty="0"/>
          </a:p>
          <a:p>
            <a:pPr algn="just">
              <a:lnSpc>
                <a:spcPct val="90000"/>
              </a:lnSpc>
            </a:pPr>
            <a:endParaRPr lang="en-US" altLang="el-GR" sz="1100" dirty="0"/>
          </a:p>
          <a:p>
            <a:pPr algn="just">
              <a:lnSpc>
                <a:spcPct val="90000"/>
              </a:lnSpc>
            </a:pPr>
            <a:r>
              <a:rPr lang="en-US" altLang="el-GR" sz="1100" dirty="0"/>
              <a:t> </a:t>
            </a:r>
            <a:r>
              <a:rPr lang="el-GR" altLang="el-GR" sz="1100" b="1" dirty="0"/>
              <a:t>Θ.</a:t>
            </a:r>
            <a:r>
              <a:rPr lang="el-GR" altLang="el-GR" sz="1100" dirty="0"/>
              <a:t> </a:t>
            </a:r>
            <a:r>
              <a:rPr lang="el-GR" altLang="el-GR" sz="1100" b="1" dirty="0"/>
              <a:t>ΤΥΠΙΚΟ ΣΤΑΤΙΣΤΙΚΟ ΣΦΑΛΜΑ:</a:t>
            </a:r>
            <a:r>
              <a:rPr lang="el-GR" altLang="el-GR" sz="1100" dirty="0"/>
              <a:t>   Τα  ελάχιστα στατιστικά σφάλματα των ποσοστών της πρόθεσης ψήφου των Βουλευτικών Εκλογών είναι </a:t>
            </a:r>
            <a:r>
              <a:rPr lang="el-GR" altLang="el-GR" sz="1100" i="1" dirty="0"/>
              <a:t>: </a:t>
            </a:r>
            <a:r>
              <a:rPr lang="el-GR" altLang="el-GR" sz="1100" i="1" dirty="0">
                <a:solidFill>
                  <a:srgbClr val="009999"/>
                </a:solidFill>
              </a:rPr>
              <a:t>  </a:t>
            </a:r>
            <a:r>
              <a:rPr lang="el-GR" altLang="el-GR" sz="1100" i="1" dirty="0"/>
              <a:t> ΝΔ ±2,80% ΣΥΡΙΖΑ ±2,57% </a:t>
            </a:r>
          </a:p>
          <a:p>
            <a:pPr algn="just">
              <a:lnSpc>
                <a:spcPct val="90000"/>
              </a:lnSpc>
            </a:pPr>
            <a:endParaRPr lang="el-GR" altLang="el-GR" sz="1100" b="1" i="1" dirty="0">
              <a:solidFill>
                <a:schemeClr val="tx1">
                  <a:lumMod val="95000"/>
                  <a:lumOff val="5000"/>
                </a:schemeClr>
              </a:solidFill>
            </a:endParaRPr>
          </a:p>
          <a:p>
            <a:pPr algn="just">
              <a:lnSpc>
                <a:spcPct val="90000"/>
              </a:lnSpc>
            </a:pPr>
            <a:r>
              <a:rPr lang="el-GR" altLang="el-GR" sz="1100" b="1" dirty="0"/>
              <a:t>Ι.</a:t>
            </a:r>
            <a:r>
              <a:rPr lang="el-GR" altLang="el-GR" sz="1100" dirty="0"/>
              <a:t>  </a:t>
            </a:r>
            <a:r>
              <a:rPr lang="el-GR" altLang="el-GR" sz="1100" b="1" dirty="0"/>
              <a:t>ΕΛΑΧΙΣΤΕΣ ΒΑΣΕΙΣ ΤΟΥ ΔΕΙΓΜΑΤΟΣ:</a:t>
            </a:r>
            <a:r>
              <a:rPr lang="el-GR" altLang="el-GR" sz="1100" dirty="0"/>
              <a:t> Για τα πολιτικά κόμματα που συγκεντρώνουν βάση ψηφοφόρων των οποίων το αστάθμιστο δείγμα είναι μεταξύ 60 - 100 ατόμων η ανάλυση επιτρέπεται αλλά είναι ενδεικτική.  </a:t>
            </a:r>
            <a:r>
              <a:rPr lang="el-GR" altLang="el-GR" sz="1100" b="1" dirty="0"/>
              <a:t>Οι σημειωμένες με * βάσεις δίνουν Απολύτως ενδεικτικές αναλύσεις</a:t>
            </a:r>
            <a:endParaRPr lang="en-US" altLang="el-GR" sz="1100" b="1" dirty="0"/>
          </a:p>
          <a:p>
            <a:pPr algn="just" eaLnBrk="1" hangingPunct="1">
              <a:lnSpc>
                <a:spcPct val="90000"/>
              </a:lnSpc>
            </a:pPr>
            <a:endParaRPr lang="en-GB" altLang="el-GR" sz="1100" b="1" i="1" dirty="0"/>
          </a:p>
          <a:p>
            <a:pPr algn="just" eaLnBrk="1" hangingPunct="1">
              <a:lnSpc>
                <a:spcPct val="90000"/>
              </a:lnSpc>
            </a:pPr>
            <a:r>
              <a:rPr lang="el-GR" altLang="el-GR" sz="1100" b="1" dirty="0"/>
              <a:t>ΙΑ.</a:t>
            </a:r>
            <a:r>
              <a:rPr lang="el-GR" altLang="el-GR" sz="1100" dirty="0"/>
              <a:t> </a:t>
            </a:r>
            <a:r>
              <a:rPr lang="el-GR" altLang="el-GR" sz="1100" b="1" dirty="0"/>
              <a:t>ΠΑΡΑΜΕΤΡΟΙ ΣΤΑΤΙΣΤΙΚΗΣ ΣΤΑΘΜΙΣΗΣ</a:t>
            </a:r>
            <a:r>
              <a:rPr lang="el-GR" altLang="el-GR" sz="1100" dirty="0"/>
              <a:t>: Το συνολικό πλήρες δείγμα σταθμίζεται ως προς Φύλο - Ηλικία, Περιοχή κατοικίας, και Εκλογές Ιουλίου 2019 </a:t>
            </a:r>
            <a:endParaRPr lang="en-GB" altLang="el-GR" sz="1100" dirty="0"/>
          </a:p>
        </p:txBody>
      </p:sp>
      <p:sp>
        <p:nvSpPr>
          <p:cNvPr id="6147" name="Rectangle 3"/>
          <p:cNvSpPr>
            <a:spLocks noChangeArrowheads="1"/>
          </p:cNvSpPr>
          <p:nvPr/>
        </p:nvSpPr>
        <p:spPr bwMode="auto">
          <a:xfrm>
            <a:off x="1676400" y="152400"/>
            <a:ext cx="449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Calibri" panose="020F0502020204030204" pitchFamily="34" charset="0"/>
              </a:defRPr>
            </a:lvl1pPr>
            <a:lvl2pPr marL="742950" indent="-285750" algn="ctr">
              <a:defRPr sz="1600">
                <a:solidFill>
                  <a:schemeClr val="tx1"/>
                </a:solidFill>
                <a:latin typeface="Calibri" panose="020F0502020204030204" pitchFamily="34" charset="0"/>
              </a:defRPr>
            </a:lvl2pPr>
            <a:lvl3pPr marL="1143000" indent="-228600" algn="ctr">
              <a:defRPr sz="1600">
                <a:solidFill>
                  <a:schemeClr val="tx1"/>
                </a:solidFill>
                <a:latin typeface="Calibri" panose="020F0502020204030204" pitchFamily="34" charset="0"/>
              </a:defRPr>
            </a:lvl3pPr>
            <a:lvl4pPr marL="1600200" indent="-228600" algn="ctr">
              <a:defRPr sz="1600">
                <a:solidFill>
                  <a:schemeClr val="tx1"/>
                </a:solidFill>
                <a:latin typeface="Calibri" panose="020F0502020204030204" pitchFamily="34" charset="0"/>
              </a:defRPr>
            </a:lvl4pPr>
            <a:lvl5pPr marL="2057400" indent="-228600" algn="ctr">
              <a:defRPr sz="1600">
                <a:solidFill>
                  <a:schemeClr val="tx1"/>
                </a:solidFill>
                <a:latin typeface="Calibri" panose="020F0502020204030204" pitchFamily="34" charset="0"/>
              </a:defRPr>
            </a:lvl5pPr>
            <a:lvl6pPr marL="2514600" indent="-228600" algn="ctr" eaLnBrk="0" fontAlgn="base" hangingPunct="0">
              <a:spcBef>
                <a:spcPct val="0"/>
              </a:spcBef>
              <a:spcAft>
                <a:spcPct val="0"/>
              </a:spcAft>
              <a:defRPr sz="1600">
                <a:solidFill>
                  <a:schemeClr val="tx1"/>
                </a:solidFill>
                <a:latin typeface="Calibri" panose="020F0502020204030204" pitchFamily="34" charset="0"/>
              </a:defRPr>
            </a:lvl6pPr>
            <a:lvl7pPr marL="2971800" indent="-228600" algn="ctr" eaLnBrk="0" fontAlgn="base" hangingPunct="0">
              <a:spcBef>
                <a:spcPct val="0"/>
              </a:spcBef>
              <a:spcAft>
                <a:spcPct val="0"/>
              </a:spcAft>
              <a:defRPr sz="1600">
                <a:solidFill>
                  <a:schemeClr val="tx1"/>
                </a:solidFill>
                <a:latin typeface="Calibri" panose="020F0502020204030204" pitchFamily="34" charset="0"/>
              </a:defRPr>
            </a:lvl7pPr>
            <a:lvl8pPr marL="3429000" indent="-228600" algn="ctr" eaLnBrk="0" fontAlgn="base" hangingPunct="0">
              <a:spcBef>
                <a:spcPct val="0"/>
              </a:spcBef>
              <a:spcAft>
                <a:spcPct val="0"/>
              </a:spcAft>
              <a:defRPr sz="1600">
                <a:solidFill>
                  <a:schemeClr val="tx1"/>
                </a:solidFill>
                <a:latin typeface="Calibri" panose="020F0502020204030204" pitchFamily="34" charset="0"/>
              </a:defRPr>
            </a:lvl8pPr>
            <a:lvl9pPr marL="3886200" indent="-228600" algn="ctr"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n-US" altLang="el-GR" sz="2400">
              <a:solidFill>
                <a:schemeClr val="bg1"/>
              </a:solidFill>
            </a:endParaRPr>
          </a:p>
        </p:txBody>
      </p:sp>
      <p:sp>
        <p:nvSpPr>
          <p:cNvPr id="6148" name="Text Box 4"/>
          <p:cNvSpPr txBox="1">
            <a:spLocks noChangeArrowheads="1"/>
          </p:cNvSpPr>
          <p:nvPr/>
        </p:nvSpPr>
        <p:spPr bwMode="auto">
          <a:xfrm>
            <a:off x="568038" y="168634"/>
            <a:ext cx="8042752"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1600">
                <a:solidFill>
                  <a:schemeClr val="tx1"/>
                </a:solidFill>
                <a:latin typeface="Calibri" panose="020F0502020204030204" pitchFamily="34" charset="0"/>
              </a:defRPr>
            </a:lvl1pPr>
            <a:lvl2pPr marL="742950" indent="-285750" algn="ctr">
              <a:defRPr sz="1600">
                <a:solidFill>
                  <a:schemeClr val="tx1"/>
                </a:solidFill>
                <a:latin typeface="Calibri" panose="020F0502020204030204" pitchFamily="34" charset="0"/>
              </a:defRPr>
            </a:lvl2pPr>
            <a:lvl3pPr marL="1143000" indent="-228600" algn="ctr">
              <a:defRPr sz="1600">
                <a:solidFill>
                  <a:schemeClr val="tx1"/>
                </a:solidFill>
                <a:latin typeface="Calibri" panose="020F0502020204030204" pitchFamily="34" charset="0"/>
              </a:defRPr>
            </a:lvl3pPr>
            <a:lvl4pPr marL="1600200" indent="-228600" algn="ctr">
              <a:defRPr sz="1600">
                <a:solidFill>
                  <a:schemeClr val="tx1"/>
                </a:solidFill>
                <a:latin typeface="Calibri" panose="020F0502020204030204" pitchFamily="34" charset="0"/>
              </a:defRPr>
            </a:lvl4pPr>
            <a:lvl5pPr marL="2057400" indent="-228600" algn="ctr">
              <a:defRPr sz="1600">
                <a:solidFill>
                  <a:schemeClr val="tx1"/>
                </a:solidFill>
                <a:latin typeface="Calibri" panose="020F0502020204030204" pitchFamily="34" charset="0"/>
              </a:defRPr>
            </a:lvl5pPr>
            <a:lvl6pPr marL="2514600" indent="-228600" algn="ctr" eaLnBrk="0" fontAlgn="base" hangingPunct="0">
              <a:spcBef>
                <a:spcPct val="0"/>
              </a:spcBef>
              <a:spcAft>
                <a:spcPct val="0"/>
              </a:spcAft>
              <a:defRPr sz="1600">
                <a:solidFill>
                  <a:schemeClr val="tx1"/>
                </a:solidFill>
                <a:latin typeface="Calibri" panose="020F0502020204030204" pitchFamily="34" charset="0"/>
              </a:defRPr>
            </a:lvl6pPr>
            <a:lvl7pPr marL="2971800" indent="-228600" algn="ctr" eaLnBrk="0" fontAlgn="base" hangingPunct="0">
              <a:spcBef>
                <a:spcPct val="0"/>
              </a:spcBef>
              <a:spcAft>
                <a:spcPct val="0"/>
              </a:spcAft>
              <a:defRPr sz="1600">
                <a:solidFill>
                  <a:schemeClr val="tx1"/>
                </a:solidFill>
                <a:latin typeface="Calibri" panose="020F0502020204030204" pitchFamily="34" charset="0"/>
              </a:defRPr>
            </a:lvl7pPr>
            <a:lvl8pPr marL="3429000" indent="-228600" algn="ctr" eaLnBrk="0" fontAlgn="base" hangingPunct="0">
              <a:spcBef>
                <a:spcPct val="0"/>
              </a:spcBef>
              <a:spcAft>
                <a:spcPct val="0"/>
              </a:spcAft>
              <a:defRPr sz="1600">
                <a:solidFill>
                  <a:schemeClr val="tx1"/>
                </a:solidFill>
                <a:latin typeface="Calibri" panose="020F0502020204030204" pitchFamily="34" charset="0"/>
              </a:defRPr>
            </a:lvl8pPr>
            <a:lvl9pPr marL="3886200" indent="-228600" algn="ctr" eaLnBrk="0" fontAlgn="base" hangingPunct="0">
              <a:spcBef>
                <a:spcPct val="0"/>
              </a:spcBef>
              <a:spcAft>
                <a:spcPct val="0"/>
              </a:spcAft>
              <a:defRPr sz="1600">
                <a:solidFill>
                  <a:schemeClr val="tx1"/>
                </a:solidFill>
                <a:latin typeface="Calibri" panose="020F0502020204030204" pitchFamily="34" charset="0"/>
              </a:defRPr>
            </a:lvl9pPr>
          </a:lstStyle>
          <a:p>
            <a:pPr algn="l" eaLnBrk="1" hangingPunct="1">
              <a:lnSpc>
                <a:spcPct val="90000"/>
              </a:lnSpc>
              <a:spcBef>
                <a:spcPct val="50000"/>
              </a:spcBef>
            </a:pPr>
            <a:r>
              <a:rPr lang="el-GR" altLang="el-GR" sz="2400" b="1" dirty="0"/>
              <a:t>ΤΑΥΤΟΤΗΤΑ  ΤΗΣ ΕΡΕΥΝΑΣ</a:t>
            </a:r>
            <a:r>
              <a:rPr lang="en-US" altLang="el-GR" sz="2400" b="1" dirty="0"/>
              <a:t> (</a:t>
            </a:r>
            <a:r>
              <a:rPr lang="el-GR" altLang="el-GR" sz="2400" b="1" dirty="0"/>
              <a:t>Βάσει του Νόμου 3603/2007) </a:t>
            </a:r>
            <a:endParaRPr lang="en-GB" altLang="el-GR" sz="2400" b="1" dirty="0"/>
          </a:p>
        </p:txBody>
      </p:sp>
      <p:sp>
        <p:nvSpPr>
          <p:cNvPr id="2" name="Slide Number Placeholder 1"/>
          <p:cNvSpPr>
            <a:spLocks noGrp="1"/>
          </p:cNvSpPr>
          <p:nvPr>
            <p:ph type="sldNum" sz="quarter" idx="12"/>
          </p:nvPr>
        </p:nvSpPr>
        <p:spPr>
          <a:xfrm>
            <a:off x="11607022" y="6379086"/>
            <a:ext cx="584978" cy="365125"/>
          </a:xfrm>
        </p:spPr>
        <p:txBody>
          <a:bodyPr/>
          <a:lstStyle/>
          <a:p>
            <a:fld id="{D57F1E4F-1CFF-5643-939E-217C01CDF565}" type="slidenum">
              <a:rPr lang="en-US" smtClean="0"/>
              <a:pPr/>
              <a:t>2</a:t>
            </a:fld>
            <a:endParaRPr lang="en-US" dirty="0"/>
          </a:p>
        </p:txBody>
      </p:sp>
      <p:graphicFrame>
        <p:nvGraphicFramePr>
          <p:cNvPr id="8" name="Table 7">
            <a:extLst>
              <a:ext uri="{FF2B5EF4-FFF2-40B4-BE49-F238E27FC236}">
                <a16:creationId xmlns:a16="http://schemas.microsoft.com/office/drawing/2014/main" id="{B6F2738F-D10F-459F-AA08-4155FCA377A1}"/>
              </a:ext>
            </a:extLst>
          </p:cNvPr>
          <p:cNvGraphicFramePr>
            <a:graphicFrameLocks noGrp="1"/>
          </p:cNvGraphicFramePr>
          <p:nvPr>
            <p:extLst>
              <p:ext uri="{D42A27DB-BD31-4B8C-83A1-F6EECF244321}">
                <p14:modId xmlns:p14="http://schemas.microsoft.com/office/powerpoint/2010/main" val="1519241557"/>
              </p:ext>
            </p:extLst>
          </p:nvPr>
        </p:nvGraphicFramePr>
        <p:xfrm>
          <a:off x="8825948" y="1641447"/>
          <a:ext cx="3269974" cy="3634740"/>
        </p:xfrm>
        <a:graphic>
          <a:graphicData uri="http://schemas.openxmlformats.org/drawingml/2006/table">
            <a:tbl>
              <a:tblPr/>
              <a:tblGrid>
                <a:gridCol w="769937">
                  <a:extLst>
                    <a:ext uri="{9D8B030D-6E8A-4147-A177-3AD203B41FA5}">
                      <a16:colId xmlns:a16="http://schemas.microsoft.com/office/drawing/2014/main" val="2473263770"/>
                    </a:ext>
                  </a:extLst>
                </a:gridCol>
                <a:gridCol w="1939462">
                  <a:extLst>
                    <a:ext uri="{9D8B030D-6E8A-4147-A177-3AD203B41FA5}">
                      <a16:colId xmlns:a16="http://schemas.microsoft.com/office/drawing/2014/main" val="2438272894"/>
                    </a:ext>
                  </a:extLst>
                </a:gridCol>
                <a:gridCol w="560575">
                  <a:extLst>
                    <a:ext uri="{9D8B030D-6E8A-4147-A177-3AD203B41FA5}">
                      <a16:colId xmlns:a16="http://schemas.microsoft.com/office/drawing/2014/main" val="90574446"/>
                    </a:ext>
                  </a:extLst>
                </a:gridCol>
              </a:tblGrid>
              <a:tr h="182880">
                <a:tc>
                  <a:txBody>
                    <a:bodyPr/>
                    <a:lstStyle/>
                    <a:p>
                      <a:pPr algn="l" fontAlgn="b"/>
                      <a:r>
                        <a:rPr lang="el-GR"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000" b="1" i="0" u="none" strike="noStrike" dirty="0">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1" i="0" u="none" strike="noStrike">
                          <a:solidFill>
                            <a:srgbClr val="000000"/>
                          </a:solidFill>
                          <a:effectLst/>
                          <a:latin typeface="Arial" panose="020B0604020202020204" pitchFamily="34" charset="0"/>
                        </a:rPr>
                        <a:t>ΒΑΣΕΙΣ</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1401283"/>
                  </a:ext>
                </a:extLst>
              </a:tr>
              <a:tr h="182880">
                <a:tc>
                  <a:txBody>
                    <a:bodyPr/>
                    <a:lstStyle/>
                    <a:p>
                      <a:pPr algn="l" fontAlgn="b"/>
                      <a:r>
                        <a:rPr lang="el-GR"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u="none" strike="noStrike" dirty="0">
                          <a:effectLst/>
                        </a:rPr>
                        <a:t>ΣΥΝΟΛΟ</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u="none" strike="noStrike" dirty="0">
                          <a:effectLst/>
                        </a:rPr>
                        <a:t>1000</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9946996"/>
                  </a:ext>
                </a:extLst>
              </a:tr>
              <a:tr h="182880">
                <a:tc rowSpan="2">
                  <a:txBody>
                    <a:bodyPr/>
                    <a:lstStyle/>
                    <a:p>
                      <a:pPr algn="ctr" fontAlgn="ctr"/>
                      <a:r>
                        <a:rPr lang="el-GR" sz="1100" b="0" i="0" u="none" strike="noStrike">
                          <a:solidFill>
                            <a:srgbClr val="000000"/>
                          </a:solidFill>
                          <a:effectLst/>
                          <a:latin typeface="Calibri" panose="020F0502020204030204" pitchFamily="34" charset="0"/>
                        </a:rPr>
                        <a:t>ΦΥΛΟ</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u="none" strike="noStrike" dirty="0">
                          <a:effectLst/>
                        </a:rPr>
                        <a:t>ΑΝΔΡΑΣ</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u="none" strike="noStrike" dirty="0">
                          <a:effectLst/>
                        </a:rPr>
                        <a:t>486</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6256977"/>
                  </a:ext>
                </a:extLst>
              </a:tr>
              <a:tr h="182880">
                <a:tc vMerge="1">
                  <a:txBody>
                    <a:bodyPr/>
                    <a:lstStyle/>
                    <a:p>
                      <a:endParaRPr lang="el-GR"/>
                    </a:p>
                  </a:txBody>
                  <a:tcPr/>
                </a:tc>
                <a:tc>
                  <a:txBody>
                    <a:bodyPr/>
                    <a:lstStyle/>
                    <a:p>
                      <a:pPr algn="ctr" fontAlgn="b"/>
                      <a:r>
                        <a:rPr lang="el-GR" sz="1050" u="none" strike="noStrike" dirty="0">
                          <a:effectLst/>
                        </a:rPr>
                        <a:t>ΓΥΝΑΙΚΑ</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u="none" strike="noStrike" dirty="0">
                          <a:effectLst/>
                        </a:rPr>
                        <a:t>514</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4458403"/>
                  </a:ext>
                </a:extLst>
              </a:tr>
              <a:tr h="182880">
                <a:tc rowSpan="5">
                  <a:txBody>
                    <a:bodyPr/>
                    <a:lstStyle/>
                    <a:p>
                      <a:pPr algn="ctr" fontAlgn="ctr"/>
                      <a:r>
                        <a:rPr lang="el-GR" sz="1100" b="0" i="0" u="none" strike="noStrike">
                          <a:solidFill>
                            <a:srgbClr val="000000"/>
                          </a:solidFill>
                          <a:effectLst/>
                          <a:latin typeface="Calibri" panose="020F0502020204030204" pitchFamily="34" charset="0"/>
                        </a:rPr>
                        <a:t>ΗΛΙΚΙΑ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u="none" strike="noStrike">
                          <a:effectLst/>
                        </a:rPr>
                        <a:t>17-34</a:t>
                      </a:r>
                      <a:endParaRPr lang="el-GR" sz="1050" b="0" i="0" u="none" strike="noStrike">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u="none" strike="noStrike" dirty="0">
                          <a:effectLst/>
                        </a:rPr>
                        <a:t>278</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8003423"/>
                  </a:ext>
                </a:extLst>
              </a:tr>
              <a:tr h="182880">
                <a:tc vMerge="1">
                  <a:txBody>
                    <a:bodyPr/>
                    <a:lstStyle/>
                    <a:p>
                      <a:endParaRPr lang="el-GR"/>
                    </a:p>
                  </a:txBody>
                  <a:tcPr/>
                </a:tc>
                <a:tc>
                  <a:txBody>
                    <a:bodyPr/>
                    <a:lstStyle/>
                    <a:p>
                      <a:pPr algn="ctr" fontAlgn="b"/>
                      <a:r>
                        <a:rPr lang="el-GR" sz="1050" u="none" strike="noStrike" dirty="0">
                          <a:effectLst/>
                        </a:rPr>
                        <a:t>35-44</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u="none" strike="noStrike" dirty="0">
                          <a:effectLst/>
                        </a:rPr>
                        <a:t>184</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3516025"/>
                  </a:ext>
                </a:extLst>
              </a:tr>
              <a:tr h="182880">
                <a:tc vMerge="1">
                  <a:txBody>
                    <a:bodyPr/>
                    <a:lstStyle/>
                    <a:p>
                      <a:endParaRPr lang="el-GR"/>
                    </a:p>
                  </a:txBody>
                  <a:tcPr/>
                </a:tc>
                <a:tc>
                  <a:txBody>
                    <a:bodyPr/>
                    <a:lstStyle/>
                    <a:p>
                      <a:pPr algn="ctr" fontAlgn="b"/>
                      <a:r>
                        <a:rPr lang="el-GR" sz="1050" u="none" strike="noStrike">
                          <a:effectLst/>
                        </a:rPr>
                        <a:t>45-54</a:t>
                      </a:r>
                      <a:endParaRPr lang="el-GR" sz="1050" b="0" i="0" u="none" strike="noStrike">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u="none" strike="noStrike" dirty="0">
                          <a:effectLst/>
                        </a:rPr>
                        <a:t>165</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2890828"/>
                  </a:ext>
                </a:extLst>
              </a:tr>
              <a:tr h="182880">
                <a:tc vMerge="1">
                  <a:txBody>
                    <a:bodyPr/>
                    <a:lstStyle/>
                    <a:p>
                      <a:endParaRPr lang="el-GR"/>
                    </a:p>
                  </a:txBody>
                  <a:tcPr/>
                </a:tc>
                <a:tc>
                  <a:txBody>
                    <a:bodyPr/>
                    <a:lstStyle/>
                    <a:p>
                      <a:pPr algn="ctr" fontAlgn="b"/>
                      <a:r>
                        <a:rPr lang="el-GR" sz="1050" u="none" strike="noStrike" dirty="0">
                          <a:effectLst/>
                        </a:rPr>
                        <a:t>55-64</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u="none" strike="noStrike" dirty="0">
                          <a:effectLst/>
                        </a:rPr>
                        <a:t>142</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1711104"/>
                  </a:ext>
                </a:extLst>
              </a:tr>
              <a:tr h="182880">
                <a:tc vMerge="1">
                  <a:txBody>
                    <a:bodyPr/>
                    <a:lstStyle/>
                    <a:p>
                      <a:endParaRPr lang="el-GR"/>
                    </a:p>
                  </a:txBody>
                  <a:tcPr/>
                </a:tc>
                <a:tc>
                  <a:txBody>
                    <a:bodyPr/>
                    <a:lstStyle/>
                    <a:p>
                      <a:pPr algn="ctr" fontAlgn="b"/>
                      <a:r>
                        <a:rPr lang="el-GR" sz="1050" u="none" strike="noStrike" dirty="0">
                          <a:effectLst/>
                        </a:rPr>
                        <a:t>65+</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u="none" strike="noStrike" dirty="0">
                          <a:effectLst/>
                        </a:rPr>
                        <a:t>231</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4666778"/>
                  </a:ext>
                </a:extLst>
              </a:tr>
              <a:tr h="182880">
                <a:tc rowSpan="7">
                  <a:txBody>
                    <a:bodyPr/>
                    <a:lstStyle/>
                    <a:p>
                      <a:pPr algn="ctr" fontAlgn="ctr"/>
                      <a:r>
                        <a:rPr lang="el-GR" sz="1100" b="0" i="0" u="none" strike="noStrike">
                          <a:solidFill>
                            <a:srgbClr val="000000"/>
                          </a:solidFill>
                          <a:effectLst/>
                          <a:latin typeface="Calibri" panose="020F0502020204030204" pitchFamily="34" charset="0"/>
                        </a:rPr>
                        <a:t>ΕΠΑΓΓΕΛΜΑ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u="none" strike="noStrike" dirty="0">
                          <a:effectLst/>
                        </a:rPr>
                        <a:t>ΙΔΙΩΤΙΚΟΣ ΥΠΑΛΛΗΛΟΣ</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u="none" strike="noStrike" dirty="0">
                          <a:effectLst/>
                        </a:rPr>
                        <a:t>273</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1993157"/>
                  </a:ext>
                </a:extLst>
              </a:tr>
              <a:tr h="182880">
                <a:tc vMerge="1">
                  <a:txBody>
                    <a:bodyPr/>
                    <a:lstStyle/>
                    <a:p>
                      <a:endParaRPr lang="el-GR"/>
                    </a:p>
                  </a:txBody>
                  <a:tcPr/>
                </a:tc>
                <a:tc>
                  <a:txBody>
                    <a:bodyPr/>
                    <a:lstStyle/>
                    <a:p>
                      <a:pPr algn="ctr" fontAlgn="b"/>
                      <a:r>
                        <a:rPr lang="el-GR" sz="1050" u="none" strike="noStrike" dirty="0">
                          <a:effectLst/>
                        </a:rPr>
                        <a:t>ΔΗΜΟΣΙΟΣ ΥΠΑΛΛΗΛΟΣ</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b="0" i="0" u="none" strike="noStrike" dirty="0">
                          <a:solidFill>
                            <a:schemeClr val="tx1"/>
                          </a:solidFill>
                          <a:effectLst/>
                          <a:latin typeface="+mn-lt"/>
                        </a:rPr>
                        <a:t>112</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57370"/>
                  </a:ext>
                </a:extLst>
              </a:tr>
              <a:tr h="182880">
                <a:tc vMerge="1">
                  <a:txBody>
                    <a:bodyPr/>
                    <a:lstStyle/>
                    <a:p>
                      <a:endParaRPr lang="el-GR"/>
                    </a:p>
                  </a:txBody>
                  <a:tcPr/>
                </a:tc>
                <a:tc>
                  <a:txBody>
                    <a:bodyPr/>
                    <a:lstStyle/>
                    <a:p>
                      <a:pPr algn="ctr" fontAlgn="b"/>
                      <a:r>
                        <a:rPr lang="el-GR" sz="1050" u="none" strike="noStrike" dirty="0">
                          <a:effectLst/>
                        </a:rPr>
                        <a:t>ΣΥΝΤΑΞΙΟΥΧΟΣ</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u="none" strike="noStrike" dirty="0">
                          <a:effectLst/>
                        </a:rPr>
                        <a:t>239</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8535212"/>
                  </a:ext>
                </a:extLst>
              </a:tr>
              <a:tr h="182880">
                <a:tc vMerge="1">
                  <a:txBody>
                    <a:bodyPr/>
                    <a:lstStyle/>
                    <a:p>
                      <a:endParaRPr lang="el-GR"/>
                    </a:p>
                  </a:txBody>
                  <a:tcPr/>
                </a:tc>
                <a:tc>
                  <a:txBody>
                    <a:bodyPr/>
                    <a:lstStyle/>
                    <a:p>
                      <a:pPr algn="ctr" fontAlgn="b"/>
                      <a:r>
                        <a:rPr lang="el-GR" sz="1050" u="none" strike="noStrike" dirty="0">
                          <a:effectLst/>
                        </a:rPr>
                        <a:t>ΑΥΤΟΑΠΑΣΧΟΛΟΥΜΕΝΟΣ</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u="none" strike="noStrike" dirty="0">
                          <a:effectLst/>
                        </a:rPr>
                        <a:t>133</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2573329"/>
                  </a:ext>
                </a:extLst>
              </a:tr>
              <a:tr h="182880">
                <a:tc vMerge="1">
                  <a:txBody>
                    <a:bodyPr/>
                    <a:lstStyle/>
                    <a:p>
                      <a:endParaRPr lang="el-GR"/>
                    </a:p>
                  </a:txBody>
                  <a:tcPr/>
                </a:tc>
                <a:tc>
                  <a:txBody>
                    <a:bodyPr/>
                    <a:lstStyle/>
                    <a:p>
                      <a:pPr algn="ctr" fontAlgn="b"/>
                      <a:r>
                        <a:rPr lang="el-GR" sz="1050" u="none" strike="noStrike" dirty="0">
                          <a:effectLst/>
                        </a:rPr>
                        <a:t>ΑΝΕΡΓΟΙ</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u="none" strike="noStrike" dirty="0">
                          <a:effectLst/>
                        </a:rPr>
                        <a:t>98</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2491550"/>
                  </a:ext>
                </a:extLst>
              </a:tr>
              <a:tr h="182880">
                <a:tc vMerge="1">
                  <a:txBody>
                    <a:bodyPr/>
                    <a:lstStyle/>
                    <a:p>
                      <a:endParaRPr lang="el-GR"/>
                    </a:p>
                  </a:txBody>
                  <a:tcPr/>
                </a:tc>
                <a:tc>
                  <a:txBody>
                    <a:bodyPr/>
                    <a:lstStyle/>
                    <a:p>
                      <a:pPr algn="ctr" fontAlgn="b"/>
                      <a:r>
                        <a:rPr lang="el-GR" sz="1050" u="none" strike="noStrike" dirty="0">
                          <a:effectLst/>
                        </a:rPr>
                        <a:t>ΦΟΙΤΗΤΕΣ</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b="0" i="0" u="none" strike="noStrike" dirty="0">
                          <a:solidFill>
                            <a:schemeClr val="tx1"/>
                          </a:solidFill>
                          <a:effectLst/>
                          <a:latin typeface="+mn-lt"/>
                        </a:rPr>
                        <a:t>53</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7530926"/>
                  </a:ext>
                </a:extLst>
              </a:tr>
              <a:tr h="182880">
                <a:tc vMerge="1">
                  <a:txBody>
                    <a:bodyPr/>
                    <a:lstStyle/>
                    <a:p>
                      <a:endParaRPr lang="el-GR"/>
                    </a:p>
                  </a:txBody>
                  <a:tcPr/>
                </a:tc>
                <a:tc>
                  <a:txBody>
                    <a:bodyPr/>
                    <a:lstStyle/>
                    <a:p>
                      <a:pPr algn="ctr" fontAlgn="b"/>
                      <a:r>
                        <a:rPr lang="el-GR" sz="1050" u="none" strike="noStrike" dirty="0">
                          <a:effectLst/>
                        </a:rPr>
                        <a:t>ΑΛΛΟ</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u="none" strike="noStrike" dirty="0">
                          <a:effectLst/>
                        </a:rPr>
                        <a:t>92</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1038"/>
                  </a:ext>
                </a:extLst>
              </a:tr>
              <a:tr h="182880">
                <a:tc rowSpan="2">
                  <a:txBody>
                    <a:bodyPr/>
                    <a:lstStyle/>
                    <a:p>
                      <a:pPr algn="ctr" fontAlgn="ctr"/>
                      <a:r>
                        <a:rPr lang="el-GR" sz="1100" b="0" i="0" u="none" strike="noStrike">
                          <a:solidFill>
                            <a:srgbClr val="000000"/>
                          </a:solidFill>
                          <a:effectLst/>
                          <a:latin typeface="Calibri" panose="020F0502020204030204" pitchFamily="34" charset="0"/>
                        </a:rPr>
                        <a:t>ΨΗΦΟΣ 2019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a:solidFill>
                            <a:schemeClr val="tx1"/>
                          </a:solidFill>
                          <a:effectLst/>
                          <a:latin typeface="Calibri" panose="020F0502020204030204" pitchFamily="34" charset="0"/>
                        </a:rPr>
                        <a:t>ΙΟΥΛΙΟΣ 2019-ΝΔ</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l-GR" sz="1100" b="0" i="0" u="none" strike="noStrike" kern="1200" dirty="0">
                          <a:solidFill>
                            <a:schemeClr val="tx1"/>
                          </a:solidFill>
                          <a:effectLst/>
                          <a:latin typeface="Calibri" panose="020F0502020204030204" pitchFamily="34" charset="0"/>
                          <a:ea typeface="+mn-ea"/>
                          <a:cs typeface="+mn-cs"/>
                        </a:rPr>
                        <a:t>304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945294"/>
                  </a:ext>
                </a:extLst>
              </a:tr>
              <a:tr h="182880">
                <a:tc vMerge="1">
                  <a:txBody>
                    <a:bodyPr/>
                    <a:lstStyle/>
                    <a:p>
                      <a:endParaRPr lang="el-GR"/>
                    </a:p>
                  </a:txBody>
                  <a:tcPr/>
                </a:tc>
                <a:tc>
                  <a:txBody>
                    <a:bodyPr/>
                    <a:lstStyle/>
                    <a:p>
                      <a:pPr algn="ctr" fontAlgn="b"/>
                      <a:r>
                        <a:rPr lang="el-GR" sz="1100" b="0" i="0" u="none" strike="noStrike" dirty="0">
                          <a:solidFill>
                            <a:schemeClr val="tx1"/>
                          </a:solidFill>
                          <a:effectLst/>
                          <a:latin typeface="Calibri" panose="020F0502020204030204" pitchFamily="34" charset="0"/>
                        </a:rPr>
                        <a:t>ΙΟΥΛΙΟΣ 2019-ΣΥΡΙΖΑ</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l-GR" sz="1100" b="0" i="0" u="none" strike="noStrike" kern="1200" dirty="0">
                          <a:solidFill>
                            <a:schemeClr val="tx1"/>
                          </a:solidFill>
                          <a:effectLst/>
                          <a:latin typeface="Calibri" panose="020F0502020204030204" pitchFamily="34" charset="0"/>
                          <a:ea typeface="+mn-ea"/>
                          <a:cs typeface="+mn-cs"/>
                        </a:rPr>
                        <a:t>241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7203981"/>
                  </a:ext>
                </a:extLst>
              </a:tr>
              <a:tr h="182880">
                <a:tc>
                  <a:txBody>
                    <a:bodyPr/>
                    <a:lstStyle/>
                    <a:p>
                      <a:pPr algn="l" fontAlgn="b"/>
                      <a:r>
                        <a:rPr lang="el-GR"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a:solidFill>
                            <a:schemeClr val="tx1"/>
                          </a:solidFill>
                          <a:effectLst/>
                          <a:latin typeface="Calibri" panose="020F0502020204030204" pitchFamily="34" charset="0"/>
                        </a:rPr>
                        <a:t>ΣΗΜΕΡΑ-ΣΥΝΟΛΟ ΑΔΙΕΥΚΡΙΝΙΣΤΗΣ ΨΗΦΟΥ</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l-GR" sz="1100" b="0" i="0" u="none" strike="noStrike" kern="1200" dirty="0">
                          <a:solidFill>
                            <a:schemeClr val="tx1"/>
                          </a:solidFill>
                          <a:effectLst/>
                          <a:latin typeface="Calibri" panose="020F0502020204030204" pitchFamily="34" charset="0"/>
                          <a:ea typeface="+mn-ea"/>
                          <a:cs typeface="+mn-cs"/>
                        </a:rPr>
                        <a:t>170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8943280"/>
                  </a:ext>
                </a:extLst>
              </a:tr>
            </a:tbl>
          </a:graphicData>
        </a:graphic>
      </p:graphicFrame>
    </p:spTree>
    <p:extLst>
      <p:ext uri="{BB962C8B-B14F-4D97-AF65-F5344CB8AC3E}">
        <p14:creationId xmlns:p14="http://schemas.microsoft.com/office/powerpoint/2010/main" val="57719639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2873212099"/>
              </p:ext>
            </p:extLst>
          </p:nvPr>
        </p:nvGraphicFramePr>
        <p:xfrm>
          <a:off x="198038" y="1334596"/>
          <a:ext cx="6079346" cy="4511027"/>
        </p:xfrm>
        <a:graphic>
          <a:graphicData uri="http://schemas.openxmlformats.org/drawingml/2006/chart">
            <c:chart xmlns:c="http://schemas.openxmlformats.org/drawingml/2006/chart" xmlns:r="http://schemas.openxmlformats.org/officeDocument/2006/relationships" r:id="rId3"/>
          </a:graphicData>
        </a:graphic>
      </p:graphicFrame>
      <p:sp>
        <p:nvSpPr>
          <p:cNvPr id="92162" name="Rectangle 2"/>
          <p:cNvSpPr>
            <a:spLocks noChangeArrowheads="1"/>
          </p:cNvSpPr>
          <p:nvPr/>
        </p:nvSpPr>
        <p:spPr bwMode="auto">
          <a:xfrm>
            <a:off x="0" y="191596"/>
            <a:ext cx="1237914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hangingPunct="0"/>
            <a:r>
              <a:rPr lang="el-GR" altLang="en-US" sz="2000" b="1" dirty="0">
                <a:solidFill>
                  <a:schemeClr val="bg2">
                    <a:lumMod val="25000"/>
                  </a:schemeClr>
                </a:solidFill>
                <a:latin typeface="+mj-lt"/>
                <a:ea typeface="+mj-ea"/>
                <a:cs typeface="+mj-cs"/>
              </a:rPr>
              <a:t>Αξιολόγηση </a:t>
            </a:r>
            <a:r>
              <a:rPr lang="el-GR" sz="2000" b="1" dirty="0">
                <a:solidFill>
                  <a:schemeClr val="bg2">
                    <a:lumMod val="25000"/>
                  </a:schemeClr>
                </a:solidFill>
                <a:latin typeface="+mj-lt"/>
                <a:ea typeface="+mj-ea"/>
                <a:cs typeface="+mj-cs"/>
              </a:rPr>
              <a:t>αντιπολιτευτικής </a:t>
            </a:r>
            <a:r>
              <a:rPr lang="el-GR" sz="2000" b="1" dirty="0">
                <a:solidFill>
                  <a:srgbClr val="FF0000"/>
                </a:solidFill>
                <a:latin typeface="+mj-lt"/>
                <a:ea typeface="+mj-ea"/>
                <a:cs typeface="+mj-cs"/>
              </a:rPr>
              <a:t>στάσης ΚΚΕ</a:t>
            </a:r>
            <a:r>
              <a:rPr lang="el-GR" sz="2000" b="1" dirty="0">
                <a:solidFill>
                  <a:srgbClr val="C00000"/>
                </a:solidFill>
                <a:latin typeface="+mj-lt"/>
                <a:ea typeface="+mj-ea"/>
                <a:cs typeface="+mj-cs"/>
              </a:rPr>
              <a:t> </a:t>
            </a:r>
            <a:r>
              <a:rPr lang="el-GR" sz="2000" b="1" dirty="0">
                <a:solidFill>
                  <a:schemeClr val="bg2">
                    <a:lumMod val="25000"/>
                  </a:schemeClr>
                </a:solidFill>
                <a:latin typeface="+mj-lt"/>
                <a:ea typeface="+mj-ea"/>
                <a:cs typeface="+mj-cs"/>
              </a:rPr>
              <a:t>με αρχηγό τον Δ. </a:t>
            </a:r>
            <a:r>
              <a:rPr lang="el-GR" sz="2000" b="1" dirty="0" err="1">
                <a:solidFill>
                  <a:schemeClr val="bg2">
                    <a:lumMod val="25000"/>
                  </a:schemeClr>
                </a:solidFill>
                <a:latin typeface="+mj-lt"/>
                <a:ea typeface="+mj-ea"/>
                <a:cs typeface="+mj-cs"/>
              </a:rPr>
              <a:t>Κουτσούμπα</a:t>
            </a:r>
            <a:endParaRPr lang="el-GR" sz="2000" b="1" dirty="0">
              <a:solidFill>
                <a:schemeClr val="bg2">
                  <a:lumMod val="25000"/>
                </a:schemeClr>
              </a:solidFill>
              <a:latin typeface="+mj-lt"/>
              <a:ea typeface="+mj-ea"/>
              <a:cs typeface="+mj-cs"/>
            </a:endParaRPr>
          </a:p>
          <a:p>
            <a:pPr lvl="0" hangingPunct="0"/>
            <a:endParaRPr lang="el-GR" sz="1000" dirty="0"/>
          </a:p>
          <a:p>
            <a:pPr>
              <a:spcAft>
                <a:spcPts val="0"/>
              </a:spcAft>
            </a:pPr>
            <a:r>
              <a:rPr lang="el-GR" sz="1000" i="1" dirty="0">
                <a:solidFill>
                  <a:schemeClr val="bg1">
                    <a:lumMod val="50000"/>
                  </a:schemeClr>
                </a:solidFill>
                <a:ea typeface="Calibri" panose="020F0502020204030204" pitchFamily="34" charset="0"/>
                <a:cs typeface="Calibri" panose="020F0502020204030204" pitchFamily="34" charset="0"/>
              </a:rPr>
              <a:t>Πως κρίνετε την μέχρι τώρα αντιπολιτευτική στάση του </a:t>
            </a:r>
            <a:r>
              <a:rPr lang="el-GR" sz="1000" b="1" i="1" dirty="0">
                <a:solidFill>
                  <a:schemeClr val="bg1">
                    <a:lumMod val="50000"/>
                  </a:schemeClr>
                </a:solidFill>
                <a:ea typeface="Calibri" panose="020F0502020204030204" pitchFamily="34" charset="0"/>
                <a:cs typeface="Calibri" panose="020F0502020204030204" pitchFamily="34" charset="0"/>
              </a:rPr>
              <a:t>ΚΚΕ</a:t>
            </a:r>
            <a:r>
              <a:rPr lang="el-GR" sz="1000" i="1" dirty="0">
                <a:solidFill>
                  <a:schemeClr val="bg1">
                    <a:lumMod val="50000"/>
                  </a:schemeClr>
                </a:solidFill>
                <a:ea typeface="Calibri" panose="020F0502020204030204" pitchFamily="34" charset="0"/>
                <a:cs typeface="Calibri" panose="020F0502020204030204" pitchFamily="34" charset="0"/>
              </a:rPr>
              <a:t> με αρχηγό τον Δ. </a:t>
            </a:r>
            <a:r>
              <a:rPr lang="el-GR" sz="1000" i="1" dirty="0" err="1">
                <a:solidFill>
                  <a:schemeClr val="bg1">
                    <a:lumMod val="50000"/>
                  </a:schemeClr>
                </a:solidFill>
                <a:ea typeface="Calibri" panose="020F0502020204030204" pitchFamily="34" charset="0"/>
                <a:cs typeface="Calibri" panose="020F0502020204030204" pitchFamily="34" charset="0"/>
              </a:rPr>
              <a:t>Κουτσούμπα</a:t>
            </a:r>
            <a:r>
              <a:rPr lang="el-GR" sz="1000" dirty="0">
                <a:solidFill>
                  <a:schemeClr val="bg1">
                    <a:lumMod val="50000"/>
                  </a:schemeClr>
                </a:solidFill>
                <a:ea typeface="Calibri" panose="020F0502020204030204" pitchFamily="34" charset="0"/>
                <a:cs typeface="Calibri" panose="020F0502020204030204" pitchFamily="34" charset="0"/>
              </a:rPr>
              <a:t>;</a:t>
            </a:r>
            <a:endParaRPr lang="el-GR" sz="1000" dirty="0">
              <a:solidFill>
                <a:schemeClr val="bg1">
                  <a:lumMod val="50000"/>
                </a:schemeClr>
              </a:solidFill>
              <a:ea typeface="Calibri" panose="020F0502020204030204" pitchFamily="34" charset="0"/>
            </a:endParaRPr>
          </a:p>
          <a:p>
            <a:pPr hangingPunct="0"/>
            <a:r>
              <a:rPr lang="el-GR" altLang="el-GR" sz="1200" b="1" dirty="0">
                <a:solidFill>
                  <a:schemeClr val="bg1">
                    <a:lumMod val="50000"/>
                  </a:schemeClr>
                </a:solidFill>
              </a:rPr>
              <a:t>Σύνολο ερωτηθέντων</a:t>
            </a:r>
            <a:r>
              <a:rPr lang="en-US" altLang="el-GR" sz="1200" b="1" dirty="0">
                <a:solidFill>
                  <a:schemeClr val="bg1">
                    <a:lumMod val="50000"/>
                  </a:schemeClr>
                </a:solidFill>
              </a:rPr>
              <a:t> (N=1000)</a:t>
            </a:r>
            <a:r>
              <a:rPr lang="el-GR" altLang="el-GR" sz="1200" b="1" dirty="0">
                <a:solidFill>
                  <a:schemeClr val="bg1">
                    <a:lumMod val="50000"/>
                  </a:schemeClr>
                </a:solidFill>
              </a:rPr>
              <a:t> </a:t>
            </a:r>
            <a:endParaRPr lang="el-GR" altLang="en-US" sz="1200" b="1" dirty="0">
              <a:solidFill>
                <a:schemeClr val="bg1">
                  <a:lumMod val="50000"/>
                </a:schemeClr>
              </a:solidFill>
            </a:endParaRPr>
          </a:p>
        </p:txBody>
      </p:sp>
      <p:sp>
        <p:nvSpPr>
          <p:cNvPr id="9" name="Right Brace 8"/>
          <p:cNvSpPr/>
          <p:nvPr/>
        </p:nvSpPr>
        <p:spPr bwMode="auto">
          <a:xfrm>
            <a:off x="3883958" y="3580535"/>
            <a:ext cx="288032" cy="893042"/>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pPr>
            <a:endParaRPr lang="en-US" sz="2400" b="1">
              <a:latin typeface="Times New Roman" pitchFamily="18" charset="0"/>
            </a:endParaRPr>
          </a:p>
        </p:txBody>
      </p:sp>
      <p:sp>
        <p:nvSpPr>
          <p:cNvPr id="10" name="Rectangle 11"/>
          <p:cNvSpPr>
            <a:spLocks noChangeArrowheads="1"/>
          </p:cNvSpPr>
          <p:nvPr/>
        </p:nvSpPr>
        <p:spPr bwMode="auto">
          <a:xfrm>
            <a:off x="3076238" y="2213431"/>
            <a:ext cx="936625" cy="431800"/>
          </a:xfrm>
          <a:prstGeom prst="rect">
            <a:avLst/>
          </a:prstGeom>
          <a:solidFill>
            <a:srgbClr val="99330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22,8%</a:t>
            </a:r>
          </a:p>
        </p:txBody>
      </p:sp>
      <p:sp>
        <p:nvSpPr>
          <p:cNvPr id="11" name="Rectangle 12"/>
          <p:cNvSpPr>
            <a:spLocks noChangeArrowheads="1"/>
          </p:cNvSpPr>
          <p:nvPr/>
        </p:nvSpPr>
        <p:spPr bwMode="auto">
          <a:xfrm>
            <a:off x="4411670" y="3915538"/>
            <a:ext cx="936625" cy="431800"/>
          </a:xfrm>
          <a:prstGeom prst="rect">
            <a:avLst/>
          </a:prstGeom>
          <a:solidFill>
            <a:schemeClr val="bg1">
              <a:lumMod val="50000"/>
            </a:schemeClr>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FFFFFF"/>
                </a:solidFill>
                <a:latin typeface="Tahoma" panose="020B0604030504040204" pitchFamily="34" charset="0"/>
              </a:rPr>
              <a:t>6</a:t>
            </a:r>
            <a:r>
              <a:rPr lang="el-GR" altLang="en-US" sz="1800" b="1" dirty="0">
                <a:solidFill>
                  <a:srgbClr val="FFFFFF"/>
                </a:solidFill>
                <a:latin typeface="Tahoma" panose="020B0604030504040204" pitchFamily="34" charset="0"/>
              </a:rPr>
              <a:t>5,8%</a:t>
            </a:r>
          </a:p>
        </p:txBody>
      </p:sp>
      <p:sp>
        <p:nvSpPr>
          <p:cNvPr id="2" name="Slide Number Placeholder 1"/>
          <p:cNvSpPr>
            <a:spLocks noGrp="1"/>
          </p:cNvSpPr>
          <p:nvPr>
            <p:ph type="sldNum" sz="quarter" idx="12"/>
          </p:nvPr>
        </p:nvSpPr>
        <p:spPr>
          <a:xfrm>
            <a:off x="11410820" y="6492875"/>
            <a:ext cx="584978" cy="365125"/>
          </a:xfrm>
          <a:solidFill>
            <a:schemeClr val="bg1"/>
          </a:solidFill>
        </p:spPr>
        <p:txBody>
          <a:bodyPr/>
          <a:lstStyle/>
          <a:p>
            <a:fld id="{D57F1E4F-1CFF-5643-939E-217C01CDF565}" type="slidenum">
              <a:rPr lang="en-US" smtClean="0"/>
              <a:pPr/>
              <a:t>20</a:t>
            </a:fld>
            <a:endParaRPr lang="en-US" dirty="0"/>
          </a:p>
        </p:txBody>
      </p:sp>
      <p:sp>
        <p:nvSpPr>
          <p:cNvPr id="18" name="Right Brace 17"/>
          <p:cNvSpPr/>
          <p:nvPr/>
        </p:nvSpPr>
        <p:spPr bwMode="auto">
          <a:xfrm>
            <a:off x="2805283" y="1936569"/>
            <a:ext cx="198335" cy="985524"/>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20" name="Rectangle 19"/>
          <p:cNvSpPr/>
          <p:nvPr/>
        </p:nvSpPr>
        <p:spPr>
          <a:xfrm>
            <a:off x="1" y="5688001"/>
            <a:ext cx="12192000" cy="3548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TextBox 20"/>
          <p:cNvSpPr txBox="1"/>
          <p:nvPr/>
        </p:nvSpPr>
        <p:spPr>
          <a:xfrm>
            <a:off x="1673275" y="5688001"/>
            <a:ext cx="1380634"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600" i="1" u="none" strike="noStrike" kern="1200" cap="none" spc="0" normalizeH="0" baseline="0" noProof="0" dirty="0">
                <a:ln>
                  <a:noFill/>
                </a:ln>
                <a:solidFill>
                  <a:prstClr val="black"/>
                </a:solidFill>
                <a:effectLst/>
                <a:uLnTx/>
                <a:uFillTx/>
                <a:latin typeface="Calibri" panose="020F0502020204030204"/>
                <a:ea typeface="+mn-ea"/>
                <a:cs typeface="+mn-cs"/>
              </a:rPr>
              <a:t>16-18 Μαΐου</a:t>
            </a:r>
          </a:p>
        </p:txBody>
      </p:sp>
      <p:sp>
        <p:nvSpPr>
          <p:cNvPr id="22" name="TextBox 21"/>
          <p:cNvSpPr txBox="1"/>
          <p:nvPr/>
        </p:nvSpPr>
        <p:spPr>
          <a:xfrm>
            <a:off x="7352498" y="5688001"/>
            <a:ext cx="2813463"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600" i="1" dirty="0">
                <a:solidFill>
                  <a:prstClr val="black"/>
                </a:solidFill>
              </a:rPr>
              <a:t>31 Αυγούστου– 5 Σεπτεμβρίου</a:t>
            </a:r>
          </a:p>
        </p:txBody>
      </p:sp>
      <p:graphicFrame>
        <p:nvGraphicFramePr>
          <p:cNvPr id="23" name="Chart 22"/>
          <p:cNvGraphicFramePr/>
          <p:nvPr>
            <p:extLst>
              <p:ext uri="{D42A27DB-BD31-4B8C-83A1-F6EECF244321}">
                <p14:modId xmlns:p14="http://schemas.microsoft.com/office/powerpoint/2010/main" val="643720537"/>
              </p:ext>
            </p:extLst>
          </p:nvPr>
        </p:nvGraphicFramePr>
        <p:xfrm>
          <a:off x="6824171" y="1047425"/>
          <a:ext cx="5742544" cy="4511027"/>
        </p:xfrm>
        <a:graphic>
          <a:graphicData uri="http://schemas.openxmlformats.org/drawingml/2006/chart">
            <c:chart xmlns:c="http://schemas.openxmlformats.org/drawingml/2006/chart" xmlns:r="http://schemas.openxmlformats.org/officeDocument/2006/relationships" r:id="rId4"/>
          </a:graphicData>
        </a:graphic>
      </p:graphicFrame>
      <p:sp>
        <p:nvSpPr>
          <p:cNvPr id="24" name="Right Brace 23"/>
          <p:cNvSpPr/>
          <p:nvPr/>
        </p:nvSpPr>
        <p:spPr bwMode="auto">
          <a:xfrm>
            <a:off x="10165961" y="3268369"/>
            <a:ext cx="288032" cy="893042"/>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pPr>
            <a:endParaRPr lang="en-US" sz="2400" b="1">
              <a:latin typeface="Times New Roman" pitchFamily="18" charset="0"/>
            </a:endParaRPr>
          </a:p>
        </p:txBody>
      </p:sp>
      <p:sp>
        <p:nvSpPr>
          <p:cNvPr id="25" name="Rectangle 11"/>
          <p:cNvSpPr>
            <a:spLocks noChangeArrowheads="1"/>
          </p:cNvSpPr>
          <p:nvPr/>
        </p:nvSpPr>
        <p:spPr bwMode="auto">
          <a:xfrm>
            <a:off x="10165961" y="1974525"/>
            <a:ext cx="936625" cy="431800"/>
          </a:xfrm>
          <a:prstGeom prst="rect">
            <a:avLst/>
          </a:prstGeom>
          <a:solidFill>
            <a:srgbClr val="993300"/>
          </a:solidFill>
          <a:ln>
            <a:noFill/>
          </a:ln>
          <a:effectLst/>
        </p:spPr>
        <p:txBody>
          <a:bodyPr wrap="none" anchor="ctr"/>
          <a:lstStyle/>
          <a:p>
            <a:pPr algn="ctr">
              <a:spcBef>
                <a:spcPct val="0"/>
              </a:spcBef>
            </a:pPr>
            <a:r>
              <a:rPr lang="el-GR" altLang="en-US" b="1" dirty="0">
                <a:solidFill>
                  <a:srgbClr val="FFFFFF"/>
                </a:solidFill>
                <a:latin typeface="Tahoma" panose="020B0604030504040204" pitchFamily="34" charset="0"/>
              </a:rPr>
              <a:t>21,1%</a:t>
            </a:r>
          </a:p>
        </p:txBody>
      </p:sp>
      <p:sp>
        <p:nvSpPr>
          <p:cNvPr id="26" name="Rectangle 12"/>
          <p:cNvSpPr>
            <a:spLocks noChangeArrowheads="1"/>
          </p:cNvSpPr>
          <p:nvPr/>
        </p:nvSpPr>
        <p:spPr bwMode="auto">
          <a:xfrm>
            <a:off x="10529652" y="3587945"/>
            <a:ext cx="936625" cy="431800"/>
          </a:xfrm>
          <a:prstGeom prst="rect">
            <a:avLst/>
          </a:prstGeom>
          <a:solidFill>
            <a:schemeClr val="bg1">
              <a:lumMod val="50000"/>
            </a:schemeClr>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65,2%</a:t>
            </a:r>
          </a:p>
        </p:txBody>
      </p:sp>
      <p:sp>
        <p:nvSpPr>
          <p:cNvPr id="27" name="Right Brace 26"/>
          <p:cNvSpPr/>
          <p:nvPr/>
        </p:nvSpPr>
        <p:spPr bwMode="auto">
          <a:xfrm>
            <a:off x="9754329" y="1740173"/>
            <a:ext cx="198335" cy="985524"/>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pic>
        <p:nvPicPr>
          <p:cNvPr id="28" name="Picture 8" descr="oikejorm_2003">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l="16667" t="29109" r="20833" b="41783"/>
          <a:stretch>
            <a:fillRect/>
          </a:stretch>
        </p:blipFill>
        <p:spPr bwMode="auto">
          <a:xfrm>
            <a:off x="5808217" y="735716"/>
            <a:ext cx="1015954" cy="5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1068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0" y="191596"/>
            <a:ext cx="1237914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hangingPunct="0"/>
            <a:r>
              <a:rPr lang="el-GR" altLang="en-US" sz="2000" b="1" dirty="0">
                <a:solidFill>
                  <a:schemeClr val="bg2">
                    <a:lumMod val="25000"/>
                  </a:schemeClr>
                </a:solidFill>
                <a:latin typeface="+mj-lt"/>
                <a:ea typeface="+mj-ea"/>
                <a:cs typeface="+mj-cs"/>
              </a:rPr>
              <a:t>Αξιολόγηση </a:t>
            </a:r>
            <a:r>
              <a:rPr lang="el-GR" sz="2000" b="1" dirty="0">
                <a:solidFill>
                  <a:schemeClr val="bg2">
                    <a:lumMod val="25000"/>
                  </a:schemeClr>
                </a:solidFill>
                <a:latin typeface="+mj-lt"/>
                <a:ea typeface="+mj-ea"/>
                <a:cs typeface="+mj-cs"/>
              </a:rPr>
              <a:t>αντιπολιτευτικής </a:t>
            </a:r>
            <a:r>
              <a:rPr lang="el-GR" sz="2000" b="1" dirty="0">
                <a:solidFill>
                  <a:srgbClr val="FF0000"/>
                </a:solidFill>
                <a:latin typeface="+mj-lt"/>
                <a:ea typeface="+mj-ea"/>
                <a:cs typeface="+mj-cs"/>
              </a:rPr>
              <a:t>στάσης ΚΚΕ </a:t>
            </a:r>
            <a:r>
              <a:rPr lang="el-GR" sz="2000" b="1" dirty="0">
                <a:solidFill>
                  <a:schemeClr val="bg2">
                    <a:lumMod val="25000"/>
                  </a:schemeClr>
                </a:solidFill>
                <a:latin typeface="+mj-lt"/>
                <a:ea typeface="+mj-ea"/>
                <a:cs typeface="+mj-cs"/>
              </a:rPr>
              <a:t>με αρχηγό τον Δ. </a:t>
            </a:r>
            <a:r>
              <a:rPr lang="el-GR" sz="2000" b="1" dirty="0" err="1">
                <a:solidFill>
                  <a:schemeClr val="bg2">
                    <a:lumMod val="25000"/>
                  </a:schemeClr>
                </a:solidFill>
                <a:latin typeface="+mj-lt"/>
                <a:ea typeface="+mj-ea"/>
                <a:cs typeface="+mj-cs"/>
              </a:rPr>
              <a:t>Κουτσούμπα</a:t>
            </a:r>
            <a:endParaRPr lang="el-GR" sz="2000" b="1" dirty="0">
              <a:solidFill>
                <a:schemeClr val="bg2">
                  <a:lumMod val="25000"/>
                </a:schemeClr>
              </a:solidFill>
              <a:latin typeface="+mj-lt"/>
              <a:ea typeface="+mj-ea"/>
              <a:cs typeface="+mj-cs"/>
            </a:endParaRPr>
          </a:p>
          <a:p>
            <a:pPr lvl="0" hangingPunct="0"/>
            <a:endParaRPr lang="el-GR" sz="1000" dirty="0"/>
          </a:p>
          <a:p>
            <a:pPr>
              <a:spcAft>
                <a:spcPts val="0"/>
              </a:spcAft>
            </a:pPr>
            <a:r>
              <a:rPr lang="el-GR" sz="1000" i="1" dirty="0">
                <a:solidFill>
                  <a:schemeClr val="bg1">
                    <a:lumMod val="50000"/>
                  </a:schemeClr>
                </a:solidFill>
                <a:ea typeface="Calibri" panose="020F0502020204030204" pitchFamily="34" charset="0"/>
                <a:cs typeface="Calibri" panose="020F0502020204030204" pitchFamily="34" charset="0"/>
              </a:rPr>
              <a:t>Πως κρίνετε την μέχρι τώρα αντιπολιτευτική στάση του </a:t>
            </a:r>
            <a:r>
              <a:rPr lang="el-GR" sz="1000" b="1" i="1" dirty="0">
                <a:solidFill>
                  <a:schemeClr val="bg1">
                    <a:lumMod val="50000"/>
                  </a:schemeClr>
                </a:solidFill>
                <a:ea typeface="Calibri" panose="020F0502020204030204" pitchFamily="34" charset="0"/>
                <a:cs typeface="Calibri" panose="020F0502020204030204" pitchFamily="34" charset="0"/>
              </a:rPr>
              <a:t>ΚΚΕ</a:t>
            </a:r>
            <a:r>
              <a:rPr lang="el-GR" sz="1000" i="1" dirty="0">
                <a:solidFill>
                  <a:schemeClr val="bg1">
                    <a:lumMod val="50000"/>
                  </a:schemeClr>
                </a:solidFill>
                <a:ea typeface="Calibri" panose="020F0502020204030204" pitchFamily="34" charset="0"/>
                <a:cs typeface="Calibri" panose="020F0502020204030204" pitchFamily="34" charset="0"/>
              </a:rPr>
              <a:t> με αρχηγό τον Δ. </a:t>
            </a:r>
            <a:r>
              <a:rPr lang="el-GR" sz="1000" i="1" dirty="0" err="1">
                <a:solidFill>
                  <a:schemeClr val="bg1">
                    <a:lumMod val="50000"/>
                  </a:schemeClr>
                </a:solidFill>
                <a:ea typeface="Calibri" panose="020F0502020204030204" pitchFamily="34" charset="0"/>
                <a:cs typeface="Calibri" panose="020F0502020204030204" pitchFamily="34" charset="0"/>
              </a:rPr>
              <a:t>Κουτσούμπα</a:t>
            </a:r>
            <a:r>
              <a:rPr lang="el-GR" sz="1000" dirty="0">
                <a:solidFill>
                  <a:schemeClr val="bg1">
                    <a:lumMod val="50000"/>
                  </a:schemeClr>
                </a:solidFill>
                <a:ea typeface="Calibri" panose="020F0502020204030204" pitchFamily="34" charset="0"/>
                <a:cs typeface="Calibri" panose="020F0502020204030204" pitchFamily="34" charset="0"/>
              </a:rPr>
              <a:t>;</a:t>
            </a:r>
            <a:endParaRPr lang="el-GR" sz="1000" dirty="0">
              <a:solidFill>
                <a:schemeClr val="bg1">
                  <a:lumMod val="50000"/>
                </a:schemeClr>
              </a:solidFill>
              <a:ea typeface="Calibri" panose="020F0502020204030204" pitchFamily="34" charset="0"/>
            </a:endParaRPr>
          </a:p>
          <a:p>
            <a:pPr hangingPunct="0"/>
            <a:r>
              <a:rPr lang="el-GR" altLang="el-GR" sz="1200" b="1" dirty="0">
                <a:solidFill>
                  <a:schemeClr val="bg1">
                    <a:lumMod val="50000"/>
                  </a:schemeClr>
                </a:solidFill>
              </a:rPr>
              <a:t>Ανάλυση με βάση την ψήφο 2019, το φύλο και την ηλικία</a:t>
            </a:r>
            <a:endParaRPr lang="el-GR" altLang="en-US" sz="1200" b="1" dirty="0">
              <a:solidFill>
                <a:schemeClr val="bg1">
                  <a:lumMod val="50000"/>
                </a:schemeClr>
              </a:solidFill>
            </a:endParaRPr>
          </a:p>
        </p:txBody>
      </p:sp>
      <p:sp>
        <p:nvSpPr>
          <p:cNvPr id="2" name="Slide Number Placeholder 1"/>
          <p:cNvSpPr>
            <a:spLocks noGrp="1"/>
          </p:cNvSpPr>
          <p:nvPr>
            <p:ph type="sldNum" sz="quarter" idx="12"/>
          </p:nvPr>
        </p:nvSpPr>
        <p:spPr>
          <a:xfrm>
            <a:off x="11410820" y="6492875"/>
            <a:ext cx="584978" cy="365125"/>
          </a:xfrm>
          <a:solidFill>
            <a:schemeClr val="bg1"/>
          </a:solidFill>
        </p:spPr>
        <p:txBody>
          <a:bodyPr/>
          <a:lstStyle/>
          <a:p>
            <a:fld id="{D57F1E4F-1CFF-5643-939E-217C01CDF565}" type="slidenum">
              <a:rPr lang="en-US" smtClean="0"/>
              <a:pPr/>
              <a:t>21</a:t>
            </a:fld>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2347861145"/>
              </p:ext>
            </p:extLst>
          </p:nvPr>
        </p:nvGraphicFramePr>
        <p:xfrm>
          <a:off x="2062425" y="1347168"/>
          <a:ext cx="5836647" cy="2238554"/>
        </p:xfrm>
        <a:graphic>
          <a:graphicData uri="http://schemas.openxmlformats.org/drawingml/2006/table">
            <a:tbl>
              <a:tblPr/>
              <a:tblGrid>
                <a:gridCol w="1506203">
                  <a:extLst>
                    <a:ext uri="{9D8B030D-6E8A-4147-A177-3AD203B41FA5}">
                      <a16:colId xmlns:a16="http://schemas.microsoft.com/office/drawing/2014/main" val="20000"/>
                    </a:ext>
                  </a:extLst>
                </a:gridCol>
                <a:gridCol w="1325508">
                  <a:extLst>
                    <a:ext uri="{9D8B030D-6E8A-4147-A177-3AD203B41FA5}">
                      <a16:colId xmlns:a16="http://schemas.microsoft.com/office/drawing/2014/main" val="20001"/>
                    </a:ext>
                  </a:extLst>
                </a:gridCol>
                <a:gridCol w="981612">
                  <a:extLst>
                    <a:ext uri="{9D8B030D-6E8A-4147-A177-3AD203B41FA5}">
                      <a16:colId xmlns:a16="http://schemas.microsoft.com/office/drawing/2014/main" val="20002"/>
                    </a:ext>
                  </a:extLst>
                </a:gridCol>
                <a:gridCol w="1011662">
                  <a:extLst>
                    <a:ext uri="{9D8B030D-6E8A-4147-A177-3AD203B41FA5}">
                      <a16:colId xmlns:a16="http://schemas.microsoft.com/office/drawing/2014/main" val="20003"/>
                    </a:ext>
                  </a:extLst>
                </a:gridCol>
                <a:gridCol w="1011662">
                  <a:extLst>
                    <a:ext uri="{9D8B030D-6E8A-4147-A177-3AD203B41FA5}">
                      <a16:colId xmlns:a16="http://schemas.microsoft.com/office/drawing/2014/main" val="20004"/>
                    </a:ext>
                  </a:extLst>
                </a:gridCol>
              </a:tblGrid>
              <a:tr h="803231">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528404">
                <a:tc>
                  <a:txBody>
                    <a:bodyPr/>
                    <a:lstStyle/>
                    <a:p>
                      <a:pPr algn="ctr" fontAlgn="b"/>
                      <a:r>
                        <a:rPr lang="el-GR" sz="1000" b="1" i="0" u="none" strike="noStrike">
                          <a:solidFill>
                            <a:srgbClr val="000000"/>
                          </a:solidFill>
                          <a:effectLst/>
                          <a:latin typeface="Arial" panose="020B0604020202020204" pitchFamily="34" charset="0"/>
                        </a:rPr>
                        <a:t>Σίγουρα/Μάλλον Θετικά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21,1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9,5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447133">
                <a:tc>
                  <a:txBody>
                    <a:bodyPr/>
                    <a:lstStyle/>
                    <a:p>
                      <a:pPr algn="ctr" fontAlgn="b"/>
                      <a:r>
                        <a:rPr lang="el-GR" sz="1000" b="1" i="0" u="none" strike="noStrike">
                          <a:solidFill>
                            <a:srgbClr val="000000"/>
                          </a:solidFill>
                          <a:effectLst/>
                          <a:latin typeface="Arial" panose="020B0604020202020204" pitchFamily="34" charset="0"/>
                        </a:rPr>
                        <a:t>Μάλλον/Σίγουρα Αρνητικά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65,1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76,9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56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70,3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59786">
                <a:tc>
                  <a:txBody>
                    <a:bodyPr/>
                    <a:lstStyle/>
                    <a:p>
                      <a:pPr algn="ctr" fontAlgn="b"/>
                      <a:r>
                        <a:rPr lang="el-GR" sz="1000" b="1" i="0" u="none" strike="noStrike">
                          <a:solidFill>
                            <a:srgbClr val="000000"/>
                          </a:solidFill>
                          <a:effectLst/>
                          <a:latin typeface="Arial" panose="020B060402020202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13,8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7,9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20,2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880096587"/>
              </p:ext>
            </p:extLst>
          </p:nvPr>
        </p:nvGraphicFramePr>
        <p:xfrm>
          <a:off x="2062425" y="4323851"/>
          <a:ext cx="7443632" cy="2169023"/>
        </p:xfrm>
        <a:graphic>
          <a:graphicData uri="http://schemas.openxmlformats.org/drawingml/2006/table">
            <a:tbl>
              <a:tblPr/>
              <a:tblGrid>
                <a:gridCol w="1105555">
                  <a:extLst>
                    <a:ext uri="{9D8B030D-6E8A-4147-A177-3AD203B41FA5}">
                      <a16:colId xmlns:a16="http://schemas.microsoft.com/office/drawing/2014/main" val="20000"/>
                    </a:ext>
                  </a:extLst>
                </a:gridCol>
                <a:gridCol w="744244">
                  <a:extLst>
                    <a:ext uri="{9D8B030D-6E8A-4147-A177-3AD203B41FA5}">
                      <a16:colId xmlns:a16="http://schemas.microsoft.com/office/drawing/2014/main" val="20001"/>
                    </a:ext>
                  </a:extLst>
                </a:gridCol>
                <a:gridCol w="790197">
                  <a:extLst>
                    <a:ext uri="{9D8B030D-6E8A-4147-A177-3AD203B41FA5}">
                      <a16:colId xmlns:a16="http://schemas.microsoft.com/office/drawing/2014/main" val="20002"/>
                    </a:ext>
                  </a:extLst>
                </a:gridCol>
                <a:gridCol w="788611">
                  <a:extLst>
                    <a:ext uri="{9D8B030D-6E8A-4147-A177-3AD203B41FA5}">
                      <a16:colId xmlns:a16="http://schemas.microsoft.com/office/drawing/2014/main" val="20003"/>
                    </a:ext>
                  </a:extLst>
                </a:gridCol>
                <a:gridCol w="803005">
                  <a:extLst>
                    <a:ext uri="{9D8B030D-6E8A-4147-A177-3AD203B41FA5}">
                      <a16:colId xmlns:a16="http://schemas.microsoft.com/office/drawing/2014/main" val="20004"/>
                    </a:ext>
                  </a:extLst>
                </a:gridCol>
                <a:gridCol w="803005">
                  <a:extLst>
                    <a:ext uri="{9D8B030D-6E8A-4147-A177-3AD203B41FA5}">
                      <a16:colId xmlns:a16="http://schemas.microsoft.com/office/drawing/2014/main" val="20005"/>
                    </a:ext>
                  </a:extLst>
                </a:gridCol>
                <a:gridCol w="803005">
                  <a:extLst>
                    <a:ext uri="{9D8B030D-6E8A-4147-A177-3AD203B41FA5}">
                      <a16:colId xmlns:a16="http://schemas.microsoft.com/office/drawing/2014/main" val="20006"/>
                    </a:ext>
                  </a:extLst>
                </a:gridCol>
                <a:gridCol w="803005">
                  <a:extLst>
                    <a:ext uri="{9D8B030D-6E8A-4147-A177-3AD203B41FA5}">
                      <a16:colId xmlns:a16="http://schemas.microsoft.com/office/drawing/2014/main" val="20007"/>
                    </a:ext>
                  </a:extLst>
                </a:gridCol>
                <a:gridCol w="803005">
                  <a:extLst>
                    <a:ext uri="{9D8B030D-6E8A-4147-A177-3AD203B41FA5}">
                      <a16:colId xmlns:a16="http://schemas.microsoft.com/office/drawing/2014/main" val="20008"/>
                    </a:ext>
                  </a:extLst>
                </a:gridCol>
              </a:tblGrid>
              <a:tr h="810558">
                <a:tc>
                  <a:txBody>
                    <a:bodyPr/>
                    <a:lstStyle/>
                    <a:p>
                      <a:pPr algn="ctr" fontAlgn="b"/>
                      <a:endParaRPr kumimoji="0" lang="en-US" sz="16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ΘΕΝΤ</a:t>
                      </a:r>
                      <a:r>
                        <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ΩΝ</a:t>
                      </a:r>
                      <a:endPar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37" marR="91437" marT="45710" marB="4571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ΑΝΔΡΕΣ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ΓΥΝΑΙΚΕΣ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17-34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35-44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45-54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55-64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l-GR"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65+</a:t>
                      </a:r>
                      <a:endPar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507663">
                <a:tc>
                  <a:txBody>
                    <a:bodyPr/>
                    <a:lstStyle/>
                    <a:p>
                      <a:pPr algn="ctr" fontAlgn="b"/>
                      <a:r>
                        <a:rPr lang="el-GR" sz="1000" b="1" i="0" u="none" strike="noStrike">
                          <a:solidFill>
                            <a:srgbClr val="000000"/>
                          </a:solidFill>
                          <a:effectLst/>
                          <a:latin typeface="+mn-lt"/>
                        </a:rPr>
                        <a:t>Σίγουρα/Μάλλον Θετικά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21,1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19,9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16,6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18,2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507663">
                <a:tc>
                  <a:txBody>
                    <a:bodyPr/>
                    <a:lstStyle/>
                    <a:p>
                      <a:pPr algn="ctr" fontAlgn="b"/>
                      <a:r>
                        <a:rPr lang="el-GR" sz="1000" b="1" i="0" u="none" strike="noStrike">
                          <a:solidFill>
                            <a:srgbClr val="000000"/>
                          </a:solidFill>
                          <a:effectLst/>
                          <a:latin typeface="+mn-lt"/>
                        </a:rPr>
                        <a:t>Μάλλον/Σίγουρα Αρνητικά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65,1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68,7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71,9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66,6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56,1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43139">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13,8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9,8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17,9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9,9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9,5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28441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3168390652"/>
              </p:ext>
            </p:extLst>
          </p:nvPr>
        </p:nvGraphicFramePr>
        <p:xfrm>
          <a:off x="374021" y="1463863"/>
          <a:ext cx="5243008" cy="4511027"/>
        </p:xfrm>
        <a:graphic>
          <a:graphicData uri="http://schemas.openxmlformats.org/drawingml/2006/chart">
            <c:chart xmlns:c="http://schemas.openxmlformats.org/drawingml/2006/chart" xmlns:r="http://schemas.openxmlformats.org/officeDocument/2006/relationships" r:id="rId3"/>
          </a:graphicData>
        </a:graphic>
      </p:graphicFrame>
      <p:sp>
        <p:nvSpPr>
          <p:cNvPr id="92162" name="Rectangle 2"/>
          <p:cNvSpPr>
            <a:spLocks noChangeArrowheads="1"/>
          </p:cNvSpPr>
          <p:nvPr/>
        </p:nvSpPr>
        <p:spPr bwMode="auto">
          <a:xfrm>
            <a:off x="0" y="191596"/>
            <a:ext cx="1237914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hangingPunct="0"/>
            <a:r>
              <a:rPr lang="el-GR" altLang="en-US" sz="2000" b="1" dirty="0">
                <a:solidFill>
                  <a:schemeClr val="bg2">
                    <a:lumMod val="25000"/>
                  </a:schemeClr>
                </a:solidFill>
                <a:latin typeface="+mj-lt"/>
                <a:ea typeface="+mj-ea"/>
                <a:cs typeface="+mj-cs"/>
              </a:rPr>
              <a:t>Αξιολόγηση </a:t>
            </a:r>
            <a:r>
              <a:rPr lang="el-GR" sz="2000" b="1" dirty="0">
                <a:solidFill>
                  <a:schemeClr val="bg2">
                    <a:lumMod val="25000"/>
                  </a:schemeClr>
                </a:solidFill>
                <a:latin typeface="+mj-lt"/>
                <a:ea typeface="+mj-ea"/>
                <a:cs typeface="+mj-cs"/>
              </a:rPr>
              <a:t>αντιπολιτευτικής </a:t>
            </a:r>
            <a:r>
              <a:rPr lang="el-GR" sz="2000" b="1" dirty="0">
                <a:solidFill>
                  <a:srgbClr val="002060"/>
                </a:solidFill>
                <a:latin typeface="+mj-lt"/>
                <a:ea typeface="+mj-ea"/>
                <a:cs typeface="+mj-cs"/>
              </a:rPr>
              <a:t>στάσης Ελληνικής Λύσης </a:t>
            </a:r>
            <a:r>
              <a:rPr lang="el-GR" sz="2000" b="1" dirty="0">
                <a:solidFill>
                  <a:schemeClr val="bg2">
                    <a:lumMod val="25000"/>
                  </a:schemeClr>
                </a:solidFill>
                <a:latin typeface="+mj-lt"/>
                <a:ea typeface="+mj-ea"/>
                <a:cs typeface="+mj-cs"/>
              </a:rPr>
              <a:t>με αρχηγό τον Κ. </a:t>
            </a:r>
            <a:r>
              <a:rPr lang="el-GR" sz="2000" b="1" dirty="0" err="1">
                <a:solidFill>
                  <a:schemeClr val="bg2">
                    <a:lumMod val="25000"/>
                  </a:schemeClr>
                </a:solidFill>
                <a:latin typeface="+mj-lt"/>
                <a:ea typeface="+mj-ea"/>
                <a:cs typeface="+mj-cs"/>
              </a:rPr>
              <a:t>Βελόπουλο</a:t>
            </a:r>
            <a:r>
              <a:rPr lang="el-GR" sz="2000" b="1" dirty="0">
                <a:solidFill>
                  <a:schemeClr val="bg2">
                    <a:lumMod val="25000"/>
                  </a:schemeClr>
                </a:solidFill>
                <a:latin typeface="+mj-lt"/>
                <a:ea typeface="+mj-ea"/>
                <a:cs typeface="+mj-cs"/>
              </a:rPr>
              <a:t> </a:t>
            </a:r>
          </a:p>
          <a:p>
            <a:pPr lvl="0" hangingPunct="0"/>
            <a:endParaRPr lang="el-GR" sz="1000" dirty="0"/>
          </a:p>
          <a:p>
            <a:r>
              <a:rPr lang="el-GR" sz="1000" dirty="0">
                <a:solidFill>
                  <a:schemeClr val="bg1">
                    <a:lumMod val="50000"/>
                  </a:schemeClr>
                </a:solidFill>
                <a:ea typeface="Calibri" panose="020F0502020204030204" pitchFamily="34" charset="0"/>
                <a:cs typeface="Calibri" panose="020F0502020204030204" pitchFamily="34" charset="0"/>
              </a:rPr>
              <a:t>Πως κρίνετε την μέχρι τώρα αντιπολιτευτική στάση της </a:t>
            </a:r>
            <a:r>
              <a:rPr lang="el-GR" sz="1000" b="1" dirty="0">
                <a:solidFill>
                  <a:schemeClr val="bg1">
                    <a:lumMod val="50000"/>
                  </a:schemeClr>
                </a:solidFill>
                <a:ea typeface="Calibri" panose="020F0502020204030204" pitchFamily="34" charset="0"/>
                <a:cs typeface="Calibri" panose="020F0502020204030204" pitchFamily="34" charset="0"/>
              </a:rPr>
              <a:t>Ελληνικής Λύσης</a:t>
            </a:r>
            <a:r>
              <a:rPr lang="el-GR" sz="1000" dirty="0">
                <a:solidFill>
                  <a:schemeClr val="bg1">
                    <a:lumMod val="50000"/>
                  </a:schemeClr>
                </a:solidFill>
                <a:ea typeface="Calibri" panose="020F0502020204030204" pitchFamily="34" charset="0"/>
                <a:cs typeface="Calibri" panose="020F0502020204030204" pitchFamily="34" charset="0"/>
              </a:rPr>
              <a:t> με αρχηγό τον Κ. </a:t>
            </a:r>
            <a:r>
              <a:rPr lang="el-GR" sz="1000" dirty="0" err="1">
                <a:solidFill>
                  <a:schemeClr val="bg1">
                    <a:lumMod val="50000"/>
                  </a:schemeClr>
                </a:solidFill>
                <a:ea typeface="Calibri" panose="020F0502020204030204" pitchFamily="34" charset="0"/>
                <a:cs typeface="Calibri" panose="020F0502020204030204" pitchFamily="34" charset="0"/>
              </a:rPr>
              <a:t>Βελόπουλο</a:t>
            </a:r>
            <a:r>
              <a:rPr lang="el-GR" sz="1000" dirty="0">
                <a:solidFill>
                  <a:schemeClr val="bg1">
                    <a:lumMod val="50000"/>
                  </a:schemeClr>
                </a:solidFill>
                <a:ea typeface="Calibri" panose="020F0502020204030204" pitchFamily="34" charset="0"/>
                <a:cs typeface="Calibri" panose="020F0502020204030204" pitchFamily="34" charset="0"/>
              </a:rPr>
              <a:t> ;</a:t>
            </a:r>
            <a:endParaRPr lang="el-GR" sz="1000" dirty="0">
              <a:solidFill>
                <a:schemeClr val="bg1">
                  <a:lumMod val="50000"/>
                </a:schemeClr>
              </a:solidFill>
              <a:ea typeface="Calibri" panose="020F0502020204030204" pitchFamily="34" charset="0"/>
            </a:endParaRPr>
          </a:p>
          <a:p>
            <a:pPr hangingPunct="0"/>
            <a:r>
              <a:rPr lang="el-GR" altLang="el-GR" sz="1200" b="1" dirty="0" smtClean="0">
                <a:solidFill>
                  <a:schemeClr val="bg1">
                    <a:lumMod val="50000"/>
                  </a:schemeClr>
                </a:solidFill>
              </a:rPr>
              <a:t>Σύνολο </a:t>
            </a:r>
            <a:r>
              <a:rPr lang="el-GR" altLang="el-GR" sz="1200" b="1" dirty="0">
                <a:solidFill>
                  <a:schemeClr val="bg1">
                    <a:lumMod val="50000"/>
                  </a:schemeClr>
                </a:solidFill>
              </a:rPr>
              <a:t>ερωτηθέντων</a:t>
            </a:r>
            <a:r>
              <a:rPr lang="en-US" altLang="el-GR" sz="1200" b="1" dirty="0">
                <a:solidFill>
                  <a:schemeClr val="bg1">
                    <a:lumMod val="50000"/>
                  </a:schemeClr>
                </a:solidFill>
              </a:rPr>
              <a:t> (N=1000)</a:t>
            </a:r>
            <a:r>
              <a:rPr lang="el-GR" altLang="el-GR" sz="1200" b="1" dirty="0">
                <a:solidFill>
                  <a:schemeClr val="bg1">
                    <a:lumMod val="50000"/>
                  </a:schemeClr>
                </a:solidFill>
              </a:rPr>
              <a:t> </a:t>
            </a:r>
            <a:endParaRPr lang="el-GR" altLang="en-US" sz="1200" b="1" dirty="0">
              <a:solidFill>
                <a:schemeClr val="bg1">
                  <a:lumMod val="50000"/>
                </a:schemeClr>
              </a:solidFill>
            </a:endParaRPr>
          </a:p>
        </p:txBody>
      </p:sp>
      <p:sp>
        <p:nvSpPr>
          <p:cNvPr id="2" name="Slide Number Placeholder 1"/>
          <p:cNvSpPr>
            <a:spLocks noGrp="1"/>
          </p:cNvSpPr>
          <p:nvPr>
            <p:ph type="sldNum" sz="quarter" idx="12"/>
          </p:nvPr>
        </p:nvSpPr>
        <p:spPr>
          <a:xfrm>
            <a:off x="11410820" y="6492875"/>
            <a:ext cx="584978" cy="365125"/>
          </a:xfrm>
          <a:solidFill>
            <a:schemeClr val="bg1"/>
          </a:solidFill>
        </p:spPr>
        <p:txBody>
          <a:bodyPr/>
          <a:lstStyle/>
          <a:p>
            <a:fld id="{D57F1E4F-1CFF-5643-939E-217C01CDF565}" type="slidenum">
              <a:rPr lang="en-US" smtClean="0"/>
              <a:pPr/>
              <a:t>22</a:t>
            </a:fld>
            <a:endParaRPr lang="en-US" dirty="0"/>
          </a:p>
        </p:txBody>
      </p:sp>
      <p:sp>
        <p:nvSpPr>
          <p:cNvPr id="24" name="Right Brace 23"/>
          <p:cNvSpPr/>
          <p:nvPr/>
        </p:nvSpPr>
        <p:spPr bwMode="auto">
          <a:xfrm>
            <a:off x="3767341" y="3874105"/>
            <a:ext cx="288032" cy="893042"/>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pPr>
            <a:endParaRPr lang="en-US" sz="2400" b="1">
              <a:latin typeface="Times New Roman" pitchFamily="18" charset="0"/>
            </a:endParaRPr>
          </a:p>
        </p:txBody>
      </p:sp>
      <p:sp>
        <p:nvSpPr>
          <p:cNvPr id="25" name="Rectangle 11"/>
          <p:cNvSpPr>
            <a:spLocks noChangeArrowheads="1"/>
          </p:cNvSpPr>
          <p:nvPr/>
        </p:nvSpPr>
        <p:spPr bwMode="auto">
          <a:xfrm>
            <a:off x="2893980" y="2234563"/>
            <a:ext cx="936625" cy="431800"/>
          </a:xfrm>
          <a:prstGeom prst="rect">
            <a:avLst/>
          </a:prstGeom>
          <a:solidFill>
            <a:srgbClr val="00206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18,5%</a:t>
            </a:r>
          </a:p>
        </p:txBody>
      </p:sp>
      <p:sp>
        <p:nvSpPr>
          <p:cNvPr id="26" name="Rectangle 12"/>
          <p:cNvSpPr>
            <a:spLocks noChangeArrowheads="1"/>
          </p:cNvSpPr>
          <p:nvPr/>
        </p:nvSpPr>
        <p:spPr bwMode="auto">
          <a:xfrm>
            <a:off x="4099053" y="4126268"/>
            <a:ext cx="936625" cy="431800"/>
          </a:xfrm>
          <a:prstGeom prst="rect">
            <a:avLst/>
          </a:prstGeom>
          <a:solidFill>
            <a:schemeClr val="bg1">
              <a:lumMod val="50000"/>
            </a:schemeClr>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FFFFFF"/>
                </a:solidFill>
                <a:latin typeface="Tahoma" panose="020B0604030504040204" pitchFamily="34" charset="0"/>
              </a:rPr>
              <a:t>6</a:t>
            </a:r>
            <a:r>
              <a:rPr lang="el-GR" altLang="en-US" sz="1800" b="1" dirty="0">
                <a:solidFill>
                  <a:srgbClr val="FFFFFF"/>
                </a:solidFill>
                <a:latin typeface="Tahoma" panose="020B0604030504040204" pitchFamily="34" charset="0"/>
              </a:rPr>
              <a:t>7,6%</a:t>
            </a:r>
          </a:p>
        </p:txBody>
      </p:sp>
      <p:sp>
        <p:nvSpPr>
          <p:cNvPr id="27" name="Right Brace 26"/>
          <p:cNvSpPr/>
          <p:nvPr/>
        </p:nvSpPr>
        <p:spPr bwMode="auto">
          <a:xfrm>
            <a:off x="2623025" y="1957701"/>
            <a:ext cx="198335" cy="985524"/>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16" name="Rectangle 15"/>
          <p:cNvSpPr/>
          <p:nvPr/>
        </p:nvSpPr>
        <p:spPr>
          <a:xfrm>
            <a:off x="1" y="5688001"/>
            <a:ext cx="12192000" cy="3548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TextBox 16"/>
          <p:cNvSpPr txBox="1"/>
          <p:nvPr/>
        </p:nvSpPr>
        <p:spPr>
          <a:xfrm>
            <a:off x="1673275" y="5688001"/>
            <a:ext cx="1380634"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600" i="1" u="none" strike="noStrike" kern="1200" cap="none" spc="0" normalizeH="0" baseline="0" noProof="0" dirty="0">
                <a:ln>
                  <a:noFill/>
                </a:ln>
                <a:solidFill>
                  <a:prstClr val="black"/>
                </a:solidFill>
                <a:effectLst/>
                <a:uLnTx/>
                <a:uFillTx/>
                <a:latin typeface="Calibri" panose="020F0502020204030204"/>
                <a:ea typeface="+mn-ea"/>
                <a:cs typeface="+mn-cs"/>
              </a:rPr>
              <a:t>16-18 Μαΐου</a:t>
            </a:r>
          </a:p>
        </p:txBody>
      </p:sp>
      <p:sp>
        <p:nvSpPr>
          <p:cNvPr id="18" name="TextBox 17"/>
          <p:cNvSpPr txBox="1"/>
          <p:nvPr/>
        </p:nvSpPr>
        <p:spPr>
          <a:xfrm>
            <a:off x="7352498" y="5688001"/>
            <a:ext cx="2813463"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600" i="1" dirty="0">
                <a:solidFill>
                  <a:prstClr val="black"/>
                </a:solidFill>
              </a:rPr>
              <a:t>31 Αυγούστου– 5 Σεπτεμβρίου</a:t>
            </a:r>
          </a:p>
        </p:txBody>
      </p:sp>
      <p:graphicFrame>
        <p:nvGraphicFramePr>
          <p:cNvPr id="19" name="Chart 18"/>
          <p:cNvGraphicFramePr/>
          <p:nvPr>
            <p:extLst>
              <p:ext uri="{D42A27DB-BD31-4B8C-83A1-F6EECF244321}">
                <p14:modId xmlns:p14="http://schemas.microsoft.com/office/powerpoint/2010/main" val="2637472430"/>
              </p:ext>
            </p:extLst>
          </p:nvPr>
        </p:nvGraphicFramePr>
        <p:xfrm>
          <a:off x="6824171" y="1047425"/>
          <a:ext cx="5742544" cy="4511027"/>
        </p:xfrm>
        <a:graphic>
          <a:graphicData uri="http://schemas.openxmlformats.org/drawingml/2006/chart">
            <c:chart xmlns:c="http://schemas.openxmlformats.org/drawingml/2006/chart" xmlns:r="http://schemas.openxmlformats.org/officeDocument/2006/relationships" r:id="rId4"/>
          </a:graphicData>
        </a:graphic>
      </p:graphicFrame>
      <p:sp>
        <p:nvSpPr>
          <p:cNvPr id="20" name="Right Brace 19"/>
          <p:cNvSpPr/>
          <p:nvPr/>
        </p:nvSpPr>
        <p:spPr bwMode="auto">
          <a:xfrm>
            <a:off x="10165961" y="3268369"/>
            <a:ext cx="288032" cy="893042"/>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pPr>
            <a:endParaRPr lang="en-US" sz="2400" b="1">
              <a:latin typeface="Times New Roman" pitchFamily="18" charset="0"/>
            </a:endParaRPr>
          </a:p>
        </p:txBody>
      </p:sp>
      <p:sp>
        <p:nvSpPr>
          <p:cNvPr id="21" name="Rectangle 11"/>
          <p:cNvSpPr>
            <a:spLocks noChangeArrowheads="1"/>
          </p:cNvSpPr>
          <p:nvPr/>
        </p:nvSpPr>
        <p:spPr bwMode="auto">
          <a:xfrm>
            <a:off x="10165961" y="1974525"/>
            <a:ext cx="936625" cy="431800"/>
          </a:xfrm>
          <a:prstGeom prst="rect">
            <a:avLst/>
          </a:prstGeom>
          <a:solidFill>
            <a:srgbClr val="002060"/>
          </a:solidFill>
          <a:ln>
            <a:noFill/>
          </a:ln>
          <a:effectLst/>
        </p:spPr>
        <p:txBody>
          <a:bodyPr wrap="none" anchor="ctr"/>
          <a:lstStyle/>
          <a:p>
            <a:pPr algn="ctr">
              <a:spcBef>
                <a:spcPct val="0"/>
              </a:spcBef>
            </a:pPr>
            <a:r>
              <a:rPr lang="el-GR" altLang="en-US" b="1" dirty="0">
                <a:solidFill>
                  <a:srgbClr val="FFFFFF"/>
                </a:solidFill>
                <a:latin typeface="Tahoma" panose="020B0604030504040204" pitchFamily="34" charset="0"/>
              </a:rPr>
              <a:t>18,4%</a:t>
            </a:r>
          </a:p>
        </p:txBody>
      </p:sp>
      <p:sp>
        <p:nvSpPr>
          <p:cNvPr id="22" name="Rectangle 12"/>
          <p:cNvSpPr>
            <a:spLocks noChangeArrowheads="1"/>
          </p:cNvSpPr>
          <p:nvPr/>
        </p:nvSpPr>
        <p:spPr bwMode="auto">
          <a:xfrm>
            <a:off x="10529652" y="3587945"/>
            <a:ext cx="936625" cy="431800"/>
          </a:xfrm>
          <a:prstGeom prst="rect">
            <a:avLst/>
          </a:prstGeom>
          <a:solidFill>
            <a:schemeClr val="bg1">
              <a:lumMod val="50000"/>
            </a:schemeClr>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67,5%</a:t>
            </a:r>
          </a:p>
        </p:txBody>
      </p:sp>
      <p:sp>
        <p:nvSpPr>
          <p:cNvPr id="23" name="Right Brace 22"/>
          <p:cNvSpPr/>
          <p:nvPr/>
        </p:nvSpPr>
        <p:spPr bwMode="auto">
          <a:xfrm>
            <a:off x="9754329" y="1740173"/>
            <a:ext cx="198335" cy="985524"/>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pic>
        <p:nvPicPr>
          <p:cNvPr id="28" name="Picture 27"/>
          <p:cNvPicPr>
            <a:picLocks noChangeAspect="1"/>
          </p:cNvPicPr>
          <p:nvPr/>
        </p:nvPicPr>
        <p:blipFill rotWithShape="1">
          <a:blip r:embed="rId5"/>
          <a:srcRect l="1617" r="51512"/>
          <a:stretch/>
        </p:blipFill>
        <p:spPr>
          <a:xfrm>
            <a:off x="5740440" y="880198"/>
            <a:ext cx="911650" cy="717708"/>
          </a:xfrm>
          <a:prstGeom prst="rect">
            <a:avLst/>
          </a:prstGeom>
        </p:spPr>
      </p:pic>
    </p:spTree>
    <p:extLst>
      <p:ext uri="{BB962C8B-B14F-4D97-AF65-F5344CB8AC3E}">
        <p14:creationId xmlns:p14="http://schemas.microsoft.com/office/powerpoint/2010/main" val="3746857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0" y="191596"/>
            <a:ext cx="1237914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hangingPunct="0"/>
            <a:r>
              <a:rPr lang="el-GR" altLang="en-US" sz="2000" b="1" dirty="0">
                <a:solidFill>
                  <a:schemeClr val="bg2">
                    <a:lumMod val="25000"/>
                  </a:schemeClr>
                </a:solidFill>
                <a:latin typeface="+mj-lt"/>
                <a:ea typeface="+mj-ea"/>
                <a:cs typeface="+mj-cs"/>
              </a:rPr>
              <a:t>Αξιολόγηση </a:t>
            </a:r>
            <a:r>
              <a:rPr lang="el-GR" sz="2000" b="1" dirty="0">
                <a:solidFill>
                  <a:schemeClr val="bg2">
                    <a:lumMod val="25000"/>
                  </a:schemeClr>
                </a:solidFill>
                <a:latin typeface="+mj-lt"/>
                <a:ea typeface="+mj-ea"/>
                <a:cs typeface="+mj-cs"/>
              </a:rPr>
              <a:t>αντιπολιτευτικής </a:t>
            </a:r>
            <a:r>
              <a:rPr lang="el-GR" sz="2000" b="1" dirty="0">
                <a:solidFill>
                  <a:srgbClr val="002060"/>
                </a:solidFill>
                <a:latin typeface="+mj-lt"/>
                <a:ea typeface="+mj-ea"/>
                <a:cs typeface="+mj-cs"/>
              </a:rPr>
              <a:t>στάσης Ελληνικής Λύσης </a:t>
            </a:r>
            <a:r>
              <a:rPr lang="el-GR" sz="2000" b="1" dirty="0">
                <a:solidFill>
                  <a:schemeClr val="bg2">
                    <a:lumMod val="25000"/>
                  </a:schemeClr>
                </a:solidFill>
                <a:latin typeface="+mj-lt"/>
                <a:ea typeface="+mj-ea"/>
                <a:cs typeface="+mj-cs"/>
              </a:rPr>
              <a:t>με αρχηγό τον Κ. </a:t>
            </a:r>
            <a:r>
              <a:rPr lang="el-GR" sz="2000" b="1" dirty="0" err="1">
                <a:solidFill>
                  <a:schemeClr val="bg2">
                    <a:lumMod val="25000"/>
                  </a:schemeClr>
                </a:solidFill>
                <a:latin typeface="+mj-lt"/>
                <a:ea typeface="+mj-ea"/>
                <a:cs typeface="+mj-cs"/>
              </a:rPr>
              <a:t>Βελόπουλο</a:t>
            </a:r>
            <a:r>
              <a:rPr lang="el-GR" sz="2000" b="1" dirty="0">
                <a:solidFill>
                  <a:schemeClr val="bg2">
                    <a:lumMod val="25000"/>
                  </a:schemeClr>
                </a:solidFill>
                <a:latin typeface="+mj-lt"/>
                <a:ea typeface="+mj-ea"/>
                <a:cs typeface="+mj-cs"/>
              </a:rPr>
              <a:t> </a:t>
            </a:r>
          </a:p>
          <a:p>
            <a:pPr lvl="0" hangingPunct="0"/>
            <a:endParaRPr lang="el-GR" sz="1000" dirty="0"/>
          </a:p>
          <a:p>
            <a:r>
              <a:rPr lang="el-GR" sz="1000" dirty="0">
                <a:solidFill>
                  <a:schemeClr val="bg1">
                    <a:lumMod val="50000"/>
                  </a:schemeClr>
                </a:solidFill>
                <a:ea typeface="Calibri" panose="020F0502020204030204" pitchFamily="34" charset="0"/>
                <a:cs typeface="Calibri" panose="020F0502020204030204" pitchFamily="34" charset="0"/>
              </a:rPr>
              <a:t>Πως κρίνετε την μέχρι τώρα αντιπολιτευτική στάση της </a:t>
            </a:r>
            <a:r>
              <a:rPr lang="el-GR" sz="1000" b="1" dirty="0">
                <a:solidFill>
                  <a:schemeClr val="bg1">
                    <a:lumMod val="50000"/>
                  </a:schemeClr>
                </a:solidFill>
                <a:ea typeface="Calibri" panose="020F0502020204030204" pitchFamily="34" charset="0"/>
                <a:cs typeface="Calibri" panose="020F0502020204030204" pitchFamily="34" charset="0"/>
              </a:rPr>
              <a:t>Ελληνικής Λύσης</a:t>
            </a:r>
            <a:r>
              <a:rPr lang="el-GR" sz="1000" dirty="0">
                <a:solidFill>
                  <a:schemeClr val="bg1">
                    <a:lumMod val="50000"/>
                  </a:schemeClr>
                </a:solidFill>
                <a:ea typeface="Calibri" panose="020F0502020204030204" pitchFamily="34" charset="0"/>
                <a:cs typeface="Calibri" panose="020F0502020204030204" pitchFamily="34" charset="0"/>
              </a:rPr>
              <a:t> με αρχηγό τον Κ. </a:t>
            </a:r>
            <a:r>
              <a:rPr lang="el-GR" sz="1000" dirty="0" err="1">
                <a:solidFill>
                  <a:schemeClr val="bg1">
                    <a:lumMod val="50000"/>
                  </a:schemeClr>
                </a:solidFill>
                <a:ea typeface="Calibri" panose="020F0502020204030204" pitchFamily="34" charset="0"/>
                <a:cs typeface="Calibri" panose="020F0502020204030204" pitchFamily="34" charset="0"/>
              </a:rPr>
              <a:t>Βελόπουλο</a:t>
            </a:r>
            <a:r>
              <a:rPr lang="el-GR" sz="1000" dirty="0">
                <a:solidFill>
                  <a:schemeClr val="bg1">
                    <a:lumMod val="50000"/>
                  </a:schemeClr>
                </a:solidFill>
                <a:ea typeface="Calibri" panose="020F0502020204030204" pitchFamily="34" charset="0"/>
                <a:cs typeface="Calibri" panose="020F0502020204030204" pitchFamily="34" charset="0"/>
              </a:rPr>
              <a:t> ;</a:t>
            </a:r>
            <a:endParaRPr lang="el-GR" sz="1000" dirty="0">
              <a:solidFill>
                <a:schemeClr val="bg1">
                  <a:lumMod val="50000"/>
                </a:schemeClr>
              </a:solidFill>
              <a:ea typeface="Calibri" panose="020F0502020204030204" pitchFamily="34" charset="0"/>
            </a:endParaRPr>
          </a:p>
          <a:p>
            <a:pPr hangingPunct="0"/>
            <a:r>
              <a:rPr lang="el-GR" altLang="el-GR" sz="1200" b="1" dirty="0">
                <a:solidFill>
                  <a:schemeClr val="bg1">
                    <a:lumMod val="50000"/>
                  </a:schemeClr>
                </a:solidFill>
              </a:rPr>
              <a:t>Ανάλυση με βάση την ψήφο 2019, το φύλο και την ηλικία</a:t>
            </a:r>
            <a:endParaRPr lang="el-GR" altLang="en-US" sz="1200" b="1" dirty="0">
              <a:solidFill>
                <a:schemeClr val="bg1">
                  <a:lumMod val="50000"/>
                </a:schemeClr>
              </a:solidFill>
            </a:endParaRPr>
          </a:p>
        </p:txBody>
      </p:sp>
      <p:sp>
        <p:nvSpPr>
          <p:cNvPr id="2" name="Slide Number Placeholder 1"/>
          <p:cNvSpPr>
            <a:spLocks noGrp="1"/>
          </p:cNvSpPr>
          <p:nvPr>
            <p:ph type="sldNum" sz="quarter" idx="12"/>
          </p:nvPr>
        </p:nvSpPr>
        <p:spPr>
          <a:xfrm>
            <a:off x="11410820" y="6492875"/>
            <a:ext cx="584978" cy="365125"/>
          </a:xfrm>
          <a:solidFill>
            <a:schemeClr val="bg1"/>
          </a:solidFill>
        </p:spPr>
        <p:txBody>
          <a:bodyPr/>
          <a:lstStyle/>
          <a:p>
            <a:fld id="{D57F1E4F-1CFF-5643-939E-217C01CDF565}" type="slidenum">
              <a:rPr lang="en-US" smtClean="0"/>
              <a:pPr/>
              <a:t>23</a:t>
            </a:fld>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978084855"/>
              </p:ext>
            </p:extLst>
          </p:nvPr>
        </p:nvGraphicFramePr>
        <p:xfrm>
          <a:off x="1635898" y="1458365"/>
          <a:ext cx="5369199" cy="2089066"/>
        </p:xfrm>
        <a:graphic>
          <a:graphicData uri="http://schemas.openxmlformats.org/drawingml/2006/table">
            <a:tbl>
              <a:tblPr/>
              <a:tblGrid>
                <a:gridCol w="1385573">
                  <a:extLst>
                    <a:ext uri="{9D8B030D-6E8A-4147-A177-3AD203B41FA5}">
                      <a16:colId xmlns:a16="http://schemas.microsoft.com/office/drawing/2014/main" val="20000"/>
                    </a:ext>
                  </a:extLst>
                </a:gridCol>
                <a:gridCol w="1219350">
                  <a:extLst>
                    <a:ext uri="{9D8B030D-6E8A-4147-A177-3AD203B41FA5}">
                      <a16:colId xmlns:a16="http://schemas.microsoft.com/office/drawing/2014/main" val="20001"/>
                    </a:ext>
                  </a:extLst>
                </a:gridCol>
                <a:gridCol w="902996">
                  <a:extLst>
                    <a:ext uri="{9D8B030D-6E8A-4147-A177-3AD203B41FA5}">
                      <a16:colId xmlns:a16="http://schemas.microsoft.com/office/drawing/2014/main" val="20002"/>
                    </a:ext>
                  </a:extLst>
                </a:gridCol>
                <a:gridCol w="930640">
                  <a:extLst>
                    <a:ext uri="{9D8B030D-6E8A-4147-A177-3AD203B41FA5}">
                      <a16:colId xmlns:a16="http://schemas.microsoft.com/office/drawing/2014/main" val="20003"/>
                    </a:ext>
                  </a:extLst>
                </a:gridCol>
                <a:gridCol w="930640">
                  <a:extLst>
                    <a:ext uri="{9D8B030D-6E8A-4147-A177-3AD203B41FA5}">
                      <a16:colId xmlns:a16="http://schemas.microsoft.com/office/drawing/2014/main" val="20004"/>
                    </a:ext>
                  </a:extLst>
                </a:gridCol>
              </a:tblGrid>
              <a:tr h="749592">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93118">
                <a:tc>
                  <a:txBody>
                    <a:bodyPr/>
                    <a:lstStyle/>
                    <a:p>
                      <a:pPr algn="ctr" fontAlgn="b"/>
                      <a:r>
                        <a:rPr lang="el-GR" sz="1000" b="1" i="0" u="none" strike="noStrike">
                          <a:solidFill>
                            <a:srgbClr val="000000"/>
                          </a:solidFill>
                          <a:effectLst/>
                          <a:latin typeface="Arial" panose="020B0604020202020204" pitchFamily="34" charset="0"/>
                        </a:rPr>
                        <a:t>Σίγουρα/Μάλλον Θετικά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18,4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417274">
                <a:tc>
                  <a:txBody>
                    <a:bodyPr/>
                    <a:lstStyle/>
                    <a:p>
                      <a:pPr algn="ctr" fontAlgn="b"/>
                      <a:r>
                        <a:rPr lang="el-GR" sz="1000" b="1" i="0" u="none" strike="noStrike">
                          <a:solidFill>
                            <a:srgbClr val="000000"/>
                          </a:solidFill>
                          <a:effectLst/>
                          <a:latin typeface="Arial" panose="020B0604020202020204" pitchFamily="34" charset="0"/>
                        </a:rPr>
                        <a:t>Μάλλον/Σίγουρα Αρνητικά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76,1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29082">
                <a:tc>
                  <a:txBody>
                    <a:bodyPr/>
                    <a:lstStyle/>
                    <a:p>
                      <a:pPr algn="ctr" fontAlgn="b"/>
                      <a:r>
                        <a:rPr lang="el-GR" sz="1000" b="1" i="0" u="none" strike="noStrike">
                          <a:solidFill>
                            <a:srgbClr val="000000"/>
                          </a:solidFill>
                          <a:effectLst/>
                          <a:latin typeface="Arial" panose="020B060402020202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137212095"/>
              </p:ext>
            </p:extLst>
          </p:nvPr>
        </p:nvGraphicFramePr>
        <p:xfrm>
          <a:off x="1635898" y="4158651"/>
          <a:ext cx="7684374" cy="2065878"/>
        </p:xfrm>
        <a:graphic>
          <a:graphicData uri="http://schemas.openxmlformats.org/drawingml/2006/table">
            <a:tbl>
              <a:tblPr/>
              <a:tblGrid>
                <a:gridCol w="1141311">
                  <a:extLst>
                    <a:ext uri="{9D8B030D-6E8A-4147-A177-3AD203B41FA5}">
                      <a16:colId xmlns:a16="http://schemas.microsoft.com/office/drawing/2014/main" val="20000"/>
                    </a:ext>
                  </a:extLst>
                </a:gridCol>
                <a:gridCol w="768314">
                  <a:extLst>
                    <a:ext uri="{9D8B030D-6E8A-4147-A177-3AD203B41FA5}">
                      <a16:colId xmlns:a16="http://schemas.microsoft.com/office/drawing/2014/main" val="20001"/>
                    </a:ext>
                  </a:extLst>
                </a:gridCol>
                <a:gridCol w="815753">
                  <a:extLst>
                    <a:ext uri="{9D8B030D-6E8A-4147-A177-3AD203B41FA5}">
                      <a16:colId xmlns:a16="http://schemas.microsoft.com/office/drawing/2014/main" val="20002"/>
                    </a:ext>
                  </a:extLst>
                </a:gridCol>
                <a:gridCol w="814116">
                  <a:extLst>
                    <a:ext uri="{9D8B030D-6E8A-4147-A177-3AD203B41FA5}">
                      <a16:colId xmlns:a16="http://schemas.microsoft.com/office/drawing/2014/main" val="20003"/>
                    </a:ext>
                  </a:extLst>
                </a:gridCol>
                <a:gridCol w="828976">
                  <a:extLst>
                    <a:ext uri="{9D8B030D-6E8A-4147-A177-3AD203B41FA5}">
                      <a16:colId xmlns:a16="http://schemas.microsoft.com/office/drawing/2014/main" val="20004"/>
                    </a:ext>
                  </a:extLst>
                </a:gridCol>
                <a:gridCol w="828976">
                  <a:extLst>
                    <a:ext uri="{9D8B030D-6E8A-4147-A177-3AD203B41FA5}">
                      <a16:colId xmlns:a16="http://schemas.microsoft.com/office/drawing/2014/main" val="20005"/>
                    </a:ext>
                  </a:extLst>
                </a:gridCol>
                <a:gridCol w="828976">
                  <a:extLst>
                    <a:ext uri="{9D8B030D-6E8A-4147-A177-3AD203B41FA5}">
                      <a16:colId xmlns:a16="http://schemas.microsoft.com/office/drawing/2014/main" val="20006"/>
                    </a:ext>
                  </a:extLst>
                </a:gridCol>
                <a:gridCol w="828976">
                  <a:extLst>
                    <a:ext uri="{9D8B030D-6E8A-4147-A177-3AD203B41FA5}">
                      <a16:colId xmlns:a16="http://schemas.microsoft.com/office/drawing/2014/main" val="20007"/>
                    </a:ext>
                  </a:extLst>
                </a:gridCol>
                <a:gridCol w="828976">
                  <a:extLst>
                    <a:ext uri="{9D8B030D-6E8A-4147-A177-3AD203B41FA5}">
                      <a16:colId xmlns:a16="http://schemas.microsoft.com/office/drawing/2014/main" val="20008"/>
                    </a:ext>
                  </a:extLst>
                </a:gridCol>
              </a:tblGrid>
              <a:tr h="772013">
                <a:tc>
                  <a:txBody>
                    <a:bodyPr/>
                    <a:lstStyle/>
                    <a:p>
                      <a:pPr algn="ctr" fontAlgn="b"/>
                      <a:endParaRPr kumimoji="0" lang="en-US" sz="16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ΘΕΝΤ</a:t>
                      </a:r>
                      <a:r>
                        <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ΩΝ</a:t>
                      </a:r>
                      <a:endPar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37" marR="91437" marT="45710" marB="4571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ΑΝΔΡΕΣ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ΓΥΝΑΙΚΕΣ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17-34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35-44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45-54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55-64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l-GR"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65+</a:t>
                      </a:r>
                      <a:endPar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83522">
                <a:tc>
                  <a:txBody>
                    <a:bodyPr/>
                    <a:lstStyle/>
                    <a:p>
                      <a:pPr algn="ctr" fontAlgn="b"/>
                      <a:r>
                        <a:rPr lang="el-GR" sz="1000" b="1" i="0" u="none" strike="noStrike">
                          <a:solidFill>
                            <a:srgbClr val="000000"/>
                          </a:solidFill>
                          <a:effectLst/>
                          <a:latin typeface="Arial" panose="020B0604020202020204" pitchFamily="34" charset="0"/>
                        </a:rPr>
                        <a:t>Σίγουρα/Μάλλον Θετικά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18,4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14,5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20,8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483522">
                <a:tc>
                  <a:txBody>
                    <a:bodyPr/>
                    <a:lstStyle/>
                    <a:p>
                      <a:pPr algn="ctr" fontAlgn="b"/>
                      <a:r>
                        <a:rPr lang="el-GR" sz="1000" b="1" i="0" u="none" strike="noStrike">
                          <a:solidFill>
                            <a:srgbClr val="000000"/>
                          </a:solidFill>
                          <a:effectLst/>
                          <a:latin typeface="Arial" panose="020B0604020202020204" pitchFamily="34" charset="0"/>
                        </a:rPr>
                        <a:t>Μάλλον/Σίγουρα Αρνητικά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67,5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68,4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66,7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67,9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66,7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68,1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26821">
                <a:tc>
                  <a:txBody>
                    <a:bodyPr/>
                    <a:lstStyle/>
                    <a:p>
                      <a:pPr algn="ctr" fontAlgn="b"/>
                      <a:r>
                        <a:rPr lang="el-GR" sz="1000" b="1" i="0" u="none" strike="noStrike">
                          <a:solidFill>
                            <a:srgbClr val="000000"/>
                          </a:solidFill>
                          <a:effectLst/>
                          <a:latin typeface="Arial" panose="020B060402020202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14,1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19,5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10,8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0250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1438585412"/>
              </p:ext>
            </p:extLst>
          </p:nvPr>
        </p:nvGraphicFramePr>
        <p:xfrm>
          <a:off x="727239" y="1255785"/>
          <a:ext cx="4931095" cy="4511027"/>
        </p:xfrm>
        <a:graphic>
          <a:graphicData uri="http://schemas.openxmlformats.org/drawingml/2006/chart">
            <c:chart xmlns:c="http://schemas.openxmlformats.org/drawingml/2006/chart" xmlns:r="http://schemas.openxmlformats.org/officeDocument/2006/relationships" r:id="rId3"/>
          </a:graphicData>
        </a:graphic>
      </p:graphicFrame>
      <p:sp>
        <p:nvSpPr>
          <p:cNvPr id="92162" name="Rectangle 2"/>
          <p:cNvSpPr>
            <a:spLocks noChangeArrowheads="1"/>
          </p:cNvSpPr>
          <p:nvPr/>
        </p:nvSpPr>
        <p:spPr bwMode="auto">
          <a:xfrm>
            <a:off x="0" y="191596"/>
            <a:ext cx="1237914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hangingPunct="0"/>
            <a:r>
              <a:rPr lang="el-GR" altLang="en-US" sz="2000" b="1" dirty="0">
                <a:solidFill>
                  <a:schemeClr val="bg2">
                    <a:lumMod val="25000"/>
                  </a:schemeClr>
                </a:solidFill>
                <a:latin typeface="+mj-lt"/>
                <a:ea typeface="+mj-ea"/>
                <a:cs typeface="+mj-cs"/>
              </a:rPr>
              <a:t>Αξιολόγηση </a:t>
            </a:r>
            <a:r>
              <a:rPr lang="el-GR" sz="2000" b="1" dirty="0">
                <a:solidFill>
                  <a:schemeClr val="bg2">
                    <a:lumMod val="25000"/>
                  </a:schemeClr>
                </a:solidFill>
                <a:latin typeface="+mj-lt"/>
                <a:ea typeface="+mj-ea"/>
                <a:cs typeface="+mj-cs"/>
              </a:rPr>
              <a:t>αντιπολιτευτικής </a:t>
            </a:r>
            <a:r>
              <a:rPr lang="el-GR" sz="2000" b="1" dirty="0">
                <a:solidFill>
                  <a:srgbClr val="7030A0"/>
                </a:solidFill>
                <a:latin typeface="+mj-lt"/>
                <a:ea typeface="+mj-ea"/>
                <a:cs typeface="+mj-cs"/>
              </a:rPr>
              <a:t>στάσης ΜΕΡΑ 25 </a:t>
            </a:r>
            <a:r>
              <a:rPr lang="el-GR" sz="2000" b="1" dirty="0">
                <a:solidFill>
                  <a:schemeClr val="bg2">
                    <a:lumMod val="25000"/>
                  </a:schemeClr>
                </a:solidFill>
                <a:latin typeface="+mj-lt"/>
                <a:ea typeface="+mj-ea"/>
                <a:cs typeface="+mj-cs"/>
              </a:rPr>
              <a:t>με αρχηγό τον Γ. </a:t>
            </a:r>
            <a:r>
              <a:rPr lang="el-GR" sz="2000" b="1" dirty="0" err="1">
                <a:solidFill>
                  <a:schemeClr val="bg2">
                    <a:lumMod val="25000"/>
                  </a:schemeClr>
                </a:solidFill>
                <a:latin typeface="+mj-lt"/>
                <a:ea typeface="+mj-ea"/>
                <a:cs typeface="+mj-cs"/>
              </a:rPr>
              <a:t>Βαρουφάκη</a:t>
            </a:r>
            <a:endParaRPr lang="el-GR" sz="2000" b="1" dirty="0">
              <a:solidFill>
                <a:schemeClr val="bg2">
                  <a:lumMod val="25000"/>
                </a:schemeClr>
              </a:solidFill>
              <a:latin typeface="+mj-lt"/>
              <a:ea typeface="+mj-ea"/>
              <a:cs typeface="+mj-cs"/>
            </a:endParaRPr>
          </a:p>
          <a:p>
            <a:pPr lvl="0" hangingPunct="0"/>
            <a:endParaRPr lang="el-GR" sz="1000" dirty="0"/>
          </a:p>
          <a:p>
            <a:r>
              <a:rPr lang="el-GR" sz="1000" dirty="0">
                <a:solidFill>
                  <a:schemeClr val="bg1">
                    <a:lumMod val="50000"/>
                  </a:schemeClr>
                </a:solidFill>
                <a:ea typeface="Calibri" panose="020F0502020204030204" pitchFamily="34" charset="0"/>
                <a:cs typeface="Calibri" panose="020F0502020204030204" pitchFamily="34" charset="0"/>
              </a:rPr>
              <a:t>Πως κρίνετε την μέχρι τώρα αντιπολιτευτική στάση του </a:t>
            </a:r>
            <a:r>
              <a:rPr lang="el-GR" sz="1000" b="1" dirty="0">
                <a:solidFill>
                  <a:schemeClr val="bg1">
                    <a:lumMod val="50000"/>
                  </a:schemeClr>
                </a:solidFill>
                <a:ea typeface="Calibri" panose="020F0502020204030204" pitchFamily="34" charset="0"/>
                <a:cs typeface="Calibri" panose="020F0502020204030204" pitchFamily="34" charset="0"/>
              </a:rPr>
              <a:t>ΜΕΡΑ 25</a:t>
            </a:r>
            <a:r>
              <a:rPr lang="el-GR" sz="1000" dirty="0">
                <a:solidFill>
                  <a:schemeClr val="bg1">
                    <a:lumMod val="50000"/>
                  </a:schemeClr>
                </a:solidFill>
                <a:ea typeface="Calibri" panose="020F0502020204030204" pitchFamily="34" charset="0"/>
                <a:cs typeface="Calibri" panose="020F0502020204030204" pitchFamily="34" charset="0"/>
              </a:rPr>
              <a:t> με αρχηγό τον Γ. </a:t>
            </a:r>
            <a:r>
              <a:rPr lang="el-GR" sz="1000" dirty="0" err="1">
                <a:solidFill>
                  <a:schemeClr val="bg1">
                    <a:lumMod val="50000"/>
                  </a:schemeClr>
                </a:solidFill>
                <a:ea typeface="Calibri" panose="020F0502020204030204" pitchFamily="34" charset="0"/>
                <a:cs typeface="Calibri" panose="020F0502020204030204" pitchFamily="34" charset="0"/>
              </a:rPr>
              <a:t>Βαρουφάκη</a:t>
            </a:r>
            <a:r>
              <a:rPr lang="el-GR" sz="1000" dirty="0">
                <a:solidFill>
                  <a:schemeClr val="bg1">
                    <a:lumMod val="50000"/>
                  </a:schemeClr>
                </a:solidFill>
                <a:ea typeface="Calibri" panose="020F0502020204030204" pitchFamily="34" charset="0"/>
                <a:cs typeface="Calibri" panose="020F0502020204030204" pitchFamily="34" charset="0"/>
              </a:rPr>
              <a:t>;</a:t>
            </a:r>
            <a:endParaRPr lang="el-GR" sz="1000" dirty="0">
              <a:solidFill>
                <a:schemeClr val="bg1">
                  <a:lumMod val="50000"/>
                </a:schemeClr>
              </a:solidFill>
              <a:ea typeface="Calibri" panose="020F0502020204030204" pitchFamily="34" charset="0"/>
            </a:endParaRPr>
          </a:p>
          <a:p>
            <a:pPr hangingPunct="0"/>
            <a:r>
              <a:rPr lang="el-GR" altLang="el-GR" sz="1200" b="1" dirty="0">
                <a:solidFill>
                  <a:schemeClr val="bg1">
                    <a:lumMod val="50000"/>
                  </a:schemeClr>
                </a:solidFill>
              </a:rPr>
              <a:t>Σύνολο ερωτηθέντων</a:t>
            </a:r>
            <a:r>
              <a:rPr lang="en-US" altLang="el-GR" sz="1200" b="1" dirty="0">
                <a:solidFill>
                  <a:schemeClr val="bg1">
                    <a:lumMod val="50000"/>
                  </a:schemeClr>
                </a:solidFill>
              </a:rPr>
              <a:t> (N=1000)</a:t>
            </a:r>
            <a:r>
              <a:rPr lang="el-GR" altLang="el-GR" sz="1200" b="1" dirty="0">
                <a:solidFill>
                  <a:schemeClr val="bg1">
                    <a:lumMod val="50000"/>
                  </a:schemeClr>
                </a:solidFill>
              </a:rPr>
              <a:t> </a:t>
            </a:r>
            <a:endParaRPr lang="el-GR" altLang="en-US" sz="1200" b="1" dirty="0">
              <a:solidFill>
                <a:schemeClr val="bg1">
                  <a:lumMod val="50000"/>
                </a:schemeClr>
              </a:solidFill>
            </a:endParaRPr>
          </a:p>
        </p:txBody>
      </p:sp>
      <p:sp>
        <p:nvSpPr>
          <p:cNvPr id="9" name="Right Brace 8"/>
          <p:cNvSpPr/>
          <p:nvPr/>
        </p:nvSpPr>
        <p:spPr bwMode="auto">
          <a:xfrm>
            <a:off x="3891934" y="3656704"/>
            <a:ext cx="288032" cy="893042"/>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pPr>
            <a:endParaRPr lang="en-US" sz="2400" b="1">
              <a:latin typeface="Times New Roman" pitchFamily="18" charset="0"/>
            </a:endParaRPr>
          </a:p>
        </p:txBody>
      </p:sp>
      <p:sp>
        <p:nvSpPr>
          <p:cNvPr id="10" name="Rectangle 11"/>
          <p:cNvSpPr>
            <a:spLocks noChangeArrowheads="1"/>
          </p:cNvSpPr>
          <p:nvPr/>
        </p:nvSpPr>
        <p:spPr bwMode="auto">
          <a:xfrm>
            <a:off x="3357661" y="2135215"/>
            <a:ext cx="936625" cy="431800"/>
          </a:xfrm>
          <a:prstGeom prst="rect">
            <a:avLst/>
          </a:prstGeom>
          <a:solidFill>
            <a:srgbClr val="9900CC"/>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16,5%</a:t>
            </a:r>
          </a:p>
        </p:txBody>
      </p:sp>
      <p:sp>
        <p:nvSpPr>
          <p:cNvPr id="11" name="Rectangle 12"/>
          <p:cNvSpPr>
            <a:spLocks noChangeArrowheads="1"/>
          </p:cNvSpPr>
          <p:nvPr/>
        </p:nvSpPr>
        <p:spPr bwMode="auto">
          <a:xfrm>
            <a:off x="4389109" y="3887325"/>
            <a:ext cx="936625" cy="431800"/>
          </a:xfrm>
          <a:prstGeom prst="rect">
            <a:avLst/>
          </a:prstGeom>
          <a:solidFill>
            <a:schemeClr val="bg1">
              <a:lumMod val="50000"/>
            </a:schemeClr>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FFFFFF"/>
                </a:solidFill>
                <a:latin typeface="Tahoma" panose="020B0604030504040204" pitchFamily="34" charset="0"/>
              </a:rPr>
              <a:t>6</a:t>
            </a:r>
            <a:r>
              <a:rPr lang="el-GR" altLang="en-US" sz="1800" b="1" dirty="0">
                <a:solidFill>
                  <a:srgbClr val="FFFFFF"/>
                </a:solidFill>
                <a:latin typeface="Tahoma" panose="020B0604030504040204" pitchFamily="34" charset="0"/>
              </a:rPr>
              <a:t>9,2%</a:t>
            </a:r>
          </a:p>
        </p:txBody>
      </p:sp>
      <p:sp>
        <p:nvSpPr>
          <p:cNvPr id="2" name="Slide Number Placeholder 1"/>
          <p:cNvSpPr>
            <a:spLocks noGrp="1"/>
          </p:cNvSpPr>
          <p:nvPr>
            <p:ph type="sldNum" sz="quarter" idx="12"/>
          </p:nvPr>
        </p:nvSpPr>
        <p:spPr>
          <a:xfrm>
            <a:off x="11410820" y="6492875"/>
            <a:ext cx="584978" cy="365125"/>
          </a:xfrm>
          <a:solidFill>
            <a:schemeClr val="bg1"/>
          </a:solidFill>
        </p:spPr>
        <p:txBody>
          <a:bodyPr/>
          <a:lstStyle/>
          <a:p>
            <a:fld id="{D57F1E4F-1CFF-5643-939E-217C01CDF565}" type="slidenum">
              <a:rPr lang="en-US" smtClean="0"/>
              <a:pPr/>
              <a:t>24</a:t>
            </a:fld>
            <a:endParaRPr lang="en-US" dirty="0"/>
          </a:p>
        </p:txBody>
      </p:sp>
      <p:sp>
        <p:nvSpPr>
          <p:cNvPr id="18" name="Right Brace 17"/>
          <p:cNvSpPr/>
          <p:nvPr/>
        </p:nvSpPr>
        <p:spPr bwMode="auto">
          <a:xfrm>
            <a:off x="2994452" y="1910277"/>
            <a:ext cx="198335" cy="985524"/>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17" name="Rectangle 16"/>
          <p:cNvSpPr/>
          <p:nvPr/>
        </p:nvSpPr>
        <p:spPr>
          <a:xfrm>
            <a:off x="1" y="5688001"/>
            <a:ext cx="12192000" cy="3548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TextBox 20"/>
          <p:cNvSpPr txBox="1"/>
          <p:nvPr/>
        </p:nvSpPr>
        <p:spPr>
          <a:xfrm>
            <a:off x="1673275" y="5688001"/>
            <a:ext cx="1380634"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600" i="1" u="none" strike="noStrike" kern="1200" cap="none" spc="0" normalizeH="0" baseline="0" noProof="0" dirty="0">
                <a:ln>
                  <a:noFill/>
                </a:ln>
                <a:solidFill>
                  <a:prstClr val="black"/>
                </a:solidFill>
                <a:effectLst/>
                <a:uLnTx/>
                <a:uFillTx/>
                <a:latin typeface="Calibri" panose="020F0502020204030204"/>
                <a:ea typeface="+mn-ea"/>
                <a:cs typeface="+mn-cs"/>
              </a:rPr>
              <a:t>16-18 Μαΐου</a:t>
            </a:r>
          </a:p>
        </p:txBody>
      </p:sp>
      <p:sp>
        <p:nvSpPr>
          <p:cNvPr id="22" name="TextBox 21"/>
          <p:cNvSpPr txBox="1"/>
          <p:nvPr/>
        </p:nvSpPr>
        <p:spPr>
          <a:xfrm>
            <a:off x="7352498" y="5688001"/>
            <a:ext cx="2813463"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600" i="1" dirty="0">
                <a:solidFill>
                  <a:prstClr val="black"/>
                </a:solidFill>
              </a:rPr>
              <a:t>31 Αυγούστου– 5 Σεπτεμβρίου</a:t>
            </a:r>
          </a:p>
        </p:txBody>
      </p:sp>
      <p:graphicFrame>
        <p:nvGraphicFramePr>
          <p:cNvPr id="23" name="Chart 22"/>
          <p:cNvGraphicFramePr/>
          <p:nvPr>
            <p:extLst>
              <p:ext uri="{D42A27DB-BD31-4B8C-83A1-F6EECF244321}">
                <p14:modId xmlns:p14="http://schemas.microsoft.com/office/powerpoint/2010/main" val="1336880123"/>
              </p:ext>
            </p:extLst>
          </p:nvPr>
        </p:nvGraphicFramePr>
        <p:xfrm>
          <a:off x="6845018" y="1176974"/>
          <a:ext cx="5742544" cy="4511027"/>
        </p:xfrm>
        <a:graphic>
          <a:graphicData uri="http://schemas.openxmlformats.org/drawingml/2006/chart">
            <c:chart xmlns:c="http://schemas.openxmlformats.org/drawingml/2006/chart" xmlns:r="http://schemas.openxmlformats.org/officeDocument/2006/relationships" r:id="rId4"/>
          </a:graphicData>
        </a:graphic>
      </p:graphicFrame>
      <p:sp>
        <p:nvSpPr>
          <p:cNvPr id="24" name="Right Brace 23"/>
          <p:cNvSpPr/>
          <p:nvPr/>
        </p:nvSpPr>
        <p:spPr bwMode="auto">
          <a:xfrm>
            <a:off x="10165961" y="3268369"/>
            <a:ext cx="288032" cy="893042"/>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pPr>
            <a:endParaRPr lang="en-US" sz="2400" b="1">
              <a:latin typeface="Times New Roman" pitchFamily="18" charset="0"/>
            </a:endParaRPr>
          </a:p>
        </p:txBody>
      </p:sp>
      <p:sp>
        <p:nvSpPr>
          <p:cNvPr id="25" name="Rectangle 11"/>
          <p:cNvSpPr>
            <a:spLocks noChangeArrowheads="1"/>
          </p:cNvSpPr>
          <p:nvPr/>
        </p:nvSpPr>
        <p:spPr bwMode="auto">
          <a:xfrm>
            <a:off x="10165961" y="1974525"/>
            <a:ext cx="936625" cy="431800"/>
          </a:xfrm>
          <a:prstGeom prst="rect">
            <a:avLst/>
          </a:prstGeom>
          <a:solidFill>
            <a:srgbClr val="9900CC"/>
          </a:solidFill>
          <a:ln>
            <a:noFill/>
          </a:ln>
          <a:effectLst/>
        </p:spPr>
        <p:txBody>
          <a:bodyPr wrap="none" anchor="ctr"/>
          <a:lstStyle/>
          <a:p>
            <a:pPr algn="ctr">
              <a:spcBef>
                <a:spcPct val="0"/>
              </a:spcBef>
            </a:pPr>
            <a:r>
              <a:rPr lang="el-GR" altLang="en-US" b="1" dirty="0">
                <a:solidFill>
                  <a:srgbClr val="FFFFFF"/>
                </a:solidFill>
                <a:latin typeface="Tahoma" panose="020B0604030504040204" pitchFamily="34" charset="0"/>
              </a:rPr>
              <a:t>19,4%</a:t>
            </a:r>
          </a:p>
        </p:txBody>
      </p:sp>
      <p:sp>
        <p:nvSpPr>
          <p:cNvPr id="26" name="Rectangle 12"/>
          <p:cNvSpPr>
            <a:spLocks noChangeArrowheads="1"/>
          </p:cNvSpPr>
          <p:nvPr/>
        </p:nvSpPr>
        <p:spPr bwMode="auto">
          <a:xfrm>
            <a:off x="10529652" y="3587945"/>
            <a:ext cx="936625" cy="431800"/>
          </a:xfrm>
          <a:prstGeom prst="rect">
            <a:avLst/>
          </a:prstGeom>
          <a:solidFill>
            <a:schemeClr val="bg1">
              <a:lumMod val="50000"/>
            </a:schemeClr>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65,5%</a:t>
            </a:r>
          </a:p>
        </p:txBody>
      </p:sp>
      <p:sp>
        <p:nvSpPr>
          <p:cNvPr id="27" name="Right Brace 26"/>
          <p:cNvSpPr/>
          <p:nvPr/>
        </p:nvSpPr>
        <p:spPr bwMode="auto">
          <a:xfrm>
            <a:off x="9754329" y="1740173"/>
            <a:ext cx="198335" cy="985524"/>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pic>
        <p:nvPicPr>
          <p:cNvPr id="28" name="Picture 27"/>
          <p:cNvPicPr>
            <a:picLocks noChangeAspect="1"/>
          </p:cNvPicPr>
          <p:nvPr/>
        </p:nvPicPr>
        <p:blipFill>
          <a:blip r:embed="rId5"/>
          <a:stretch>
            <a:fillRect/>
          </a:stretch>
        </p:blipFill>
        <p:spPr>
          <a:xfrm>
            <a:off x="5380175" y="895369"/>
            <a:ext cx="1342385" cy="559691"/>
          </a:xfrm>
          <a:prstGeom prst="rect">
            <a:avLst/>
          </a:prstGeom>
        </p:spPr>
      </p:pic>
    </p:spTree>
    <p:extLst>
      <p:ext uri="{BB962C8B-B14F-4D97-AF65-F5344CB8AC3E}">
        <p14:creationId xmlns:p14="http://schemas.microsoft.com/office/powerpoint/2010/main" val="1361327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290252" y="226377"/>
            <a:ext cx="1237914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hangingPunct="0"/>
            <a:r>
              <a:rPr lang="el-GR" altLang="en-US" sz="2000" b="1" dirty="0">
                <a:solidFill>
                  <a:schemeClr val="bg2">
                    <a:lumMod val="25000"/>
                  </a:schemeClr>
                </a:solidFill>
                <a:latin typeface="+mj-lt"/>
                <a:ea typeface="+mj-ea"/>
                <a:cs typeface="+mj-cs"/>
              </a:rPr>
              <a:t>Αξιολόγηση </a:t>
            </a:r>
            <a:r>
              <a:rPr lang="el-GR" sz="2000" b="1" dirty="0">
                <a:solidFill>
                  <a:schemeClr val="bg2">
                    <a:lumMod val="25000"/>
                  </a:schemeClr>
                </a:solidFill>
                <a:latin typeface="+mj-lt"/>
                <a:ea typeface="+mj-ea"/>
                <a:cs typeface="+mj-cs"/>
              </a:rPr>
              <a:t>αντιπολιτευτικής </a:t>
            </a:r>
            <a:r>
              <a:rPr lang="el-GR" sz="2000" b="1" dirty="0">
                <a:solidFill>
                  <a:srgbClr val="7030A0"/>
                </a:solidFill>
                <a:latin typeface="+mj-lt"/>
                <a:ea typeface="+mj-ea"/>
                <a:cs typeface="+mj-cs"/>
              </a:rPr>
              <a:t>στάσης ΜΕΡΑ 25 </a:t>
            </a:r>
            <a:r>
              <a:rPr lang="el-GR" sz="2000" b="1" dirty="0">
                <a:solidFill>
                  <a:schemeClr val="bg2">
                    <a:lumMod val="25000"/>
                  </a:schemeClr>
                </a:solidFill>
                <a:latin typeface="+mj-lt"/>
                <a:ea typeface="+mj-ea"/>
                <a:cs typeface="+mj-cs"/>
              </a:rPr>
              <a:t>με αρχηγό τον Γ. </a:t>
            </a:r>
            <a:r>
              <a:rPr lang="el-GR" sz="2000" b="1" dirty="0" err="1">
                <a:solidFill>
                  <a:schemeClr val="bg2">
                    <a:lumMod val="25000"/>
                  </a:schemeClr>
                </a:solidFill>
                <a:latin typeface="+mj-lt"/>
                <a:ea typeface="+mj-ea"/>
                <a:cs typeface="+mj-cs"/>
              </a:rPr>
              <a:t>Βαρουφάκη</a:t>
            </a:r>
            <a:endParaRPr lang="el-GR" sz="2000" b="1" dirty="0">
              <a:solidFill>
                <a:schemeClr val="bg2">
                  <a:lumMod val="25000"/>
                </a:schemeClr>
              </a:solidFill>
              <a:latin typeface="+mj-lt"/>
              <a:ea typeface="+mj-ea"/>
              <a:cs typeface="+mj-cs"/>
            </a:endParaRPr>
          </a:p>
          <a:p>
            <a:pPr lvl="0" hangingPunct="0"/>
            <a:endParaRPr lang="el-GR" sz="1000" dirty="0"/>
          </a:p>
          <a:p>
            <a:r>
              <a:rPr lang="el-GR" sz="1000" dirty="0">
                <a:solidFill>
                  <a:schemeClr val="bg1">
                    <a:lumMod val="50000"/>
                  </a:schemeClr>
                </a:solidFill>
                <a:ea typeface="Calibri" panose="020F0502020204030204" pitchFamily="34" charset="0"/>
                <a:cs typeface="Calibri" panose="020F0502020204030204" pitchFamily="34" charset="0"/>
              </a:rPr>
              <a:t>Πως κρίνετε την μέχρι τώρα αντιπολιτευτική στάση του </a:t>
            </a:r>
            <a:r>
              <a:rPr lang="el-GR" sz="1000" b="1" dirty="0">
                <a:solidFill>
                  <a:schemeClr val="bg1">
                    <a:lumMod val="50000"/>
                  </a:schemeClr>
                </a:solidFill>
                <a:ea typeface="Calibri" panose="020F0502020204030204" pitchFamily="34" charset="0"/>
                <a:cs typeface="Calibri" panose="020F0502020204030204" pitchFamily="34" charset="0"/>
              </a:rPr>
              <a:t>ΜΕΡΑ 25</a:t>
            </a:r>
            <a:r>
              <a:rPr lang="el-GR" sz="1000" dirty="0">
                <a:solidFill>
                  <a:schemeClr val="bg1">
                    <a:lumMod val="50000"/>
                  </a:schemeClr>
                </a:solidFill>
                <a:ea typeface="Calibri" panose="020F0502020204030204" pitchFamily="34" charset="0"/>
                <a:cs typeface="Calibri" panose="020F0502020204030204" pitchFamily="34" charset="0"/>
              </a:rPr>
              <a:t> με αρχηγό τον Γ. </a:t>
            </a:r>
            <a:r>
              <a:rPr lang="el-GR" sz="1000" dirty="0" err="1">
                <a:solidFill>
                  <a:schemeClr val="bg1">
                    <a:lumMod val="50000"/>
                  </a:schemeClr>
                </a:solidFill>
                <a:ea typeface="Calibri" panose="020F0502020204030204" pitchFamily="34" charset="0"/>
                <a:cs typeface="Calibri" panose="020F0502020204030204" pitchFamily="34" charset="0"/>
              </a:rPr>
              <a:t>Βαρουφάκη</a:t>
            </a:r>
            <a:r>
              <a:rPr lang="el-GR" sz="1000" dirty="0">
                <a:solidFill>
                  <a:schemeClr val="bg1">
                    <a:lumMod val="50000"/>
                  </a:schemeClr>
                </a:solidFill>
                <a:ea typeface="Calibri" panose="020F0502020204030204" pitchFamily="34" charset="0"/>
                <a:cs typeface="Calibri" panose="020F0502020204030204" pitchFamily="34" charset="0"/>
              </a:rPr>
              <a:t>;</a:t>
            </a:r>
            <a:endParaRPr lang="el-GR" sz="1000" dirty="0">
              <a:solidFill>
                <a:schemeClr val="bg1">
                  <a:lumMod val="50000"/>
                </a:schemeClr>
              </a:solidFill>
              <a:ea typeface="Calibri" panose="020F0502020204030204" pitchFamily="34" charset="0"/>
            </a:endParaRPr>
          </a:p>
          <a:p>
            <a:pPr hangingPunct="0"/>
            <a:r>
              <a:rPr lang="el-GR" altLang="el-GR" sz="1200" b="1" dirty="0">
                <a:solidFill>
                  <a:schemeClr val="bg1">
                    <a:lumMod val="50000"/>
                  </a:schemeClr>
                </a:solidFill>
              </a:rPr>
              <a:t>Ανάλυση με βάση την ψήφο 2019, το φύλο και την ηλικία</a:t>
            </a:r>
            <a:endParaRPr lang="el-GR" altLang="en-US" sz="1200" b="1" dirty="0">
              <a:solidFill>
                <a:schemeClr val="bg1">
                  <a:lumMod val="50000"/>
                </a:schemeClr>
              </a:solidFill>
            </a:endParaRPr>
          </a:p>
        </p:txBody>
      </p:sp>
      <p:sp>
        <p:nvSpPr>
          <p:cNvPr id="2" name="Slide Number Placeholder 1"/>
          <p:cNvSpPr>
            <a:spLocks noGrp="1"/>
          </p:cNvSpPr>
          <p:nvPr>
            <p:ph type="sldNum" sz="quarter" idx="12"/>
          </p:nvPr>
        </p:nvSpPr>
        <p:spPr>
          <a:xfrm>
            <a:off x="11410820" y="6492875"/>
            <a:ext cx="584978" cy="365125"/>
          </a:xfrm>
          <a:solidFill>
            <a:schemeClr val="bg1"/>
          </a:solidFill>
        </p:spPr>
        <p:txBody>
          <a:bodyPr/>
          <a:lstStyle/>
          <a:p>
            <a:fld id="{D57F1E4F-1CFF-5643-939E-217C01CDF565}" type="slidenum">
              <a:rPr lang="en-US" smtClean="0"/>
              <a:pPr/>
              <a:t>25</a:t>
            </a:fld>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3212926550"/>
              </p:ext>
            </p:extLst>
          </p:nvPr>
        </p:nvGraphicFramePr>
        <p:xfrm>
          <a:off x="1752522" y="1369377"/>
          <a:ext cx="5428965" cy="1959550"/>
        </p:xfrm>
        <a:graphic>
          <a:graphicData uri="http://schemas.openxmlformats.org/drawingml/2006/table">
            <a:tbl>
              <a:tblPr/>
              <a:tblGrid>
                <a:gridCol w="1400997">
                  <a:extLst>
                    <a:ext uri="{9D8B030D-6E8A-4147-A177-3AD203B41FA5}">
                      <a16:colId xmlns:a16="http://schemas.microsoft.com/office/drawing/2014/main" val="20000"/>
                    </a:ext>
                  </a:extLst>
                </a:gridCol>
                <a:gridCol w="1232923">
                  <a:extLst>
                    <a:ext uri="{9D8B030D-6E8A-4147-A177-3AD203B41FA5}">
                      <a16:colId xmlns:a16="http://schemas.microsoft.com/office/drawing/2014/main" val="20001"/>
                    </a:ext>
                  </a:extLst>
                </a:gridCol>
                <a:gridCol w="913047">
                  <a:extLst>
                    <a:ext uri="{9D8B030D-6E8A-4147-A177-3AD203B41FA5}">
                      <a16:colId xmlns:a16="http://schemas.microsoft.com/office/drawing/2014/main" val="20002"/>
                    </a:ext>
                  </a:extLst>
                </a:gridCol>
                <a:gridCol w="940999">
                  <a:extLst>
                    <a:ext uri="{9D8B030D-6E8A-4147-A177-3AD203B41FA5}">
                      <a16:colId xmlns:a16="http://schemas.microsoft.com/office/drawing/2014/main" val="20003"/>
                    </a:ext>
                  </a:extLst>
                </a:gridCol>
                <a:gridCol w="940999">
                  <a:extLst>
                    <a:ext uri="{9D8B030D-6E8A-4147-A177-3AD203B41FA5}">
                      <a16:colId xmlns:a16="http://schemas.microsoft.com/office/drawing/2014/main" val="20004"/>
                    </a:ext>
                  </a:extLst>
                </a:gridCol>
              </a:tblGrid>
              <a:tr h="703120">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62546">
                <a:tc>
                  <a:txBody>
                    <a:bodyPr/>
                    <a:lstStyle/>
                    <a:p>
                      <a:pPr algn="ctr" fontAlgn="b"/>
                      <a:r>
                        <a:rPr lang="el-GR" sz="1000" b="1" i="0" u="none" strike="noStrike">
                          <a:solidFill>
                            <a:srgbClr val="000000"/>
                          </a:solidFill>
                          <a:effectLst/>
                          <a:latin typeface="Arial" panose="020B0604020202020204" pitchFamily="34" charset="0"/>
                        </a:rPr>
                        <a:t>Σίγουρα/Μάλλον Θετικά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19,4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91404">
                <a:tc>
                  <a:txBody>
                    <a:bodyPr/>
                    <a:lstStyle/>
                    <a:p>
                      <a:pPr algn="ctr" fontAlgn="b"/>
                      <a:r>
                        <a:rPr lang="el-GR" sz="1000" b="1" i="0" u="none" strike="noStrike">
                          <a:solidFill>
                            <a:srgbClr val="000000"/>
                          </a:solidFill>
                          <a:effectLst/>
                          <a:latin typeface="Arial" panose="020B0604020202020204" pitchFamily="34" charset="0"/>
                        </a:rPr>
                        <a:t>Μάλλον/Σίγουρα Αρνητικά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65,5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81,1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47,9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02480">
                <a:tc>
                  <a:txBody>
                    <a:bodyPr/>
                    <a:lstStyle/>
                    <a:p>
                      <a:pPr algn="ctr" fontAlgn="b"/>
                      <a:r>
                        <a:rPr lang="el-GR" sz="1000" b="1" i="0" u="none" strike="noStrike">
                          <a:solidFill>
                            <a:srgbClr val="000000"/>
                          </a:solidFill>
                          <a:effectLst/>
                          <a:latin typeface="Arial" panose="020B060402020202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8,4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21,8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989339595"/>
              </p:ext>
            </p:extLst>
          </p:nvPr>
        </p:nvGraphicFramePr>
        <p:xfrm>
          <a:off x="1752522" y="4160041"/>
          <a:ext cx="7443632" cy="1890802"/>
        </p:xfrm>
        <a:graphic>
          <a:graphicData uri="http://schemas.openxmlformats.org/drawingml/2006/table">
            <a:tbl>
              <a:tblPr/>
              <a:tblGrid>
                <a:gridCol w="1105555">
                  <a:extLst>
                    <a:ext uri="{9D8B030D-6E8A-4147-A177-3AD203B41FA5}">
                      <a16:colId xmlns:a16="http://schemas.microsoft.com/office/drawing/2014/main" val="20000"/>
                    </a:ext>
                  </a:extLst>
                </a:gridCol>
                <a:gridCol w="744244">
                  <a:extLst>
                    <a:ext uri="{9D8B030D-6E8A-4147-A177-3AD203B41FA5}">
                      <a16:colId xmlns:a16="http://schemas.microsoft.com/office/drawing/2014/main" val="20001"/>
                    </a:ext>
                  </a:extLst>
                </a:gridCol>
                <a:gridCol w="790197">
                  <a:extLst>
                    <a:ext uri="{9D8B030D-6E8A-4147-A177-3AD203B41FA5}">
                      <a16:colId xmlns:a16="http://schemas.microsoft.com/office/drawing/2014/main" val="20002"/>
                    </a:ext>
                  </a:extLst>
                </a:gridCol>
                <a:gridCol w="788611">
                  <a:extLst>
                    <a:ext uri="{9D8B030D-6E8A-4147-A177-3AD203B41FA5}">
                      <a16:colId xmlns:a16="http://schemas.microsoft.com/office/drawing/2014/main" val="20003"/>
                    </a:ext>
                  </a:extLst>
                </a:gridCol>
                <a:gridCol w="803005">
                  <a:extLst>
                    <a:ext uri="{9D8B030D-6E8A-4147-A177-3AD203B41FA5}">
                      <a16:colId xmlns:a16="http://schemas.microsoft.com/office/drawing/2014/main" val="20004"/>
                    </a:ext>
                  </a:extLst>
                </a:gridCol>
                <a:gridCol w="803005">
                  <a:extLst>
                    <a:ext uri="{9D8B030D-6E8A-4147-A177-3AD203B41FA5}">
                      <a16:colId xmlns:a16="http://schemas.microsoft.com/office/drawing/2014/main" val="20005"/>
                    </a:ext>
                  </a:extLst>
                </a:gridCol>
                <a:gridCol w="803005">
                  <a:extLst>
                    <a:ext uri="{9D8B030D-6E8A-4147-A177-3AD203B41FA5}">
                      <a16:colId xmlns:a16="http://schemas.microsoft.com/office/drawing/2014/main" val="20006"/>
                    </a:ext>
                  </a:extLst>
                </a:gridCol>
                <a:gridCol w="803005">
                  <a:extLst>
                    <a:ext uri="{9D8B030D-6E8A-4147-A177-3AD203B41FA5}">
                      <a16:colId xmlns:a16="http://schemas.microsoft.com/office/drawing/2014/main" val="20007"/>
                    </a:ext>
                  </a:extLst>
                </a:gridCol>
                <a:gridCol w="803005">
                  <a:extLst>
                    <a:ext uri="{9D8B030D-6E8A-4147-A177-3AD203B41FA5}">
                      <a16:colId xmlns:a16="http://schemas.microsoft.com/office/drawing/2014/main" val="20008"/>
                    </a:ext>
                  </a:extLst>
                </a:gridCol>
              </a:tblGrid>
              <a:tr h="706588">
                <a:tc>
                  <a:txBody>
                    <a:bodyPr/>
                    <a:lstStyle/>
                    <a:p>
                      <a:pPr algn="ctr" fontAlgn="b"/>
                      <a:endParaRPr kumimoji="0" lang="en-US" sz="16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ΘΕΝΤ</a:t>
                      </a:r>
                      <a:r>
                        <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ΩΝ</a:t>
                      </a:r>
                      <a:endPar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37" marR="91437" marT="45710" marB="4571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ΑΝΔΡΕΣ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ΓΥΝΑΙΚΕΣ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17-34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35-44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45-54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55-64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l-GR"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65+</a:t>
                      </a:r>
                      <a:endPar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42545">
                <a:tc>
                  <a:txBody>
                    <a:bodyPr/>
                    <a:lstStyle/>
                    <a:p>
                      <a:pPr algn="ctr" fontAlgn="b"/>
                      <a:r>
                        <a:rPr lang="el-GR" sz="1000" b="1" i="0" u="none" strike="noStrike">
                          <a:solidFill>
                            <a:srgbClr val="000000"/>
                          </a:solidFill>
                          <a:effectLst/>
                          <a:latin typeface="Arial" panose="020B0604020202020204" pitchFamily="34" charset="0"/>
                        </a:rPr>
                        <a:t>Σίγουρα/Μάλλον Θετικά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19,4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19,4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19,5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442545">
                <a:tc>
                  <a:txBody>
                    <a:bodyPr/>
                    <a:lstStyle/>
                    <a:p>
                      <a:pPr algn="ctr" fontAlgn="b"/>
                      <a:r>
                        <a:rPr lang="el-GR" sz="1000" b="1" i="0" u="none" strike="noStrike">
                          <a:solidFill>
                            <a:srgbClr val="000000"/>
                          </a:solidFill>
                          <a:effectLst/>
                          <a:latin typeface="Arial" panose="020B0604020202020204" pitchFamily="34" charset="0"/>
                        </a:rPr>
                        <a:t>Μάλλον/Σίγουρα Αρνητικά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65,5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68,8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51,9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77,4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69,3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74,6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99124">
                <a:tc>
                  <a:txBody>
                    <a:bodyPr/>
                    <a:lstStyle/>
                    <a:p>
                      <a:pPr algn="ctr" fontAlgn="b"/>
                      <a:r>
                        <a:rPr lang="el-GR" sz="1000" b="1" i="0" u="none" strike="noStrike">
                          <a:solidFill>
                            <a:srgbClr val="000000"/>
                          </a:solidFill>
                          <a:effectLst/>
                          <a:latin typeface="Arial" panose="020B060402020202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16,3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11781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p:cNvGraphicFramePr>
          <p:nvPr>
            <p:extLst>
              <p:ext uri="{D42A27DB-BD31-4B8C-83A1-F6EECF244321}">
                <p14:modId xmlns:p14="http://schemas.microsoft.com/office/powerpoint/2010/main" val="920388953"/>
              </p:ext>
            </p:extLst>
          </p:nvPr>
        </p:nvGraphicFramePr>
        <p:xfrm>
          <a:off x="-287713" y="1154942"/>
          <a:ext cx="9721080" cy="5079008"/>
        </p:xfrm>
        <a:graphic>
          <a:graphicData uri="http://schemas.openxmlformats.org/drawingml/2006/chart">
            <c:chart xmlns:c="http://schemas.openxmlformats.org/drawingml/2006/chart" xmlns:r="http://schemas.openxmlformats.org/officeDocument/2006/relationships" r:id="rId2"/>
          </a:graphicData>
        </a:graphic>
      </p:graphicFrame>
      <p:sp>
        <p:nvSpPr>
          <p:cNvPr id="9220" name="Slide Number Placeholder 2"/>
          <p:cNvSpPr txBox="1">
            <a:spLocks noGrp="1"/>
          </p:cNvSpPr>
          <p:nvPr/>
        </p:nvSpPr>
        <p:spPr bwMode="auto">
          <a:xfrm>
            <a:off x="9696400" y="6527182"/>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r">
              <a:spcBef>
                <a:spcPct val="0"/>
              </a:spcBef>
              <a:buFontTx/>
              <a:buNone/>
            </a:pPr>
            <a:fld id="{690C29D3-5993-4A28-859E-E8B683B4B590}" type="slidenum">
              <a:rPr lang="en-GB" altLang="el-GR" sz="1200">
                <a:solidFill>
                  <a:prstClr val="black"/>
                </a:solidFill>
              </a:rPr>
              <a:pPr algn="r">
                <a:spcBef>
                  <a:spcPct val="0"/>
                </a:spcBef>
                <a:buFontTx/>
                <a:buNone/>
              </a:pPr>
              <a:t>26</a:t>
            </a:fld>
            <a:endParaRPr lang="en-GB" altLang="el-GR" sz="1200" dirty="0">
              <a:solidFill>
                <a:prstClr val="black"/>
              </a:solidFill>
            </a:endParaRPr>
          </a:p>
        </p:txBody>
      </p:sp>
      <p:sp>
        <p:nvSpPr>
          <p:cNvPr id="9221" name="Rectangle 2"/>
          <p:cNvSpPr>
            <a:spLocks noChangeArrowheads="1"/>
          </p:cNvSpPr>
          <p:nvPr/>
        </p:nvSpPr>
        <p:spPr bwMode="auto">
          <a:xfrm>
            <a:off x="186234" y="101829"/>
            <a:ext cx="7803582" cy="134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nSpc>
                <a:spcPct val="110000"/>
              </a:lnSpc>
              <a:spcBef>
                <a:spcPct val="0"/>
              </a:spcBef>
              <a:buFontTx/>
              <a:buNone/>
            </a:pPr>
            <a:r>
              <a:rPr lang="el-GR" altLang="el-GR" sz="2000" b="1" dirty="0" smtClean="0">
                <a:solidFill>
                  <a:schemeClr val="bg2">
                    <a:lumMod val="25000"/>
                  </a:schemeClr>
                </a:solidFill>
                <a:latin typeface="+mj-lt"/>
                <a:ea typeface="+mj-ea"/>
                <a:cs typeface="+mj-cs"/>
              </a:rPr>
              <a:t>Καταλληλότερος Πρωθυπουργός – Δίπολο</a:t>
            </a:r>
          </a:p>
          <a:p>
            <a:pPr>
              <a:lnSpc>
                <a:spcPct val="110000"/>
              </a:lnSpc>
              <a:spcBef>
                <a:spcPct val="0"/>
              </a:spcBef>
              <a:buFontTx/>
              <a:buNone/>
            </a:pPr>
            <a:r>
              <a:rPr lang="el-GR" altLang="el-GR" sz="1800" b="1" dirty="0" smtClean="0">
                <a:solidFill>
                  <a:prstClr val="black"/>
                </a:solidFill>
              </a:rPr>
              <a:t> </a:t>
            </a:r>
          </a:p>
          <a:p>
            <a:pPr>
              <a:lnSpc>
                <a:spcPct val="110000"/>
              </a:lnSpc>
              <a:spcBef>
                <a:spcPct val="0"/>
              </a:spcBef>
              <a:buFontTx/>
              <a:buNone/>
            </a:pPr>
            <a:r>
              <a:rPr lang="el-GR" altLang="el-GR" sz="1100" i="1" dirty="0" smtClean="0">
                <a:solidFill>
                  <a:schemeClr val="bg1">
                    <a:lumMod val="50000"/>
                  </a:schemeClr>
                </a:solidFill>
              </a:rPr>
              <a:t>Θα ήθελα να σας ρωτήσω τώρα μεταξύ …. του Κυριάκου Μητσοτάκη</a:t>
            </a:r>
            <a:r>
              <a:rPr lang="en-US" altLang="el-GR" sz="1100" i="1" dirty="0" smtClean="0">
                <a:solidFill>
                  <a:schemeClr val="bg1">
                    <a:lumMod val="50000"/>
                  </a:schemeClr>
                </a:solidFill>
              </a:rPr>
              <a:t> </a:t>
            </a:r>
            <a:r>
              <a:rPr lang="el-GR" altLang="el-GR" sz="1100" i="1" dirty="0" smtClean="0">
                <a:solidFill>
                  <a:schemeClr val="bg1">
                    <a:lumMod val="50000"/>
                  </a:schemeClr>
                </a:solidFill>
              </a:rPr>
              <a:t>και …. του  Αλέξη Τσίπρα ποιος από τους δύο</a:t>
            </a:r>
          </a:p>
          <a:p>
            <a:pPr>
              <a:lnSpc>
                <a:spcPct val="110000"/>
              </a:lnSpc>
              <a:spcBef>
                <a:spcPct val="0"/>
              </a:spcBef>
              <a:buFontTx/>
              <a:buNone/>
            </a:pPr>
            <a:r>
              <a:rPr lang="el-GR" altLang="el-GR" sz="1100" i="1" dirty="0" smtClean="0">
                <a:solidFill>
                  <a:schemeClr val="bg1">
                    <a:lumMod val="50000"/>
                  </a:schemeClr>
                </a:solidFill>
              </a:rPr>
              <a:t> θεωρείτε ότι θα ήταν καταλληλότερος για Πρωθυπουργός της χώρας;</a:t>
            </a:r>
          </a:p>
          <a:p>
            <a:pPr>
              <a:lnSpc>
                <a:spcPct val="110000"/>
              </a:lnSpc>
              <a:buFontTx/>
              <a:buNone/>
            </a:pPr>
            <a:r>
              <a:rPr lang="el-GR" altLang="el-GR" sz="1200" b="1" dirty="0" smtClean="0">
                <a:solidFill>
                  <a:schemeClr val="bg1">
                    <a:lumMod val="50000"/>
                  </a:schemeClr>
                </a:solidFill>
              </a:rPr>
              <a:t>Σύνολο ερωτηθέντων (Ν=1000)</a:t>
            </a:r>
            <a:endParaRPr lang="en-GB" altLang="el-GR" sz="1200" b="1" dirty="0">
              <a:solidFill>
                <a:schemeClr val="bg1">
                  <a:lumMod val="50000"/>
                </a:schemeClr>
              </a:solidFill>
            </a:endParaRPr>
          </a:p>
        </p:txBody>
      </p:sp>
      <p:sp>
        <p:nvSpPr>
          <p:cNvPr id="9222" name="Text Box 4"/>
          <p:cNvSpPr txBox="1">
            <a:spLocks noChangeArrowheads="1"/>
          </p:cNvSpPr>
          <p:nvPr/>
        </p:nvSpPr>
        <p:spPr bwMode="auto">
          <a:xfrm>
            <a:off x="5334001" y="6354764"/>
            <a:ext cx="295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l-GR" sz="1200" b="1">
                <a:solidFill>
                  <a:prstClr val="black"/>
                </a:solidFill>
              </a:rPr>
              <a:t>%</a:t>
            </a:r>
            <a:endParaRPr lang="en-GB" altLang="el-GR" sz="1200" b="1">
              <a:solidFill>
                <a:prstClr val="black"/>
              </a:solidFill>
            </a:endParaRPr>
          </a:p>
        </p:txBody>
      </p:sp>
      <p:sp>
        <p:nvSpPr>
          <p:cNvPr id="9226" name="Ορθογώνιο 1"/>
          <p:cNvSpPr>
            <a:spLocks noChangeArrowheads="1"/>
          </p:cNvSpPr>
          <p:nvPr/>
        </p:nvSpPr>
        <p:spPr bwMode="auto">
          <a:xfrm>
            <a:off x="9120188" y="992189"/>
            <a:ext cx="431800" cy="63658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endParaRPr lang="el-GR" altLang="el-GR" sz="2400">
              <a:solidFill>
                <a:prstClr val="black"/>
              </a:solidFill>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6632" b="27173"/>
          <a:stretch/>
        </p:blipFill>
        <p:spPr>
          <a:xfrm>
            <a:off x="1530034" y="4175850"/>
            <a:ext cx="780605" cy="782450"/>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22818" r="24257" b="26054"/>
          <a:stretch/>
        </p:blipFill>
        <p:spPr>
          <a:xfrm>
            <a:off x="3307421" y="4567075"/>
            <a:ext cx="780604" cy="782450"/>
          </a:xfrm>
          <a:prstGeom prst="rect">
            <a:avLst/>
          </a:prstGeom>
        </p:spPr>
      </p:pic>
      <p:graphicFrame>
        <p:nvGraphicFramePr>
          <p:cNvPr id="12" name="Table 11">
            <a:extLst>
              <a:ext uri="{FF2B5EF4-FFF2-40B4-BE49-F238E27FC236}">
                <a16:creationId xmlns:a16="http://schemas.microsoft.com/office/drawing/2014/main" id="{070D0929-33D9-480F-A348-D11D1DD0F5F4}"/>
              </a:ext>
            </a:extLst>
          </p:cNvPr>
          <p:cNvGraphicFramePr>
            <a:graphicFrameLocks noGrp="1"/>
          </p:cNvGraphicFramePr>
          <p:nvPr>
            <p:extLst>
              <p:ext uri="{D42A27DB-BD31-4B8C-83A1-F6EECF244321}">
                <p14:modId xmlns:p14="http://schemas.microsoft.com/office/powerpoint/2010/main" val="3919762563"/>
              </p:ext>
            </p:extLst>
          </p:nvPr>
        </p:nvGraphicFramePr>
        <p:xfrm>
          <a:off x="7809479" y="675710"/>
          <a:ext cx="4378149" cy="2213414"/>
        </p:xfrm>
        <a:graphic>
          <a:graphicData uri="http://schemas.openxmlformats.org/drawingml/2006/table">
            <a:tbl>
              <a:tblPr/>
              <a:tblGrid>
                <a:gridCol w="1129824">
                  <a:extLst>
                    <a:ext uri="{9D8B030D-6E8A-4147-A177-3AD203B41FA5}">
                      <a16:colId xmlns:a16="http://schemas.microsoft.com/office/drawing/2014/main" val="20000"/>
                    </a:ext>
                  </a:extLst>
                </a:gridCol>
                <a:gridCol w="994281">
                  <a:extLst>
                    <a:ext uri="{9D8B030D-6E8A-4147-A177-3AD203B41FA5}">
                      <a16:colId xmlns:a16="http://schemas.microsoft.com/office/drawing/2014/main" val="20001"/>
                    </a:ext>
                  </a:extLst>
                </a:gridCol>
                <a:gridCol w="736320">
                  <a:extLst>
                    <a:ext uri="{9D8B030D-6E8A-4147-A177-3AD203B41FA5}">
                      <a16:colId xmlns:a16="http://schemas.microsoft.com/office/drawing/2014/main" val="20002"/>
                    </a:ext>
                  </a:extLst>
                </a:gridCol>
                <a:gridCol w="758862">
                  <a:extLst>
                    <a:ext uri="{9D8B030D-6E8A-4147-A177-3AD203B41FA5}">
                      <a16:colId xmlns:a16="http://schemas.microsoft.com/office/drawing/2014/main" val="20003"/>
                    </a:ext>
                  </a:extLst>
                </a:gridCol>
                <a:gridCol w="758862">
                  <a:extLst>
                    <a:ext uri="{9D8B030D-6E8A-4147-A177-3AD203B41FA5}">
                      <a16:colId xmlns:a16="http://schemas.microsoft.com/office/drawing/2014/main" val="20004"/>
                    </a:ext>
                  </a:extLst>
                </a:gridCol>
              </a:tblGrid>
              <a:tr h="463459">
                <a:tc>
                  <a:txBody>
                    <a:bodyPr/>
                    <a:lstStyle/>
                    <a:p>
                      <a:pPr algn="l" fontAlgn="b"/>
                      <a:endParaRPr kumimoji="0" lang="en-US" sz="1400" b="1" i="0" u="none" strike="noStrike" kern="1200" cap="none" spc="0" normalizeH="0" baseline="0" dirty="0">
                        <a:ln>
                          <a:noFill/>
                        </a:ln>
                        <a:solidFill>
                          <a:srgbClr val="000000"/>
                        </a:solidFill>
                        <a:effectLst/>
                        <a:uLnTx/>
                        <a:uFillTx/>
                        <a:latin typeface="Arial" panose="020B0604020202020204" pitchFamily="34" charset="0"/>
                        <a:ea typeface="+mn-ea"/>
                        <a:cs typeface="+mn-cs"/>
                      </a:endParaRPr>
                    </a:p>
                  </a:txBody>
                  <a:tcPr marL="7688" marR="7688" marT="7688"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65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65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65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65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r h="273297">
                <a:tc>
                  <a:txBody>
                    <a:bodyPr/>
                    <a:lstStyle/>
                    <a:p>
                      <a:pPr algn="ctr" fontAlgn="b"/>
                      <a:r>
                        <a:rPr lang="el-GR" sz="1000" b="1" i="0" u="none" strike="noStrike" dirty="0">
                          <a:solidFill>
                            <a:srgbClr val="000000"/>
                          </a:solidFill>
                          <a:effectLst/>
                          <a:latin typeface="Calibri" panose="020F0502020204030204" pitchFamily="34" charset="0"/>
                          <a:cs typeface="Calibri" panose="020F0502020204030204" pitchFamily="34" charset="0"/>
                        </a:rPr>
                        <a:t>ΚΥΡΙΑΚΟΣ ΜΗΤΣΟΤΑΚΗΣ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cs typeface="Calibri" panose="020F0502020204030204" pitchFamily="34" charset="0"/>
                        </a:rPr>
                        <a:t>37,9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cs typeface="Calibri" panose="020F0502020204030204" pitchFamily="34" charset="0"/>
                        </a:rPr>
                        <a:t>72,7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cs typeface="Calibri" panose="020F0502020204030204" pitchFamily="34" charset="0"/>
                        </a:rPr>
                        <a:t>10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cs typeface="Calibri" panose="020F0502020204030204" pitchFamily="34" charset="0"/>
                        </a:rPr>
                        <a:t>14,1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231263">
                <a:tc>
                  <a:txBody>
                    <a:bodyPr/>
                    <a:lstStyle/>
                    <a:p>
                      <a:pPr algn="ctr" fontAlgn="b"/>
                      <a:r>
                        <a:rPr lang="el-GR" sz="1000" b="1" i="0" u="none" strike="noStrike" dirty="0">
                          <a:solidFill>
                            <a:srgbClr val="000000"/>
                          </a:solidFill>
                          <a:effectLst/>
                          <a:latin typeface="Calibri" panose="020F0502020204030204" pitchFamily="34" charset="0"/>
                          <a:cs typeface="Calibri" panose="020F0502020204030204" pitchFamily="34" charset="0"/>
                        </a:rPr>
                        <a:t>ΑΛΕΞΗΣ ΤΣΙΠΡΑΣ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cs typeface="Calibri" panose="020F0502020204030204" pitchFamily="34" charset="0"/>
                        </a:rPr>
                        <a:t>28,5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cs typeface="Calibri" panose="020F0502020204030204" pitchFamily="34" charset="0"/>
                        </a:rPr>
                        <a:t>8,7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cs typeface="Calibri" panose="020F0502020204030204" pitchFamily="34" charset="0"/>
                        </a:rPr>
                        <a:t>66,6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cs typeface="Calibri" panose="020F0502020204030204" pitchFamily="34" charset="0"/>
                        </a:rPr>
                        <a:t>8,7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37807">
                <a:tc>
                  <a:txBody>
                    <a:bodyPr/>
                    <a:lstStyle/>
                    <a:p>
                      <a:pPr algn="ctr" fontAlgn="b"/>
                      <a:r>
                        <a:rPr lang="el-GR" sz="1000" b="1" i="0" u="none" strike="noStrike">
                          <a:solidFill>
                            <a:srgbClr val="000000"/>
                          </a:solidFill>
                          <a:effectLst/>
                          <a:latin typeface="Calibri" panose="020F0502020204030204" pitchFamily="34" charset="0"/>
                          <a:cs typeface="Calibri" panose="020F0502020204030204" pitchFamily="34" charset="0"/>
                        </a:rPr>
                        <a:t>ΑΛΛΟΣ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cs typeface="Calibri" panose="020F0502020204030204" pitchFamily="34" charset="0"/>
                        </a:rPr>
                        <a:t>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cs typeface="Calibri" panose="020F0502020204030204" pitchFamily="34" charset="0"/>
                        </a:rPr>
                        <a:t>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cs typeface="Calibri" panose="020F0502020204030204" pitchFamily="34" charset="0"/>
                        </a:rPr>
                        <a:t>0,8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cs typeface="Calibri" panose="020F0502020204030204" pitchFamily="34" charset="0"/>
                        </a:rPr>
                        <a:t>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237807">
                <a:tc>
                  <a:txBody>
                    <a:bodyPr/>
                    <a:lstStyle/>
                    <a:p>
                      <a:pPr algn="ctr" fontAlgn="b"/>
                      <a:r>
                        <a:rPr lang="el-GR" sz="1000" b="1" i="0" u="none" strike="noStrike">
                          <a:solidFill>
                            <a:srgbClr val="000000"/>
                          </a:solidFill>
                          <a:effectLst/>
                          <a:latin typeface="Calibri" panose="020F0502020204030204" pitchFamily="34" charset="0"/>
                          <a:cs typeface="Calibri" panose="020F0502020204030204" pitchFamily="34" charset="0"/>
                        </a:rPr>
                        <a:t>ΚΑΝΕΝΑΣ ΑΠΟ ΤΟΥΣ ΔΥΟ</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1" i="0" u="none" strike="noStrike" dirty="0">
                          <a:solidFill>
                            <a:srgbClr val="000000"/>
                          </a:solidFill>
                          <a:effectLst/>
                          <a:latin typeface="Calibri" panose="020F0502020204030204" pitchFamily="34" charset="0"/>
                          <a:cs typeface="Calibri" panose="020F0502020204030204" pitchFamily="34" charset="0"/>
                        </a:rPr>
                        <a:t>26,4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cs typeface="Calibri" panose="020F0502020204030204" pitchFamily="34" charset="0"/>
                        </a:rPr>
                        <a:t>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cs typeface="Calibri" panose="020F0502020204030204" pitchFamily="34" charset="0"/>
                        </a:rPr>
                        <a:t>17,1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cs typeface="Calibri" panose="020F0502020204030204" pitchFamily="34" charset="0"/>
                        </a:rPr>
                        <a:t>62,6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237807">
                <a:tc>
                  <a:txBody>
                    <a:bodyPr/>
                    <a:lstStyle/>
                    <a:p>
                      <a:pPr algn="ctr" fontAlgn="b"/>
                      <a:r>
                        <a:rPr lang="el-GR" sz="1000" b="1" i="0" u="none" strike="noStrike" dirty="0">
                          <a:solidFill>
                            <a:srgbClr val="000000"/>
                          </a:solidFill>
                          <a:effectLst/>
                          <a:latin typeface="Calibri" panose="020F0502020204030204" pitchFamily="34" charset="0"/>
                          <a:cs typeface="Calibri" panose="020F0502020204030204" pitchFamily="34" charset="0"/>
                        </a:rPr>
                        <a:t>ΔΞ</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b"/>
                      <a:r>
                        <a:rPr lang="el-GR" sz="1100" b="1" i="0" u="none" strike="noStrike" dirty="0">
                          <a:solidFill>
                            <a:srgbClr val="000000"/>
                          </a:solidFill>
                          <a:effectLst/>
                          <a:latin typeface="Calibri" panose="020F0502020204030204" pitchFamily="34" charset="0"/>
                          <a:cs typeface="Calibri" panose="020F0502020204030204" pitchFamily="34" charset="0"/>
                        </a:rPr>
                        <a:t>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b"/>
                      <a:r>
                        <a:rPr lang="el-GR" sz="1100" b="0" i="0" u="none" strike="noStrike" dirty="0">
                          <a:solidFill>
                            <a:srgbClr val="000000"/>
                          </a:solidFill>
                          <a:effectLst/>
                          <a:latin typeface="Calibri" panose="020F0502020204030204" pitchFamily="34" charset="0"/>
                          <a:cs typeface="Calibri" panose="020F0502020204030204" pitchFamily="34" charset="0"/>
                        </a:rPr>
                        <a:t>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b"/>
                      <a:r>
                        <a:rPr lang="el-GR" sz="1100" b="0" i="0" u="none" strike="noStrike" dirty="0">
                          <a:solidFill>
                            <a:srgbClr val="000000"/>
                          </a:solidFill>
                          <a:effectLst/>
                          <a:latin typeface="Calibri" panose="020F0502020204030204" pitchFamily="34" charset="0"/>
                          <a:cs typeface="Calibri" panose="020F0502020204030204" pitchFamily="34" charset="0"/>
                        </a:rPr>
                        <a:t>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b"/>
                      <a:r>
                        <a:rPr lang="el-GR" sz="1100" b="0" i="0" u="none" strike="noStrike" dirty="0">
                          <a:solidFill>
                            <a:srgbClr val="000000"/>
                          </a:solidFill>
                          <a:effectLst/>
                          <a:latin typeface="Calibri" panose="020F0502020204030204" pitchFamily="34" charset="0"/>
                          <a:cs typeface="Calibri" panose="020F0502020204030204" pitchFamily="34" charset="0"/>
                        </a:rPr>
                        <a:t>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1882394529"/>
                  </a:ext>
                </a:extLst>
              </a:tr>
              <a:tr h="237807">
                <a:tc>
                  <a:txBody>
                    <a:bodyPr/>
                    <a:lstStyle/>
                    <a:p>
                      <a:pPr algn="ctr" fontAlgn="b"/>
                      <a:r>
                        <a:rPr lang="el-GR" sz="1000" b="1" i="0" u="none" strike="noStrike">
                          <a:solidFill>
                            <a:srgbClr val="000000"/>
                          </a:solidFill>
                          <a:effectLst/>
                          <a:latin typeface="Calibri" panose="020F0502020204030204" pitchFamily="34" charset="0"/>
                          <a:cs typeface="Calibri" panose="020F0502020204030204" pitchFamily="34" charset="0"/>
                        </a:rPr>
                        <a:t>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1" i="0" u="none" strike="noStrike" dirty="0">
                          <a:solidFill>
                            <a:srgbClr val="000000"/>
                          </a:solidFill>
                          <a:effectLst/>
                          <a:latin typeface="Calibri" panose="020F0502020204030204" pitchFamily="34" charset="0"/>
                          <a:cs typeface="Calibri" panose="020F0502020204030204" pitchFamily="34" charset="0"/>
                        </a:rPr>
                        <a:t>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cs typeface="Calibri" panose="020F0502020204030204" pitchFamily="34" charset="0"/>
                        </a:rPr>
                        <a:t>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cs typeface="Calibri" panose="020F0502020204030204" pitchFamily="34" charset="0"/>
                        </a:rPr>
                        <a:t>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Calibri" panose="020F0502020204030204" pitchFamily="34" charset="0"/>
                          <a:cs typeface="Calibri" panose="020F0502020204030204" pitchFamily="34" charset="0"/>
                        </a:rPr>
                        <a:t>6,3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75783203"/>
                  </a:ext>
                </a:extLst>
              </a:tr>
            </a:tbl>
          </a:graphicData>
        </a:graphic>
      </p:graphicFrame>
      <p:sp>
        <p:nvSpPr>
          <p:cNvPr id="14" name="AutoShape 14"/>
          <p:cNvSpPr>
            <a:spLocks/>
          </p:cNvSpPr>
          <p:nvPr/>
        </p:nvSpPr>
        <p:spPr bwMode="auto">
          <a:xfrm rot="-5400000">
            <a:off x="2839245" y="1871677"/>
            <a:ext cx="144463" cy="1584325"/>
          </a:xfrm>
          <a:prstGeom prst="rightBrace">
            <a:avLst>
              <a:gd name="adj1" fmla="val 91392"/>
              <a:gd name="adj2" fmla="val 50000"/>
            </a:avLst>
          </a:prstGeom>
          <a:noFill/>
          <a:ln w="1905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endParaRPr lang="el-GR" altLang="el-GR" sz="1600">
              <a:solidFill>
                <a:prstClr val="black"/>
              </a:solidFill>
            </a:endParaRPr>
          </a:p>
        </p:txBody>
      </p:sp>
      <p:sp>
        <p:nvSpPr>
          <p:cNvPr id="15" name="Text Box 15"/>
          <p:cNvSpPr txBox="1">
            <a:spLocks noChangeArrowheads="1"/>
          </p:cNvSpPr>
          <p:nvPr/>
        </p:nvSpPr>
        <p:spPr bwMode="auto">
          <a:xfrm>
            <a:off x="2613958" y="2132240"/>
            <a:ext cx="595036" cy="338554"/>
          </a:xfrm>
          <a:prstGeom prst="rect">
            <a:avLst/>
          </a:prstGeom>
          <a:solidFill>
            <a:srgbClr val="333399"/>
          </a:solidFill>
          <a:ln>
            <a:noFill/>
          </a:ln>
        </p:spPr>
        <p:txBody>
          <a:bodyPr wrap="non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FontTx/>
              <a:buNone/>
            </a:pPr>
            <a:r>
              <a:rPr lang="el-GR" altLang="el-GR" sz="1600" b="1" dirty="0">
                <a:solidFill>
                  <a:prstClr val="white"/>
                </a:solidFill>
              </a:rPr>
              <a:t>9,4%</a:t>
            </a:r>
            <a:endParaRPr lang="el-GR" altLang="el-GR" sz="1400" i="1" dirty="0">
              <a:solidFill>
                <a:prstClr val="white"/>
              </a:solidFill>
            </a:endParaRPr>
          </a:p>
        </p:txBody>
      </p:sp>
    </p:spTree>
    <p:extLst>
      <p:ext uri="{BB962C8B-B14F-4D97-AF65-F5344CB8AC3E}">
        <p14:creationId xmlns:p14="http://schemas.microsoft.com/office/powerpoint/2010/main" val="519743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p:cNvGraphicFramePr>
          <p:nvPr>
            <p:extLst>
              <p:ext uri="{D42A27DB-BD31-4B8C-83A1-F6EECF244321}">
                <p14:modId xmlns:p14="http://schemas.microsoft.com/office/powerpoint/2010/main" val="3701309845"/>
              </p:ext>
            </p:extLst>
          </p:nvPr>
        </p:nvGraphicFramePr>
        <p:xfrm>
          <a:off x="-764676" y="744759"/>
          <a:ext cx="12197354" cy="5079008"/>
        </p:xfrm>
        <a:graphic>
          <a:graphicData uri="http://schemas.openxmlformats.org/drawingml/2006/chart">
            <c:chart xmlns:c="http://schemas.openxmlformats.org/drawingml/2006/chart" xmlns:r="http://schemas.openxmlformats.org/officeDocument/2006/relationships" r:id="rId2"/>
          </a:graphicData>
        </a:graphic>
      </p:graphicFrame>
      <p:sp>
        <p:nvSpPr>
          <p:cNvPr id="9220" name="Slide Number Placeholder 2"/>
          <p:cNvSpPr txBox="1">
            <a:spLocks noGrp="1"/>
          </p:cNvSpPr>
          <p:nvPr/>
        </p:nvSpPr>
        <p:spPr bwMode="auto">
          <a:xfrm>
            <a:off x="9696400" y="6527182"/>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r">
              <a:spcBef>
                <a:spcPct val="0"/>
              </a:spcBef>
              <a:buFontTx/>
              <a:buNone/>
            </a:pPr>
            <a:fld id="{690C29D3-5993-4A28-859E-E8B683B4B590}" type="slidenum">
              <a:rPr lang="en-GB" altLang="el-GR" sz="1200">
                <a:solidFill>
                  <a:prstClr val="black"/>
                </a:solidFill>
              </a:rPr>
              <a:pPr algn="r">
                <a:spcBef>
                  <a:spcPct val="0"/>
                </a:spcBef>
                <a:buFontTx/>
                <a:buNone/>
              </a:pPr>
              <a:t>27</a:t>
            </a:fld>
            <a:endParaRPr lang="en-GB" altLang="el-GR" sz="1200" dirty="0">
              <a:solidFill>
                <a:prstClr val="black"/>
              </a:solidFill>
            </a:endParaRPr>
          </a:p>
        </p:txBody>
      </p:sp>
      <p:sp>
        <p:nvSpPr>
          <p:cNvPr id="9221" name="Rectangle 2"/>
          <p:cNvSpPr>
            <a:spLocks noChangeArrowheads="1"/>
          </p:cNvSpPr>
          <p:nvPr/>
        </p:nvSpPr>
        <p:spPr bwMode="auto">
          <a:xfrm>
            <a:off x="186234" y="101829"/>
            <a:ext cx="7803582" cy="130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lvl="0" indent="0">
              <a:lnSpc>
                <a:spcPct val="110000"/>
              </a:lnSpc>
              <a:spcBef>
                <a:spcPct val="0"/>
              </a:spcBef>
              <a:buNone/>
            </a:pPr>
            <a:r>
              <a:rPr lang="el-GR" altLang="el-GR" sz="2000" b="1" dirty="0">
                <a:solidFill>
                  <a:srgbClr val="E7E6E6">
                    <a:lumMod val="25000"/>
                  </a:srgbClr>
                </a:solidFill>
                <a:latin typeface="Calibri Light" panose="020F0302020204030204"/>
              </a:rPr>
              <a:t>Καταλληλότερος Πρωθυπουργός – Δίπολο</a:t>
            </a:r>
          </a:p>
          <a:p>
            <a:pPr marL="0" lvl="0" indent="0">
              <a:lnSpc>
                <a:spcPct val="110000"/>
              </a:lnSpc>
              <a:spcBef>
                <a:spcPct val="0"/>
              </a:spcBef>
              <a:buNone/>
            </a:pPr>
            <a:r>
              <a:rPr lang="el-GR" altLang="el-GR" sz="1800" b="1" dirty="0">
                <a:solidFill>
                  <a:prstClr val="black"/>
                </a:solidFill>
                <a:latin typeface="Calibri" panose="020F0502020204030204"/>
              </a:rPr>
              <a:t> </a:t>
            </a:r>
          </a:p>
          <a:p>
            <a:pPr marL="0" lvl="0" indent="0">
              <a:lnSpc>
                <a:spcPct val="110000"/>
              </a:lnSpc>
              <a:spcBef>
                <a:spcPct val="0"/>
              </a:spcBef>
              <a:buNone/>
            </a:pPr>
            <a:r>
              <a:rPr lang="el-GR" altLang="el-GR" sz="1100" i="1" dirty="0">
                <a:solidFill>
                  <a:prstClr val="white">
                    <a:lumMod val="50000"/>
                  </a:prstClr>
                </a:solidFill>
                <a:latin typeface="Calibri" panose="020F0502020204030204"/>
              </a:rPr>
              <a:t>Θα ήθελα να σας ρωτήσω τώρα μεταξύ …. του Κυριάκου Μητσοτάκη</a:t>
            </a:r>
            <a:r>
              <a:rPr lang="en-US" altLang="el-GR" sz="1100" i="1" dirty="0">
                <a:solidFill>
                  <a:prstClr val="white">
                    <a:lumMod val="50000"/>
                  </a:prstClr>
                </a:solidFill>
                <a:latin typeface="Calibri" panose="020F0502020204030204"/>
              </a:rPr>
              <a:t> </a:t>
            </a:r>
            <a:r>
              <a:rPr lang="el-GR" altLang="el-GR" sz="1100" i="1" dirty="0">
                <a:solidFill>
                  <a:prstClr val="white">
                    <a:lumMod val="50000"/>
                  </a:prstClr>
                </a:solidFill>
                <a:latin typeface="Calibri" panose="020F0502020204030204"/>
              </a:rPr>
              <a:t>και …. του  Αλέξη Τσίπρα ποιος από τους δύο</a:t>
            </a:r>
          </a:p>
          <a:p>
            <a:pPr marL="0" lvl="0" indent="0">
              <a:lnSpc>
                <a:spcPct val="110000"/>
              </a:lnSpc>
              <a:spcBef>
                <a:spcPct val="0"/>
              </a:spcBef>
              <a:buNone/>
            </a:pPr>
            <a:r>
              <a:rPr lang="el-GR" altLang="el-GR" sz="1100" i="1" dirty="0">
                <a:solidFill>
                  <a:prstClr val="white">
                    <a:lumMod val="50000"/>
                  </a:prstClr>
                </a:solidFill>
                <a:latin typeface="Calibri" panose="020F0502020204030204"/>
              </a:rPr>
              <a:t> θεωρείτε ότι θα ήταν καταλληλότερος για Πρωθυπουργός της χώρας;</a:t>
            </a:r>
          </a:p>
          <a:p>
            <a:pPr marL="0" lvl="0" indent="0">
              <a:lnSpc>
                <a:spcPct val="110000"/>
              </a:lnSpc>
              <a:spcBef>
                <a:spcPts val="0"/>
              </a:spcBef>
              <a:buNone/>
            </a:pPr>
            <a:r>
              <a:rPr lang="el-GR" altLang="el-GR" sz="1200" b="1" dirty="0">
                <a:solidFill>
                  <a:prstClr val="white">
                    <a:lumMod val="50000"/>
                  </a:prstClr>
                </a:solidFill>
                <a:latin typeface="Calibri" panose="020F0502020204030204"/>
              </a:rPr>
              <a:t>Σύνολο ερωτηθέντων (Ν=1000)</a:t>
            </a:r>
            <a:endParaRPr lang="en-GB" altLang="el-GR" sz="1200" b="1" dirty="0">
              <a:solidFill>
                <a:prstClr val="white">
                  <a:lumMod val="50000"/>
                </a:prstClr>
              </a:solidFill>
              <a:latin typeface="Calibri" panose="020F0502020204030204"/>
            </a:endParaRPr>
          </a:p>
        </p:txBody>
      </p:sp>
      <p:sp>
        <p:nvSpPr>
          <p:cNvPr id="9222" name="Text Box 4"/>
          <p:cNvSpPr txBox="1">
            <a:spLocks noChangeArrowheads="1"/>
          </p:cNvSpPr>
          <p:nvPr/>
        </p:nvSpPr>
        <p:spPr bwMode="auto">
          <a:xfrm>
            <a:off x="5334001" y="6467980"/>
            <a:ext cx="295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l-GR" sz="1200" b="1">
                <a:solidFill>
                  <a:prstClr val="black"/>
                </a:solidFill>
              </a:rPr>
              <a:t>%</a:t>
            </a:r>
            <a:endParaRPr lang="en-GB" altLang="el-GR" sz="1200" b="1">
              <a:solidFill>
                <a:prstClr val="black"/>
              </a:solidFill>
            </a:endParaRPr>
          </a:p>
        </p:txBody>
      </p:sp>
      <p:sp>
        <p:nvSpPr>
          <p:cNvPr id="9226" name="Ορθογώνιο 1"/>
          <p:cNvSpPr>
            <a:spLocks noChangeArrowheads="1"/>
          </p:cNvSpPr>
          <p:nvPr/>
        </p:nvSpPr>
        <p:spPr bwMode="auto">
          <a:xfrm>
            <a:off x="9120188" y="992189"/>
            <a:ext cx="431800" cy="63658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endParaRPr lang="el-GR" altLang="el-GR" sz="2400">
              <a:solidFill>
                <a:prstClr val="black"/>
              </a:solidFill>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6632" b="27173"/>
          <a:stretch/>
        </p:blipFill>
        <p:spPr>
          <a:xfrm>
            <a:off x="2268172" y="4369701"/>
            <a:ext cx="780605" cy="782450"/>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22818" r="24257" b="26054"/>
          <a:stretch/>
        </p:blipFill>
        <p:spPr>
          <a:xfrm>
            <a:off x="4193969" y="4353626"/>
            <a:ext cx="780604" cy="782450"/>
          </a:xfrm>
          <a:prstGeom prst="rect">
            <a:avLst/>
          </a:prstGeom>
        </p:spPr>
      </p:pic>
      <p:sp>
        <p:nvSpPr>
          <p:cNvPr id="14" name="AutoShape 14"/>
          <p:cNvSpPr>
            <a:spLocks/>
          </p:cNvSpPr>
          <p:nvPr/>
        </p:nvSpPr>
        <p:spPr bwMode="auto">
          <a:xfrm rot="-5400000">
            <a:off x="2988103" y="1935093"/>
            <a:ext cx="144463" cy="1584325"/>
          </a:xfrm>
          <a:prstGeom prst="rightBrace">
            <a:avLst>
              <a:gd name="adj1" fmla="val 91392"/>
              <a:gd name="adj2" fmla="val 50000"/>
            </a:avLst>
          </a:prstGeom>
          <a:noFill/>
          <a:ln w="1905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endParaRPr lang="el-GR" altLang="el-GR" sz="1600">
              <a:solidFill>
                <a:prstClr val="black"/>
              </a:solidFill>
            </a:endParaRPr>
          </a:p>
        </p:txBody>
      </p:sp>
      <p:sp>
        <p:nvSpPr>
          <p:cNvPr id="17" name="Text Box 15"/>
          <p:cNvSpPr txBox="1">
            <a:spLocks noChangeArrowheads="1"/>
          </p:cNvSpPr>
          <p:nvPr/>
        </p:nvSpPr>
        <p:spPr bwMode="auto">
          <a:xfrm>
            <a:off x="3401806" y="1550397"/>
            <a:ext cx="865394" cy="338554"/>
          </a:xfrm>
          <a:prstGeom prst="rect">
            <a:avLst/>
          </a:prstGeom>
          <a:solidFill>
            <a:srgbClr val="333399"/>
          </a:solidFill>
          <a:ln>
            <a:noFill/>
          </a:ln>
        </p:spPr>
        <p:txBody>
          <a:bodyPr wrap="squar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FontTx/>
              <a:buNone/>
            </a:pPr>
            <a:r>
              <a:rPr lang="el-GR" altLang="el-GR" sz="1600" b="1" dirty="0">
                <a:solidFill>
                  <a:prstClr val="white"/>
                </a:solidFill>
              </a:rPr>
              <a:t>9,4%</a:t>
            </a:r>
            <a:endParaRPr lang="el-GR" altLang="el-GR" sz="1400" i="1" dirty="0">
              <a:solidFill>
                <a:prstClr val="white"/>
              </a:solidFill>
            </a:endParaRPr>
          </a:p>
        </p:txBody>
      </p:sp>
      <p:sp>
        <p:nvSpPr>
          <p:cNvPr id="19" name="TextBox 18"/>
          <p:cNvSpPr txBox="1"/>
          <p:nvPr/>
        </p:nvSpPr>
        <p:spPr>
          <a:xfrm>
            <a:off x="10387295" y="2524219"/>
            <a:ext cx="936474" cy="2616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100" i="1" dirty="0">
                <a:solidFill>
                  <a:prstClr val="black"/>
                </a:solidFill>
                <a:latin typeface="Calibri" panose="020F0502020204030204"/>
              </a:rPr>
              <a:t>16-18 Μαΐου</a:t>
            </a:r>
          </a:p>
        </p:txBody>
      </p:sp>
      <p:sp>
        <p:nvSpPr>
          <p:cNvPr id="20" name="TextBox 19"/>
          <p:cNvSpPr txBox="1"/>
          <p:nvPr/>
        </p:nvSpPr>
        <p:spPr>
          <a:xfrm>
            <a:off x="9879944" y="3304142"/>
            <a:ext cx="1951175" cy="261610"/>
          </a:xfrm>
          <a:prstGeom prst="rect">
            <a:avLst/>
          </a:prstGeom>
          <a:noFill/>
        </p:spPr>
        <p:txBody>
          <a:bodyPr wrap="none" rtlCol="0">
            <a:spAutoFit/>
          </a:bodyPr>
          <a:lstStyle/>
          <a:p>
            <a:pPr lvl="0" algn="ctr">
              <a:defRPr/>
            </a:pPr>
            <a:r>
              <a:rPr lang="el-GR" sz="1100" i="1" dirty="0">
                <a:solidFill>
                  <a:prstClr val="black"/>
                </a:solidFill>
                <a:latin typeface="Calibri" panose="020F0502020204030204"/>
              </a:rPr>
              <a:t>31 Αυγούστου– 5 Σεπτεμβρίου</a:t>
            </a:r>
          </a:p>
        </p:txBody>
      </p:sp>
      <p:sp>
        <p:nvSpPr>
          <p:cNvPr id="21" name="AutoShape 14"/>
          <p:cNvSpPr>
            <a:spLocks/>
          </p:cNvSpPr>
          <p:nvPr/>
        </p:nvSpPr>
        <p:spPr bwMode="auto">
          <a:xfrm rot="-5400000">
            <a:off x="3707470" y="1336755"/>
            <a:ext cx="169277" cy="1584325"/>
          </a:xfrm>
          <a:prstGeom prst="rightBrace">
            <a:avLst>
              <a:gd name="adj1" fmla="val 91392"/>
              <a:gd name="adj2" fmla="val 50000"/>
            </a:avLst>
          </a:prstGeom>
          <a:noFill/>
          <a:ln w="1905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endParaRPr lang="el-GR" altLang="el-GR" sz="1600">
              <a:solidFill>
                <a:prstClr val="black"/>
              </a:solidFill>
            </a:endParaRPr>
          </a:p>
        </p:txBody>
      </p:sp>
      <p:sp>
        <p:nvSpPr>
          <p:cNvPr id="22" name="Text Box 15"/>
          <p:cNvSpPr txBox="1">
            <a:spLocks noChangeArrowheads="1"/>
          </p:cNvSpPr>
          <p:nvPr/>
        </p:nvSpPr>
        <p:spPr bwMode="auto">
          <a:xfrm>
            <a:off x="2702576" y="2294228"/>
            <a:ext cx="699230" cy="338554"/>
          </a:xfrm>
          <a:prstGeom prst="rect">
            <a:avLst/>
          </a:prstGeom>
          <a:solidFill>
            <a:schemeClr val="bg1">
              <a:lumMod val="75000"/>
            </a:schemeClr>
          </a:solidFill>
          <a:ln>
            <a:noFill/>
          </a:ln>
        </p:spPr>
        <p:txBody>
          <a:bodyPr wrap="non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FontTx/>
              <a:buNone/>
            </a:pPr>
            <a:r>
              <a:rPr lang="el-GR" altLang="el-GR" sz="1600" b="1" dirty="0"/>
              <a:t>12,1%</a:t>
            </a:r>
            <a:endParaRPr lang="el-GR" altLang="el-GR" sz="1400" i="1" dirty="0"/>
          </a:p>
        </p:txBody>
      </p:sp>
      <p:sp>
        <p:nvSpPr>
          <p:cNvPr id="23" name="TextBox 22"/>
          <p:cNvSpPr txBox="1"/>
          <p:nvPr/>
        </p:nvSpPr>
        <p:spPr>
          <a:xfrm>
            <a:off x="3452553" y="2249125"/>
            <a:ext cx="814647" cy="37702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105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105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marR="0" indent="0" algn="ctr" fontAlgn="auto">
              <a:lnSpc>
                <a:spcPct val="100000"/>
              </a:lnSpc>
              <a:spcBef>
                <a:spcPts val="0"/>
              </a:spcBef>
              <a:spcAft>
                <a:spcPts val="0"/>
              </a:spcAft>
              <a:buClrTx/>
              <a:buSzTx/>
              <a:buFontTx/>
              <a:buNone/>
              <a:tabLst/>
              <a:defRPr/>
            </a:pPr>
            <a:r>
              <a:rPr lang="el-GR" sz="800" i="1" dirty="0">
                <a:solidFill>
                  <a:prstClr val="black"/>
                </a:solidFill>
              </a:rPr>
              <a:t>16-18 Μαΐου</a:t>
            </a:r>
          </a:p>
        </p:txBody>
      </p:sp>
      <p:sp>
        <p:nvSpPr>
          <p:cNvPr id="24" name="TextBox 23"/>
          <p:cNvSpPr txBox="1"/>
          <p:nvPr/>
        </p:nvSpPr>
        <p:spPr>
          <a:xfrm>
            <a:off x="4484575" y="1470410"/>
            <a:ext cx="1467068" cy="37702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05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l-GR" sz="105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105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800" i="1" dirty="0">
                <a:solidFill>
                  <a:prstClr val="black"/>
                </a:solidFill>
              </a:rPr>
              <a:t>31 Αυγούστου– 5 Σεπτεμβρίου</a:t>
            </a:r>
          </a:p>
        </p:txBody>
      </p:sp>
    </p:spTree>
    <p:extLst>
      <p:ext uri="{BB962C8B-B14F-4D97-AF65-F5344CB8AC3E}">
        <p14:creationId xmlns:p14="http://schemas.microsoft.com/office/powerpoint/2010/main" val="4200848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bwMode="auto">
          <a:xfrm>
            <a:off x="76200" y="231812"/>
            <a:ext cx="9251950" cy="11430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l-GR" altLang="el-GR" sz="2000" b="1" dirty="0">
                <a:solidFill>
                  <a:srgbClr val="E7E6E6">
                    <a:lumMod val="25000"/>
                  </a:srgbClr>
                </a:solidFill>
                <a:latin typeface="Calibri Light" panose="020F0302020204030204"/>
                <a:ea typeface="+mn-ea"/>
                <a:cs typeface="+mn-cs"/>
              </a:rPr>
              <a:t>Παράσταση νίκης κόμματος σε βουλευτικές εκλογές</a:t>
            </a:r>
            <a:r>
              <a:rPr lang="el-GR" altLang="el-GR" sz="1800" b="1" dirty="0">
                <a:solidFill>
                  <a:schemeClr val="tx1"/>
                </a:solidFill>
              </a:rPr>
              <a:t/>
            </a:r>
            <a:br>
              <a:rPr lang="el-GR" altLang="el-GR" sz="1800" b="1" dirty="0">
                <a:solidFill>
                  <a:schemeClr val="tx1"/>
                </a:solidFill>
              </a:rPr>
            </a:br>
            <a:r>
              <a:rPr lang="el-GR" altLang="el-GR" sz="1800" b="1" dirty="0">
                <a:solidFill>
                  <a:schemeClr val="tx1"/>
                </a:solidFill>
              </a:rPr>
              <a:t/>
            </a:r>
            <a:br>
              <a:rPr lang="el-GR" altLang="el-GR" sz="1800" b="1" dirty="0">
                <a:solidFill>
                  <a:schemeClr val="tx1"/>
                </a:solidFill>
              </a:rPr>
            </a:br>
            <a:r>
              <a:rPr lang="el-GR" altLang="el-GR" sz="1100" i="1" dirty="0">
                <a:solidFill>
                  <a:schemeClr val="tx1">
                    <a:lumMod val="95000"/>
                    <a:lumOff val="5000"/>
                  </a:schemeClr>
                </a:solidFill>
              </a:rPr>
              <a:t>Ανεξάρτητα από τις κομματικές σας προτιμήσεις, ποιο κόμμα πιστεύετε ότι θα κερδίσει στις επερχόμενες Βουλευτικές Εκλογές</a:t>
            </a:r>
            <a:r>
              <a:rPr lang="el-GR" altLang="el-GR" sz="1200" i="1" dirty="0">
                <a:solidFill>
                  <a:schemeClr val="tx1">
                    <a:lumMod val="95000"/>
                    <a:lumOff val="5000"/>
                  </a:schemeClr>
                </a:solidFill>
              </a:rPr>
              <a:t>; </a:t>
            </a:r>
            <a:br>
              <a:rPr lang="el-GR" altLang="el-GR" sz="1200" i="1" dirty="0">
                <a:solidFill>
                  <a:schemeClr val="tx1">
                    <a:lumMod val="95000"/>
                    <a:lumOff val="5000"/>
                  </a:schemeClr>
                </a:solidFill>
              </a:rPr>
            </a:br>
            <a:r>
              <a:rPr lang="el-GR" altLang="el-GR" sz="1200" dirty="0" smtClean="0">
                <a:solidFill>
                  <a:schemeClr val="tx1">
                    <a:lumMod val="95000"/>
                    <a:lumOff val="5000"/>
                  </a:schemeClr>
                </a:solidFill>
              </a:rPr>
              <a:t> </a:t>
            </a:r>
            <a:r>
              <a:rPr lang="el-GR" altLang="el-GR" sz="1200" b="1" dirty="0">
                <a:solidFill>
                  <a:prstClr val="white">
                    <a:lumMod val="50000"/>
                  </a:prstClr>
                </a:solidFill>
                <a:latin typeface="Calibri" panose="020F0502020204030204"/>
                <a:ea typeface="+mn-ea"/>
                <a:cs typeface="+mn-cs"/>
              </a:rPr>
              <a:t>Σύνολο ερωτηθέντων (Ν=1000)</a:t>
            </a:r>
            <a:endParaRPr lang="en-GB" altLang="el-GR" sz="1200" b="1" dirty="0">
              <a:solidFill>
                <a:prstClr val="white">
                  <a:lumMod val="50000"/>
                </a:prstClr>
              </a:solidFill>
              <a:latin typeface="Calibri" panose="020F0502020204030204"/>
              <a:ea typeface="+mn-ea"/>
              <a:cs typeface="+mn-cs"/>
            </a:endParaRPr>
          </a:p>
        </p:txBody>
      </p:sp>
      <p:sp>
        <p:nvSpPr>
          <p:cNvPr id="40964" name="Footer Placeholder 2"/>
          <p:cNvSpPr txBox="1">
            <a:spLocks noGrp="1"/>
          </p:cNvSpPr>
          <p:nvPr/>
        </p:nvSpPr>
        <p:spPr bwMode="auto">
          <a:xfrm>
            <a:off x="76200" y="6568966"/>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lnSpc>
                <a:spcPct val="120000"/>
              </a:lnSpc>
            </a:pPr>
            <a:r>
              <a:rPr lang="el-GR" altLang="el-GR" sz="900" b="1" dirty="0">
                <a:solidFill>
                  <a:schemeClr val="bg2"/>
                </a:solidFill>
              </a:rPr>
              <a:t>Παράσταση νίκης κόμματος </a:t>
            </a:r>
          </a:p>
        </p:txBody>
      </p:sp>
      <p:sp>
        <p:nvSpPr>
          <p:cNvPr id="40965" name="Slide Number Placeholder 4"/>
          <p:cNvSpPr txBox="1">
            <a:spLocks noGrp="1"/>
          </p:cNvSpPr>
          <p:nvPr/>
        </p:nvSpPr>
        <p:spPr bwMode="auto">
          <a:xfrm>
            <a:off x="9696400" y="65532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r" eaLnBrk="1" hangingPunct="1"/>
            <a:fld id="{06C61564-311C-44EF-A420-0380E504E752}" type="slidenum">
              <a:rPr lang="en-GB" altLang="el-GR" sz="1200">
                <a:solidFill>
                  <a:schemeClr val="bg2"/>
                </a:solidFill>
              </a:rPr>
              <a:pPr algn="r" eaLnBrk="1" hangingPunct="1"/>
              <a:t>28</a:t>
            </a:fld>
            <a:endParaRPr lang="en-GB" altLang="el-GR" sz="1200">
              <a:solidFill>
                <a:schemeClr val="bg2"/>
              </a:solidFill>
            </a:endParaRPr>
          </a:p>
        </p:txBody>
      </p:sp>
      <p:graphicFrame>
        <p:nvGraphicFramePr>
          <p:cNvPr id="19" name="Object 2"/>
          <p:cNvGraphicFramePr>
            <a:graphicFrameLocks/>
          </p:cNvGraphicFramePr>
          <p:nvPr>
            <p:extLst>
              <p:ext uri="{D42A27DB-BD31-4B8C-83A1-F6EECF244321}">
                <p14:modId xmlns:p14="http://schemas.microsoft.com/office/powerpoint/2010/main" val="2356792854"/>
              </p:ext>
            </p:extLst>
          </p:nvPr>
        </p:nvGraphicFramePr>
        <p:xfrm>
          <a:off x="1936029" y="1134465"/>
          <a:ext cx="5168034" cy="5183187"/>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 Box 2"/>
          <p:cNvSpPr txBox="1">
            <a:spLocks noChangeArrowheads="1"/>
          </p:cNvSpPr>
          <p:nvPr/>
        </p:nvSpPr>
        <p:spPr bwMode="auto">
          <a:xfrm>
            <a:off x="6808789" y="5867400"/>
            <a:ext cx="295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defTabSz="457200" eaLnBrk="1" fontAlgn="auto" hangingPunct="1">
              <a:spcBef>
                <a:spcPct val="0"/>
              </a:spcBef>
              <a:spcAft>
                <a:spcPts val="0"/>
              </a:spcAft>
              <a:buNone/>
              <a:defRPr/>
            </a:pPr>
            <a:r>
              <a:rPr lang="en-US" altLang="el-GR" sz="1200" b="1" kern="0">
                <a:solidFill>
                  <a:prstClr val="black"/>
                </a:solidFill>
              </a:rPr>
              <a:t>%</a:t>
            </a:r>
            <a:endParaRPr lang="en-GB" altLang="el-GR" sz="1200" b="1" kern="0">
              <a:solidFill>
                <a:prstClr val="black"/>
              </a:solidFill>
            </a:endParaRPr>
          </a:p>
        </p:txBody>
      </p:sp>
      <p:sp>
        <p:nvSpPr>
          <p:cNvPr id="21" name="AutoShape 10"/>
          <p:cNvSpPr>
            <a:spLocks/>
          </p:cNvSpPr>
          <p:nvPr/>
        </p:nvSpPr>
        <p:spPr bwMode="auto">
          <a:xfrm>
            <a:off x="6312023" y="1819831"/>
            <a:ext cx="183034" cy="1707140"/>
          </a:xfrm>
          <a:prstGeom prst="rightBrace">
            <a:avLst>
              <a:gd name="adj1" fmla="val 27164"/>
              <a:gd name="adj2" fmla="val 50000"/>
            </a:avLst>
          </a:prstGeom>
          <a:noFill/>
          <a:ln w="9525">
            <a:solidFill>
              <a:sysClr val="windowText" lastClr="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fontAlgn="auto" hangingPunct="1">
              <a:spcBef>
                <a:spcPts val="0"/>
              </a:spcBef>
              <a:spcAft>
                <a:spcPts val="0"/>
              </a:spcAft>
              <a:defRPr/>
            </a:pPr>
            <a:endParaRPr lang="en-US" altLang="el-GR" sz="1400" kern="0">
              <a:solidFill>
                <a:prstClr val="white">
                  <a:lumMod val="50000"/>
                </a:prstClr>
              </a:solidFill>
            </a:endParaRPr>
          </a:p>
        </p:txBody>
      </p:sp>
      <p:sp>
        <p:nvSpPr>
          <p:cNvPr id="22" name="Rectangle 12"/>
          <p:cNvSpPr>
            <a:spLocks noChangeArrowheads="1"/>
          </p:cNvSpPr>
          <p:nvPr/>
        </p:nvSpPr>
        <p:spPr bwMode="auto">
          <a:xfrm>
            <a:off x="6481400" y="2302508"/>
            <a:ext cx="3772348" cy="7797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342900" indent="-342900">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fontAlgn="auto" hangingPunct="1">
              <a:spcBef>
                <a:spcPts val="0"/>
              </a:spcBef>
              <a:spcAft>
                <a:spcPts val="0"/>
              </a:spcAft>
              <a:defRPr/>
            </a:pPr>
            <a:r>
              <a:rPr lang="el-GR" altLang="en-US" sz="2000" b="1" kern="0" dirty="0">
                <a:solidFill>
                  <a:srgbClr val="002060"/>
                </a:solidFill>
              </a:rPr>
              <a:t>Διαφορά 24,6% (3</a:t>
            </a:r>
            <a:r>
              <a:rPr lang="el-GR" altLang="en-US" sz="2000" b="1" kern="0" baseline="30000" dirty="0">
                <a:solidFill>
                  <a:srgbClr val="002060"/>
                </a:solidFill>
              </a:rPr>
              <a:t>η</a:t>
            </a:r>
            <a:r>
              <a:rPr lang="el-GR" altLang="en-US" sz="2000" b="1" kern="0" dirty="0">
                <a:solidFill>
                  <a:srgbClr val="002060"/>
                </a:solidFill>
              </a:rPr>
              <a:t> μέτρηση)</a:t>
            </a:r>
          </a:p>
          <a:p>
            <a:pPr algn="ctr">
              <a:defRPr/>
            </a:pPr>
            <a:r>
              <a:rPr lang="el-GR" altLang="en-US" sz="1600" kern="0" dirty="0">
                <a:solidFill>
                  <a:srgbClr val="002060"/>
                </a:solidFill>
              </a:rPr>
              <a:t>Διαφορά 30,8% (2</a:t>
            </a:r>
            <a:r>
              <a:rPr lang="el-GR" altLang="en-US" sz="1600" kern="0" baseline="30000" dirty="0">
                <a:solidFill>
                  <a:srgbClr val="002060"/>
                </a:solidFill>
              </a:rPr>
              <a:t>η</a:t>
            </a:r>
            <a:r>
              <a:rPr lang="el-GR" altLang="en-US" sz="1600" kern="0" dirty="0">
                <a:solidFill>
                  <a:srgbClr val="002060"/>
                </a:solidFill>
              </a:rPr>
              <a:t> μέτρηση)</a:t>
            </a:r>
          </a:p>
          <a:p>
            <a:pPr algn="ctr" eaLnBrk="1" fontAlgn="auto" hangingPunct="1">
              <a:spcBef>
                <a:spcPts val="0"/>
              </a:spcBef>
              <a:spcAft>
                <a:spcPts val="0"/>
              </a:spcAft>
              <a:defRPr/>
            </a:pPr>
            <a:endParaRPr lang="el-GR" altLang="en-US" sz="2000" b="1" kern="0" dirty="0">
              <a:solidFill>
                <a:srgbClr val="002060"/>
              </a:solidFill>
            </a:endParaRPr>
          </a:p>
        </p:txBody>
      </p:sp>
      <p:pic>
        <p:nvPicPr>
          <p:cNvPr id="10" name="Picture 9"/>
          <p:cNvPicPr>
            <a:picLocks noChangeAspect="1"/>
          </p:cNvPicPr>
          <p:nvPr/>
        </p:nvPicPr>
        <p:blipFill rotWithShape="1">
          <a:blip r:embed="rId4"/>
          <a:srcRect l="23963" t="22851" r="37459" b="15458"/>
          <a:stretch/>
        </p:blipFill>
        <p:spPr>
          <a:xfrm>
            <a:off x="1140358" y="1540583"/>
            <a:ext cx="1052264" cy="696192"/>
          </a:xfrm>
          <a:prstGeom prst="rect">
            <a:avLst/>
          </a:prstGeom>
        </p:spPr>
      </p:pic>
      <p:pic>
        <p:nvPicPr>
          <p:cNvPr id="2050" name="Picture 3"/>
          <p:cNvPicPr>
            <a:picLocks noChangeAspect="1" noChangeArrowheads="1"/>
          </p:cNvPicPr>
          <p:nvPr/>
        </p:nvPicPr>
        <p:blipFill>
          <a:blip r:embed="rId5">
            <a:extLst>
              <a:ext uri="{28A0092B-C50C-407E-A947-70E740481C1C}">
                <a14:useLocalDpi xmlns:a14="http://schemas.microsoft.com/office/drawing/2010/main" val="0"/>
              </a:ext>
            </a:extLst>
          </a:blip>
          <a:srcRect l="22578" t="19958" r="20062" b="19162"/>
          <a:stretch>
            <a:fillRect/>
          </a:stretch>
        </p:blipFill>
        <p:spPr bwMode="auto">
          <a:xfrm>
            <a:off x="744858" y="2837857"/>
            <a:ext cx="1077869" cy="6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Table 11">
            <a:extLst>
              <a:ext uri="{FF2B5EF4-FFF2-40B4-BE49-F238E27FC236}">
                <a16:creationId xmlns:a16="http://schemas.microsoft.com/office/drawing/2014/main" id="{070D0929-33D9-480F-A348-D11D1DD0F5F4}"/>
              </a:ext>
            </a:extLst>
          </p:cNvPr>
          <p:cNvGraphicFramePr>
            <a:graphicFrameLocks noGrp="1"/>
          </p:cNvGraphicFramePr>
          <p:nvPr>
            <p:extLst>
              <p:ext uri="{D42A27DB-BD31-4B8C-83A1-F6EECF244321}">
                <p14:modId xmlns:p14="http://schemas.microsoft.com/office/powerpoint/2010/main" val="3806515671"/>
              </p:ext>
            </p:extLst>
          </p:nvPr>
        </p:nvGraphicFramePr>
        <p:xfrm>
          <a:off x="7736733" y="4845760"/>
          <a:ext cx="4378149" cy="1863534"/>
        </p:xfrm>
        <a:graphic>
          <a:graphicData uri="http://schemas.openxmlformats.org/drawingml/2006/table">
            <a:tbl>
              <a:tblPr/>
              <a:tblGrid>
                <a:gridCol w="1129824">
                  <a:extLst>
                    <a:ext uri="{9D8B030D-6E8A-4147-A177-3AD203B41FA5}">
                      <a16:colId xmlns:a16="http://schemas.microsoft.com/office/drawing/2014/main" val="20000"/>
                    </a:ext>
                  </a:extLst>
                </a:gridCol>
                <a:gridCol w="994281">
                  <a:extLst>
                    <a:ext uri="{9D8B030D-6E8A-4147-A177-3AD203B41FA5}">
                      <a16:colId xmlns:a16="http://schemas.microsoft.com/office/drawing/2014/main" val="20001"/>
                    </a:ext>
                  </a:extLst>
                </a:gridCol>
                <a:gridCol w="736320">
                  <a:extLst>
                    <a:ext uri="{9D8B030D-6E8A-4147-A177-3AD203B41FA5}">
                      <a16:colId xmlns:a16="http://schemas.microsoft.com/office/drawing/2014/main" val="20002"/>
                    </a:ext>
                  </a:extLst>
                </a:gridCol>
                <a:gridCol w="758862">
                  <a:extLst>
                    <a:ext uri="{9D8B030D-6E8A-4147-A177-3AD203B41FA5}">
                      <a16:colId xmlns:a16="http://schemas.microsoft.com/office/drawing/2014/main" val="20003"/>
                    </a:ext>
                  </a:extLst>
                </a:gridCol>
                <a:gridCol w="758862">
                  <a:extLst>
                    <a:ext uri="{9D8B030D-6E8A-4147-A177-3AD203B41FA5}">
                      <a16:colId xmlns:a16="http://schemas.microsoft.com/office/drawing/2014/main" val="20004"/>
                    </a:ext>
                  </a:extLst>
                </a:gridCol>
              </a:tblGrid>
              <a:tr h="463459">
                <a:tc>
                  <a:txBody>
                    <a:bodyPr/>
                    <a:lstStyle/>
                    <a:p>
                      <a:pPr algn="l" fontAlgn="b"/>
                      <a:endParaRPr kumimoji="0" lang="en-US" sz="1400" b="1" i="0" u="none" strike="noStrike" kern="1200" cap="none" spc="0" normalizeH="0" baseline="0" dirty="0">
                        <a:ln>
                          <a:noFill/>
                        </a:ln>
                        <a:solidFill>
                          <a:srgbClr val="000000"/>
                        </a:solidFill>
                        <a:effectLst/>
                        <a:uLnTx/>
                        <a:uFillTx/>
                        <a:latin typeface="Arial" panose="020B0604020202020204" pitchFamily="34" charset="0"/>
                        <a:ea typeface="+mn-ea"/>
                        <a:cs typeface="+mn-cs"/>
                      </a:endParaRPr>
                    </a:p>
                  </a:txBody>
                  <a:tcPr marL="7688" marR="7688" marT="7688"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258255">
                <a:tc>
                  <a:txBody>
                    <a:bodyPr/>
                    <a:lstStyle/>
                    <a:p>
                      <a:pPr algn="ctr" fontAlgn="b"/>
                      <a:r>
                        <a:rPr lang="el-GR" sz="1050" b="1" i="0" u="none" strike="noStrike" dirty="0">
                          <a:solidFill>
                            <a:srgbClr val="000000"/>
                          </a:solidFill>
                          <a:effectLst/>
                          <a:latin typeface="Calibri" panose="020F0502020204030204" pitchFamily="34" charset="0"/>
                        </a:rPr>
                        <a:t>ΝΕΑ ΔΗΜΟΚΡΑΤΙΑ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1" i="0" u="none" strike="noStrike" dirty="0">
                          <a:solidFill>
                            <a:srgbClr val="000000"/>
                          </a:solidFill>
                          <a:effectLst/>
                          <a:latin typeface="Calibri" panose="020F0502020204030204" pitchFamily="34" charset="0"/>
                        </a:rPr>
                        <a:t>46,5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Calibri" panose="020F0502020204030204" pitchFamily="34" charset="0"/>
                        </a:rPr>
                        <a:t>72,1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Calibri" panose="020F0502020204030204" pitchFamily="34" charset="0"/>
                        </a:rPr>
                        <a:t>24,9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Calibri" panose="020F0502020204030204" pitchFamily="34" charset="0"/>
                        </a:rPr>
                        <a:t>32,2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483831">
                <a:tc>
                  <a:txBody>
                    <a:bodyPr/>
                    <a:lstStyle/>
                    <a:p>
                      <a:pPr algn="ctr" fontAlgn="b"/>
                      <a:r>
                        <a:rPr lang="el-GR" sz="1050" b="1" i="0" u="none" strike="noStrike" dirty="0">
                          <a:solidFill>
                            <a:srgbClr val="000000"/>
                          </a:solidFill>
                          <a:effectLst/>
                          <a:latin typeface="Calibri" panose="020F0502020204030204" pitchFamily="34" charset="0"/>
                        </a:rPr>
                        <a:t>ΣΥΡΙΖΑ - Προοδευτική Συμμαχία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1" i="0" u="none" strike="noStrike" dirty="0">
                          <a:solidFill>
                            <a:srgbClr val="000000"/>
                          </a:solidFill>
                          <a:effectLst/>
                          <a:latin typeface="Calibri" panose="020F0502020204030204" pitchFamily="34" charset="0"/>
                        </a:rPr>
                        <a:t>21,9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Calibri" panose="020F0502020204030204" pitchFamily="34" charset="0"/>
                        </a:rPr>
                        <a:t>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Calibri" panose="020F0502020204030204" pitchFamily="34" charset="0"/>
                        </a:rPr>
                        <a:t>63,6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Calibri" panose="020F0502020204030204" pitchFamily="34" charset="0"/>
                        </a:rPr>
                        <a:t>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37807">
                <a:tc>
                  <a:txBody>
                    <a:bodyPr/>
                    <a:lstStyle/>
                    <a:p>
                      <a:pPr algn="ctr" fontAlgn="b"/>
                      <a:r>
                        <a:rPr lang="el-GR" sz="1050" b="1" i="0" u="none" strike="noStrike" dirty="0">
                          <a:solidFill>
                            <a:srgbClr val="000000"/>
                          </a:solidFill>
                          <a:effectLst/>
                          <a:latin typeface="Calibri" panose="020F0502020204030204" pitchFamily="34" charset="0"/>
                        </a:rPr>
                        <a:t>ΆΛΛΟ ΚΟΜΜΑ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1" i="0" u="none" strike="noStrike" dirty="0">
                          <a:solidFill>
                            <a:srgbClr val="000000"/>
                          </a:solidFill>
                          <a:effectLst/>
                          <a:latin typeface="Calibri" panose="020F0502020204030204" pitchFamily="34" charset="0"/>
                        </a:rPr>
                        <a:t>10,7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Calibri" panose="020F0502020204030204" pitchFamily="34" charset="0"/>
                        </a:rPr>
                        <a:t>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dirty="0">
                          <a:solidFill>
                            <a:srgbClr val="000000"/>
                          </a:solidFill>
                          <a:effectLst/>
                          <a:latin typeface="Calibri" panose="020F0502020204030204" pitchFamily="34" charset="0"/>
                        </a:rPr>
                        <a:t>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dirty="0">
                          <a:solidFill>
                            <a:srgbClr val="000000"/>
                          </a:solidFill>
                          <a:effectLst/>
                          <a:latin typeface="Calibri" panose="020F0502020204030204" pitchFamily="34" charset="0"/>
                        </a:rPr>
                        <a:t>7,8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237807">
                <a:tc>
                  <a:txBody>
                    <a:bodyPr/>
                    <a:lstStyle/>
                    <a:p>
                      <a:pPr algn="ctr" fontAlgn="b"/>
                      <a:r>
                        <a:rPr lang="el-GR" sz="1050" b="1" i="0" u="none" strike="noStrike" dirty="0">
                          <a:solidFill>
                            <a:srgbClr val="000000"/>
                          </a:solidFill>
                          <a:effectLst/>
                          <a:latin typeface="Calibri" panose="020F050202020403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050" b="1" i="0" u="none" strike="noStrike" dirty="0">
                          <a:solidFill>
                            <a:srgbClr val="000000"/>
                          </a:solidFill>
                          <a:effectLst/>
                          <a:latin typeface="Calibri" panose="020F0502020204030204" pitchFamily="34" charset="0"/>
                        </a:rPr>
                        <a:t>20,9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050" b="0" i="0" u="none" strike="noStrike" dirty="0">
                          <a:solidFill>
                            <a:srgbClr val="000000"/>
                          </a:solidFill>
                          <a:effectLst/>
                          <a:latin typeface="Calibri" panose="020F0502020204030204" pitchFamily="34" charset="0"/>
                        </a:rPr>
                        <a:t>15,2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050" b="0" i="0" u="none" strike="noStrike" dirty="0">
                          <a:solidFill>
                            <a:srgbClr val="000000"/>
                          </a:solidFill>
                          <a:effectLst/>
                          <a:latin typeface="Calibri" panose="020F0502020204030204" pitchFamily="34" charset="0"/>
                        </a:rPr>
                        <a:t>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050" b="0" i="0" u="none" strike="noStrike" dirty="0">
                          <a:solidFill>
                            <a:srgbClr val="000000"/>
                          </a:solidFill>
                          <a:effectLst/>
                          <a:latin typeface="Calibri" panose="020F0502020204030204" pitchFamily="34" charset="0"/>
                        </a:rPr>
                        <a:t>51,5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18558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3"/>
          <p:cNvSpPr>
            <a:spLocks noChangeArrowheads="1"/>
          </p:cNvSpPr>
          <p:nvPr/>
        </p:nvSpPr>
        <p:spPr bwMode="auto">
          <a:xfrm>
            <a:off x="114639" y="113811"/>
            <a:ext cx="9144000" cy="1143001"/>
          </a:xfrm>
          <a:prstGeom prst="rect">
            <a:avLst/>
          </a:prstGeom>
          <a:noFill/>
          <a:ln w="9525">
            <a:noFill/>
            <a:miter lim="800000"/>
            <a:headEnd/>
            <a:tailEnd/>
          </a:ln>
        </p:spPr>
        <p:txBody>
          <a:bodyPr/>
          <a:lstStyle>
            <a:lvl1pPr>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r>
              <a:rPr lang="el-GR" altLang="el-GR" sz="2000" b="1" dirty="0"/>
              <a:t>ΝΔ  ή ΣΥΡΙΖΑ θα </a:t>
            </a:r>
            <a:r>
              <a:rPr lang="el-GR" altLang="el-GR" sz="2000" b="1" dirty="0">
                <a:solidFill>
                  <a:srgbClr val="FF0000"/>
                </a:solidFill>
              </a:rPr>
              <a:t>θέλατε</a:t>
            </a:r>
            <a:r>
              <a:rPr lang="el-GR" altLang="el-GR" sz="2000" b="1" dirty="0"/>
              <a:t> να κερδίσει;</a:t>
            </a:r>
          </a:p>
          <a:p>
            <a:pPr>
              <a:lnSpc>
                <a:spcPct val="110000"/>
              </a:lnSpc>
            </a:pPr>
            <a:endParaRPr lang="el-GR" altLang="el-GR" sz="1200" dirty="0">
              <a:solidFill>
                <a:schemeClr val="tx1">
                  <a:lumMod val="95000"/>
                  <a:lumOff val="5000"/>
                </a:schemeClr>
              </a:solidFill>
            </a:endParaRPr>
          </a:p>
          <a:p>
            <a:pPr>
              <a:lnSpc>
                <a:spcPct val="110000"/>
              </a:lnSpc>
            </a:pPr>
            <a:r>
              <a:rPr lang="el-GR" altLang="el-GR" sz="1200" dirty="0">
                <a:solidFill>
                  <a:schemeClr val="bg1">
                    <a:lumMod val="50000"/>
                  </a:schemeClr>
                </a:solidFill>
              </a:rPr>
              <a:t>Και</a:t>
            </a:r>
            <a:r>
              <a:rPr lang="el-GR" altLang="el-GR" sz="1200" dirty="0">
                <a:solidFill>
                  <a:schemeClr val="tx1">
                    <a:lumMod val="95000"/>
                    <a:lumOff val="5000"/>
                  </a:schemeClr>
                </a:solidFill>
              </a:rPr>
              <a:t> </a:t>
            </a:r>
            <a:r>
              <a:rPr lang="el-GR" altLang="el-GR" sz="1200" dirty="0">
                <a:solidFill>
                  <a:schemeClr val="bg1">
                    <a:lumMod val="50000"/>
                  </a:schemeClr>
                </a:solidFill>
              </a:rPr>
              <a:t>ποιο από τα δύο κόμματα ΝΔ ή ΣΥΡΙΖΑ </a:t>
            </a:r>
            <a:r>
              <a:rPr lang="el-GR" altLang="el-GR" sz="1200" b="1" dirty="0">
                <a:solidFill>
                  <a:schemeClr val="bg1">
                    <a:lumMod val="50000"/>
                  </a:schemeClr>
                </a:solidFill>
              </a:rPr>
              <a:t>θα θέλατε να κερδίσει έστω και με μια ψήφο διαφορά</a:t>
            </a:r>
            <a:r>
              <a:rPr lang="el-GR" altLang="el-GR" sz="1200" dirty="0">
                <a:solidFill>
                  <a:schemeClr val="bg1">
                    <a:lumMod val="50000"/>
                  </a:schemeClr>
                </a:solidFill>
              </a:rPr>
              <a:t> στις επερχόμενες Βουλευτικές Εκλογές; </a:t>
            </a:r>
          </a:p>
          <a:p>
            <a:pPr>
              <a:lnSpc>
                <a:spcPct val="110000"/>
              </a:lnSpc>
            </a:pPr>
            <a:r>
              <a:rPr lang="el-GR" altLang="el-GR" sz="1200" b="1" dirty="0">
                <a:solidFill>
                  <a:schemeClr val="bg1">
                    <a:lumMod val="50000"/>
                  </a:schemeClr>
                </a:solidFill>
              </a:rPr>
              <a:t>Σύνολο ερωτηθέντων (Ν=1000)</a:t>
            </a:r>
          </a:p>
        </p:txBody>
      </p:sp>
      <p:sp>
        <p:nvSpPr>
          <p:cNvPr id="48138" name="Slide Number Placeholder 4"/>
          <p:cNvSpPr txBox="1">
            <a:spLocks noGrp="1"/>
          </p:cNvSpPr>
          <p:nvPr/>
        </p:nvSpPr>
        <p:spPr bwMode="auto">
          <a:xfrm>
            <a:off x="9661213" y="6499349"/>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r" eaLnBrk="1" hangingPunct="1"/>
            <a:fld id="{44E39BB3-022D-489C-8594-9B4F9E8D8C4D}" type="slidenum">
              <a:rPr lang="en-GB" altLang="el-GR" sz="1200">
                <a:solidFill>
                  <a:schemeClr val="bg2"/>
                </a:solidFill>
              </a:rPr>
              <a:pPr algn="r" eaLnBrk="1" hangingPunct="1"/>
              <a:t>29</a:t>
            </a:fld>
            <a:endParaRPr lang="en-GB" altLang="el-GR" sz="1200">
              <a:solidFill>
                <a:schemeClr val="bg2"/>
              </a:solidFill>
            </a:endParaRPr>
          </a:p>
        </p:txBody>
      </p:sp>
      <p:graphicFrame>
        <p:nvGraphicFramePr>
          <p:cNvPr id="36" name="Object 2">
            <a:extLst>
              <a:ext uri="{FF2B5EF4-FFF2-40B4-BE49-F238E27FC236}">
                <a16:creationId xmlns:a16="http://schemas.microsoft.com/office/drawing/2014/main" id="{C9A0728E-A2FE-4EC6-9BD1-B266C44C23BB}"/>
              </a:ext>
            </a:extLst>
          </p:cNvPr>
          <p:cNvGraphicFramePr>
            <a:graphicFrameLocks/>
          </p:cNvGraphicFramePr>
          <p:nvPr>
            <p:extLst>
              <p:ext uri="{D42A27DB-BD31-4B8C-83A1-F6EECF244321}">
                <p14:modId xmlns:p14="http://schemas.microsoft.com/office/powerpoint/2010/main" val="1988776823"/>
              </p:ext>
            </p:extLst>
          </p:nvPr>
        </p:nvGraphicFramePr>
        <p:xfrm>
          <a:off x="330505" y="1926242"/>
          <a:ext cx="7329109" cy="3624263"/>
        </p:xfrm>
        <a:graphic>
          <a:graphicData uri="http://schemas.openxmlformats.org/drawingml/2006/chart">
            <c:chart xmlns:c="http://schemas.openxmlformats.org/drawingml/2006/chart" xmlns:r="http://schemas.openxmlformats.org/officeDocument/2006/relationships" r:id="rId3"/>
          </a:graphicData>
        </a:graphic>
      </p:graphicFrame>
      <p:sp>
        <p:nvSpPr>
          <p:cNvPr id="37" name="AutoShape 10">
            <a:extLst>
              <a:ext uri="{FF2B5EF4-FFF2-40B4-BE49-F238E27FC236}">
                <a16:creationId xmlns:a16="http://schemas.microsoft.com/office/drawing/2014/main" id="{6284A974-F23A-4D62-98AE-CB89A742C93E}"/>
              </a:ext>
            </a:extLst>
          </p:cNvPr>
          <p:cNvSpPr>
            <a:spLocks/>
          </p:cNvSpPr>
          <p:nvPr/>
        </p:nvSpPr>
        <p:spPr bwMode="auto">
          <a:xfrm rot="16200000">
            <a:off x="1904846" y="2600621"/>
            <a:ext cx="287337" cy="1138879"/>
          </a:xfrm>
          <a:prstGeom prst="rightBrace">
            <a:avLst>
              <a:gd name="adj1" fmla="val 2716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endParaRPr lang="en-US" altLang="el-GR" sz="1400">
              <a:solidFill>
                <a:srgbClr val="000000"/>
              </a:solidFill>
            </a:endParaRPr>
          </a:p>
        </p:txBody>
      </p:sp>
      <p:sp>
        <p:nvSpPr>
          <p:cNvPr id="38" name="Rectangle 12">
            <a:extLst>
              <a:ext uri="{FF2B5EF4-FFF2-40B4-BE49-F238E27FC236}">
                <a16:creationId xmlns:a16="http://schemas.microsoft.com/office/drawing/2014/main" id="{B70B3AAA-4FF5-4C21-BE75-605FC71D7EC6}"/>
              </a:ext>
            </a:extLst>
          </p:cNvPr>
          <p:cNvSpPr>
            <a:spLocks noChangeArrowheads="1"/>
          </p:cNvSpPr>
          <p:nvPr/>
        </p:nvSpPr>
        <p:spPr bwMode="auto">
          <a:xfrm>
            <a:off x="1469713" y="2225433"/>
            <a:ext cx="1383678" cy="5713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342900" indent="-342900">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a:r>
              <a:rPr lang="el-GR" altLang="en-US" sz="2000" b="1" dirty="0">
                <a:solidFill>
                  <a:srgbClr val="000000"/>
                </a:solidFill>
              </a:rPr>
              <a:t>Διαφορά</a:t>
            </a:r>
          </a:p>
          <a:p>
            <a:pPr algn="ctr"/>
            <a:r>
              <a:rPr lang="el-GR" altLang="en-US" sz="2000" b="1" dirty="0">
                <a:solidFill>
                  <a:schemeClr val="accent1">
                    <a:lumMod val="75000"/>
                  </a:schemeClr>
                </a:solidFill>
              </a:rPr>
              <a:t>5,8% </a:t>
            </a:r>
            <a:r>
              <a:rPr lang="el-GR" altLang="en-US" sz="1800" dirty="0">
                <a:solidFill>
                  <a:schemeClr val="accent1">
                    <a:lumMod val="75000"/>
                  </a:schemeClr>
                </a:solidFill>
              </a:rPr>
              <a:t>(7,1%)</a:t>
            </a:r>
          </a:p>
        </p:txBody>
      </p:sp>
      <p:sp>
        <p:nvSpPr>
          <p:cNvPr id="2" name="Rectangle 1"/>
          <p:cNvSpPr/>
          <p:nvPr/>
        </p:nvSpPr>
        <p:spPr>
          <a:xfrm>
            <a:off x="659175" y="1064638"/>
            <a:ext cx="6096000" cy="615553"/>
          </a:xfrm>
          <a:prstGeom prst="rect">
            <a:avLst/>
          </a:prstGeom>
        </p:spPr>
        <p:txBody>
          <a:bodyPr>
            <a:spAutoFit/>
          </a:bodyPr>
          <a:lstStyle/>
          <a:p>
            <a:pPr algn="ctr">
              <a:defRPr/>
            </a:pPr>
            <a:r>
              <a:rPr lang="el-GR" altLang="en-US" sz="1400" b="1" dirty="0">
                <a:solidFill>
                  <a:srgbClr val="FF0000"/>
                </a:solidFill>
              </a:rPr>
              <a:t>ΚΟΜΜΑ ΠΟΥ </a:t>
            </a:r>
            <a:r>
              <a:rPr lang="el-GR" altLang="en-US" sz="2000" b="1" dirty="0">
                <a:solidFill>
                  <a:srgbClr val="FF0000"/>
                </a:solidFill>
              </a:rPr>
              <a:t>ΘΑ ΘΕΛΑΤΕ </a:t>
            </a:r>
            <a:r>
              <a:rPr lang="el-GR" altLang="en-US" sz="1400" b="1" dirty="0">
                <a:solidFill>
                  <a:srgbClr val="FF0000"/>
                </a:solidFill>
              </a:rPr>
              <a:t>ΝΑ ΚΕΡΔΙΣΕΙ </a:t>
            </a:r>
            <a:br>
              <a:rPr lang="el-GR" altLang="en-US" sz="1400" b="1" dirty="0">
                <a:solidFill>
                  <a:srgbClr val="FF0000"/>
                </a:solidFill>
              </a:rPr>
            </a:br>
            <a:r>
              <a:rPr lang="el-GR" altLang="en-US" sz="1400" b="1" dirty="0">
                <a:solidFill>
                  <a:srgbClr val="FF0000"/>
                </a:solidFill>
              </a:rPr>
              <a:t>ΕΣΤΩ ΚΑΙ ΜΕ ΜΙΑ ΨΗΦΟ ΔΙΑΦΟΡΑ</a:t>
            </a:r>
          </a:p>
        </p:txBody>
      </p:sp>
      <p:graphicFrame>
        <p:nvGraphicFramePr>
          <p:cNvPr id="40" name="Table 39">
            <a:extLst>
              <a:ext uri="{FF2B5EF4-FFF2-40B4-BE49-F238E27FC236}">
                <a16:creationId xmlns:a16="http://schemas.microsoft.com/office/drawing/2014/main" id="{070D0929-33D9-480F-A348-D11D1DD0F5F4}"/>
              </a:ext>
            </a:extLst>
          </p:cNvPr>
          <p:cNvGraphicFramePr>
            <a:graphicFrameLocks noGrp="1"/>
          </p:cNvGraphicFramePr>
          <p:nvPr>
            <p:extLst>
              <p:ext uri="{D42A27DB-BD31-4B8C-83A1-F6EECF244321}">
                <p14:modId xmlns:p14="http://schemas.microsoft.com/office/powerpoint/2010/main" val="2009689251"/>
              </p:ext>
            </p:extLst>
          </p:nvPr>
        </p:nvGraphicFramePr>
        <p:xfrm>
          <a:off x="7813851" y="2698517"/>
          <a:ext cx="4378149" cy="1906898"/>
        </p:xfrm>
        <a:graphic>
          <a:graphicData uri="http://schemas.openxmlformats.org/drawingml/2006/table">
            <a:tbl>
              <a:tblPr/>
              <a:tblGrid>
                <a:gridCol w="1129824">
                  <a:extLst>
                    <a:ext uri="{9D8B030D-6E8A-4147-A177-3AD203B41FA5}">
                      <a16:colId xmlns:a16="http://schemas.microsoft.com/office/drawing/2014/main" val="20000"/>
                    </a:ext>
                  </a:extLst>
                </a:gridCol>
                <a:gridCol w="994281">
                  <a:extLst>
                    <a:ext uri="{9D8B030D-6E8A-4147-A177-3AD203B41FA5}">
                      <a16:colId xmlns:a16="http://schemas.microsoft.com/office/drawing/2014/main" val="20001"/>
                    </a:ext>
                  </a:extLst>
                </a:gridCol>
                <a:gridCol w="736320">
                  <a:extLst>
                    <a:ext uri="{9D8B030D-6E8A-4147-A177-3AD203B41FA5}">
                      <a16:colId xmlns:a16="http://schemas.microsoft.com/office/drawing/2014/main" val="20002"/>
                    </a:ext>
                  </a:extLst>
                </a:gridCol>
                <a:gridCol w="758862">
                  <a:extLst>
                    <a:ext uri="{9D8B030D-6E8A-4147-A177-3AD203B41FA5}">
                      <a16:colId xmlns:a16="http://schemas.microsoft.com/office/drawing/2014/main" val="20003"/>
                    </a:ext>
                  </a:extLst>
                </a:gridCol>
                <a:gridCol w="758862">
                  <a:extLst>
                    <a:ext uri="{9D8B030D-6E8A-4147-A177-3AD203B41FA5}">
                      <a16:colId xmlns:a16="http://schemas.microsoft.com/office/drawing/2014/main" val="20004"/>
                    </a:ext>
                  </a:extLst>
                </a:gridCol>
              </a:tblGrid>
              <a:tr h="463459">
                <a:tc>
                  <a:txBody>
                    <a:bodyPr/>
                    <a:lstStyle/>
                    <a:p>
                      <a:pPr algn="l" fontAlgn="b"/>
                      <a:endParaRPr kumimoji="0" lang="en-US" sz="1400" b="1" i="0" u="none" strike="noStrike" kern="1200" cap="none" spc="0" normalizeH="0" baseline="0" dirty="0">
                        <a:ln>
                          <a:noFill/>
                        </a:ln>
                        <a:solidFill>
                          <a:srgbClr val="000000"/>
                        </a:solidFill>
                        <a:effectLst/>
                        <a:uLnTx/>
                        <a:uFillTx/>
                        <a:latin typeface="Arial" panose="020B0604020202020204" pitchFamily="34" charset="0"/>
                        <a:ea typeface="+mn-ea"/>
                        <a:cs typeface="+mn-cs"/>
                      </a:endParaRPr>
                    </a:p>
                  </a:txBody>
                  <a:tcPr marL="7688" marR="7688" marT="7688"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273297">
                <a:tc>
                  <a:txBody>
                    <a:bodyPr/>
                    <a:lstStyle/>
                    <a:p>
                      <a:pPr algn="ctr" fontAlgn="b"/>
                      <a:r>
                        <a:rPr lang="el-GR" sz="1100" b="1" i="0" u="none" strike="noStrike" dirty="0">
                          <a:solidFill>
                            <a:srgbClr val="000000"/>
                          </a:solidFill>
                          <a:effectLst/>
                          <a:latin typeface="+mn-lt"/>
                        </a:rPr>
                        <a:t>ΝΕΑ ΔΗΜΟΚΡΑΤΙΑ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33,9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72,4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280100">
                <a:tc>
                  <a:txBody>
                    <a:bodyPr/>
                    <a:lstStyle/>
                    <a:p>
                      <a:pPr algn="ctr" fontAlgn="b"/>
                      <a:r>
                        <a:rPr lang="el-GR" sz="1100" b="1" i="0" u="none" strike="noStrike">
                          <a:solidFill>
                            <a:srgbClr val="000000"/>
                          </a:solidFill>
                          <a:effectLst/>
                          <a:latin typeface="+mn-lt"/>
                        </a:rPr>
                        <a:t>ΣΥΡΙΖΑ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28,1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76,1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37807">
                <a:tc>
                  <a:txBody>
                    <a:bodyPr/>
                    <a:lstStyle/>
                    <a:p>
                      <a:pPr algn="ctr" fontAlgn="b"/>
                      <a:r>
                        <a:rPr lang="el-GR" sz="1100" b="1" i="0" u="none" strike="noStrike">
                          <a:solidFill>
                            <a:srgbClr val="000000"/>
                          </a:solidFill>
                          <a:effectLst/>
                          <a:latin typeface="+mn-lt"/>
                        </a:rPr>
                        <a:t>Άλλο κόμμα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2,7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237807">
                <a:tc>
                  <a:txBody>
                    <a:bodyPr/>
                    <a:lstStyle/>
                    <a:p>
                      <a:pPr algn="ctr" fontAlgn="b"/>
                      <a:r>
                        <a:rPr lang="el-GR" sz="1100" b="1" i="0" u="none" strike="noStrike">
                          <a:solidFill>
                            <a:srgbClr val="000000"/>
                          </a:solidFill>
                          <a:effectLst/>
                          <a:latin typeface="+mn-lt"/>
                        </a:rPr>
                        <a:t>Κανένα κόμμα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22,2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46,2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80179321"/>
                  </a:ext>
                </a:extLst>
              </a:tr>
              <a:tr h="237807">
                <a:tc>
                  <a:txBody>
                    <a:bodyPr/>
                    <a:lstStyle/>
                    <a:p>
                      <a:pPr algn="ctr" fontAlgn="b"/>
                      <a:r>
                        <a:rPr lang="el-GR" sz="11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1" i="0" u="none" strike="noStrike" dirty="0">
                          <a:solidFill>
                            <a:srgbClr val="000000"/>
                          </a:solidFill>
                          <a:effectLst/>
                          <a:latin typeface="+mn-lt"/>
                        </a:rPr>
                        <a:t>6,9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3,8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mn-lt"/>
                        </a:rPr>
                        <a:t>19,9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406673224"/>
              </p:ext>
            </p:extLst>
          </p:nvPr>
        </p:nvGraphicFramePr>
        <p:xfrm>
          <a:off x="330504" y="5730792"/>
          <a:ext cx="7132741" cy="283845"/>
        </p:xfrm>
        <a:graphic>
          <a:graphicData uri="http://schemas.openxmlformats.org/drawingml/2006/table">
            <a:tbl>
              <a:tblPr/>
              <a:tblGrid>
                <a:gridCol w="1710892">
                  <a:extLst>
                    <a:ext uri="{9D8B030D-6E8A-4147-A177-3AD203B41FA5}">
                      <a16:colId xmlns:a16="http://schemas.microsoft.com/office/drawing/2014/main" val="1561006578"/>
                    </a:ext>
                  </a:extLst>
                </a:gridCol>
                <a:gridCol w="1344984">
                  <a:extLst>
                    <a:ext uri="{9D8B030D-6E8A-4147-A177-3AD203B41FA5}">
                      <a16:colId xmlns:a16="http://schemas.microsoft.com/office/drawing/2014/main" val="792578625"/>
                    </a:ext>
                  </a:extLst>
                </a:gridCol>
                <a:gridCol w="1604238">
                  <a:extLst>
                    <a:ext uri="{9D8B030D-6E8A-4147-A177-3AD203B41FA5}">
                      <a16:colId xmlns:a16="http://schemas.microsoft.com/office/drawing/2014/main" val="188908535"/>
                    </a:ext>
                  </a:extLst>
                </a:gridCol>
                <a:gridCol w="974274">
                  <a:extLst>
                    <a:ext uri="{9D8B030D-6E8A-4147-A177-3AD203B41FA5}">
                      <a16:colId xmlns:a16="http://schemas.microsoft.com/office/drawing/2014/main" val="2176358810"/>
                    </a:ext>
                  </a:extLst>
                </a:gridCol>
                <a:gridCol w="1498353">
                  <a:extLst>
                    <a:ext uri="{9D8B030D-6E8A-4147-A177-3AD203B41FA5}">
                      <a16:colId xmlns:a16="http://schemas.microsoft.com/office/drawing/2014/main" val="1531715175"/>
                    </a:ext>
                  </a:extLst>
                </a:gridCol>
              </a:tblGrid>
              <a:tr h="23780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34,1</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27</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12,2</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18,7</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1451204"/>
                  </a:ext>
                </a:extLst>
              </a:tr>
            </a:tbl>
          </a:graphicData>
        </a:graphic>
      </p:graphicFrame>
      <p:sp>
        <p:nvSpPr>
          <p:cNvPr id="14" name="TextBox 13"/>
          <p:cNvSpPr txBox="1"/>
          <p:nvPr/>
        </p:nvSpPr>
        <p:spPr>
          <a:xfrm>
            <a:off x="7581738" y="5659038"/>
            <a:ext cx="1143646"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16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16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200" i="1" u="none" strike="noStrike" kern="1200" cap="none" spc="0" normalizeH="0" baseline="0" noProof="0" dirty="0">
                <a:ln>
                  <a:noFill/>
                </a:ln>
                <a:solidFill>
                  <a:prstClr val="black"/>
                </a:solidFill>
                <a:effectLst/>
                <a:uLnTx/>
                <a:uFillTx/>
                <a:latin typeface="Calibri" panose="020F0502020204030204"/>
                <a:ea typeface="+mn-ea"/>
                <a:cs typeface="+mn-cs"/>
              </a:rPr>
              <a:t>16-18 Μαΐου</a:t>
            </a:r>
          </a:p>
        </p:txBody>
      </p:sp>
      <p:sp>
        <p:nvSpPr>
          <p:cNvPr id="15" name="TextBox 14"/>
          <p:cNvSpPr txBox="1"/>
          <p:nvPr/>
        </p:nvSpPr>
        <p:spPr>
          <a:xfrm>
            <a:off x="5195798" y="1891948"/>
            <a:ext cx="2114169"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l-GR" sz="16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16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200" i="1" dirty="0">
                <a:solidFill>
                  <a:prstClr val="black"/>
                </a:solidFill>
              </a:rPr>
              <a:t>31 Αυγούστου– 5 Σεπτεμβρίου</a:t>
            </a:r>
          </a:p>
        </p:txBody>
      </p:sp>
    </p:spTree>
    <p:extLst>
      <p:ext uri="{BB962C8B-B14F-4D97-AF65-F5344CB8AC3E}">
        <p14:creationId xmlns:p14="http://schemas.microsoft.com/office/powerpoint/2010/main" val="287901572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352000" y="1436914"/>
            <a:ext cx="11528267" cy="3949125"/>
          </a:xfrm>
          <a:prstGeom prst="rect">
            <a:avLst/>
          </a:prstGeom>
        </p:spPr>
        <p:txBody>
          <a:bodyPr vert="horz" lIns="91440" tIns="45720" rIns="91440" bIns="45720" rtlCol="0" anchor="ctr">
            <a:normAutofit fontScale="25000" lnSpcReduction="20000"/>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defTabSz="914400">
              <a:lnSpc>
                <a:spcPct val="170000"/>
              </a:lnSpc>
              <a:spcBef>
                <a:spcPct val="0"/>
              </a:spcBef>
              <a:spcAft>
                <a:spcPts val="600"/>
              </a:spcAft>
              <a:defRPr/>
            </a:pPr>
            <a:r>
              <a:rPr lang="el-GR" altLang="el-GR" sz="9600" b="1" dirty="0">
                <a:solidFill>
                  <a:srgbClr val="C00000"/>
                </a:solidFill>
                <a:latin typeface="Calibri" panose="020F0502020204030204"/>
              </a:rPr>
              <a:t>Ενότητες διερεύνησης</a:t>
            </a:r>
          </a:p>
          <a:p>
            <a:pPr marL="514350" indent="-514350" defTabSz="914400">
              <a:lnSpc>
                <a:spcPct val="170000"/>
              </a:lnSpc>
              <a:spcBef>
                <a:spcPct val="0"/>
              </a:spcBef>
              <a:spcAft>
                <a:spcPts val="600"/>
              </a:spcAft>
              <a:buAutoNum type="arabicPeriod"/>
              <a:defRPr/>
            </a:pPr>
            <a:r>
              <a:rPr lang="en-US" altLang="el-GR" sz="9600" b="1" dirty="0" err="1">
                <a:solidFill>
                  <a:schemeClr val="bg1">
                    <a:lumMod val="50000"/>
                  </a:schemeClr>
                </a:solidFill>
                <a:latin typeface="Calibri" panose="020F0502020204030204"/>
              </a:rPr>
              <a:t>Πρόθεση</a:t>
            </a:r>
            <a:r>
              <a:rPr lang="en-US" altLang="el-GR" sz="9600" b="1" dirty="0">
                <a:solidFill>
                  <a:schemeClr val="bg1">
                    <a:lumMod val="50000"/>
                  </a:schemeClr>
                </a:solidFill>
                <a:latin typeface="Calibri" panose="020F0502020204030204"/>
              </a:rPr>
              <a:t> </a:t>
            </a:r>
            <a:r>
              <a:rPr lang="en-US" altLang="el-GR" sz="9600" b="1" dirty="0" err="1">
                <a:solidFill>
                  <a:schemeClr val="bg1">
                    <a:lumMod val="50000"/>
                  </a:schemeClr>
                </a:solidFill>
                <a:latin typeface="Calibri" panose="020F0502020204030204"/>
              </a:rPr>
              <a:t>ψήφου</a:t>
            </a:r>
            <a:r>
              <a:rPr lang="el-GR" altLang="el-GR" sz="9600" b="1" dirty="0">
                <a:solidFill>
                  <a:schemeClr val="bg1">
                    <a:lumMod val="50000"/>
                  </a:schemeClr>
                </a:solidFill>
                <a:latin typeface="Calibri" panose="020F0502020204030204"/>
              </a:rPr>
              <a:t> </a:t>
            </a:r>
            <a:r>
              <a:rPr lang="en-US" altLang="el-GR" sz="9600" b="1" dirty="0" err="1">
                <a:solidFill>
                  <a:schemeClr val="bg1">
                    <a:lumMod val="50000"/>
                  </a:schemeClr>
                </a:solidFill>
                <a:latin typeface="Calibri" panose="020F0502020204030204"/>
              </a:rPr>
              <a:t>σε</a:t>
            </a:r>
            <a:r>
              <a:rPr lang="en-US" altLang="el-GR" sz="9600" b="1" dirty="0">
                <a:solidFill>
                  <a:schemeClr val="bg1">
                    <a:lumMod val="50000"/>
                  </a:schemeClr>
                </a:solidFill>
                <a:latin typeface="Calibri" panose="020F0502020204030204"/>
              </a:rPr>
              <a:t> </a:t>
            </a:r>
            <a:r>
              <a:rPr lang="en-US" altLang="el-GR" sz="9600" b="1" dirty="0" err="1">
                <a:solidFill>
                  <a:schemeClr val="bg1">
                    <a:lumMod val="50000"/>
                  </a:schemeClr>
                </a:solidFill>
                <a:latin typeface="Calibri" panose="020F0502020204030204"/>
              </a:rPr>
              <a:t>Εθνικές</a:t>
            </a:r>
            <a:r>
              <a:rPr lang="en-US" altLang="el-GR" sz="9600" b="1" dirty="0">
                <a:solidFill>
                  <a:schemeClr val="bg1">
                    <a:lumMod val="50000"/>
                  </a:schemeClr>
                </a:solidFill>
                <a:latin typeface="Calibri" panose="020F0502020204030204"/>
              </a:rPr>
              <a:t> </a:t>
            </a:r>
            <a:r>
              <a:rPr lang="en-US" altLang="el-GR" sz="9600" b="1" dirty="0" err="1">
                <a:solidFill>
                  <a:schemeClr val="bg1">
                    <a:lumMod val="50000"/>
                  </a:schemeClr>
                </a:solidFill>
                <a:latin typeface="Calibri" panose="020F0502020204030204"/>
              </a:rPr>
              <a:t>Εκλογές</a:t>
            </a:r>
            <a:endParaRPr lang="el-GR" altLang="el-GR" sz="9600" b="1" dirty="0">
              <a:solidFill>
                <a:schemeClr val="bg1">
                  <a:lumMod val="50000"/>
                </a:schemeClr>
              </a:solidFill>
              <a:latin typeface="Calibri" panose="020F0502020204030204"/>
            </a:endParaRPr>
          </a:p>
          <a:p>
            <a:pPr marL="514350" indent="-514350" defTabSz="914400">
              <a:lnSpc>
                <a:spcPct val="170000"/>
              </a:lnSpc>
              <a:spcBef>
                <a:spcPct val="0"/>
              </a:spcBef>
              <a:spcAft>
                <a:spcPts val="600"/>
              </a:spcAft>
              <a:buAutoNum type="arabicPeriod"/>
              <a:defRPr/>
            </a:pPr>
            <a:r>
              <a:rPr lang="el-GR" altLang="el-GR" sz="9600" b="1" dirty="0">
                <a:solidFill>
                  <a:schemeClr val="bg1">
                    <a:lumMod val="50000"/>
                  </a:schemeClr>
                </a:solidFill>
                <a:latin typeface="Calibri" panose="020F0502020204030204"/>
              </a:rPr>
              <a:t>Δείκτες πολιτικής επικαιρότητας-Εκλογές</a:t>
            </a:r>
          </a:p>
          <a:p>
            <a:pPr marL="514350" indent="-514350" defTabSz="914400">
              <a:lnSpc>
                <a:spcPct val="170000"/>
              </a:lnSpc>
              <a:spcBef>
                <a:spcPct val="0"/>
              </a:spcBef>
              <a:spcAft>
                <a:spcPts val="600"/>
              </a:spcAft>
              <a:buAutoNum type="arabicPeriod"/>
              <a:defRPr/>
            </a:pPr>
            <a:r>
              <a:rPr lang="el-GR" altLang="el-GR" sz="9600" b="1" dirty="0">
                <a:solidFill>
                  <a:schemeClr val="bg1">
                    <a:lumMod val="50000"/>
                  </a:schemeClr>
                </a:solidFill>
                <a:latin typeface="Calibri" panose="020F0502020204030204"/>
              </a:rPr>
              <a:t>Βαθμός ανησυχίας για θέματα επικαιρότητας</a:t>
            </a:r>
          </a:p>
          <a:p>
            <a:pPr marL="514350" indent="-514350" defTabSz="914400">
              <a:lnSpc>
                <a:spcPct val="170000"/>
              </a:lnSpc>
              <a:spcBef>
                <a:spcPct val="0"/>
              </a:spcBef>
              <a:spcAft>
                <a:spcPts val="600"/>
              </a:spcAft>
              <a:buFontTx/>
              <a:buAutoNum type="arabicPeriod"/>
              <a:defRPr/>
            </a:pPr>
            <a:r>
              <a:rPr lang="el-GR" altLang="el-GR" sz="9600" b="1" dirty="0">
                <a:solidFill>
                  <a:schemeClr val="bg1">
                    <a:lumMod val="50000"/>
                  </a:schemeClr>
                </a:solidFill>
                <a:latin typeface="Calibri" panose="020F0502020204030204"/>
              </a:rPr>
              <a:t>Η Ακρίβεια και ο τρόπος αντιμετώπισης της</a:t>
            </a:r>
          </a:p>
          <a:p>
            <a:pPr marL="514350" indent="-514350" defTabSz="914400">
              <a:lnSpc>
                <a:spcPct val="170000"/>
              </a:lnSpc>
              <a:spcBef>
                <a:spcPct val="0"/>
              </a:spcBef>
              <a:spcAft>
                <a:spcPts val="600"/>
              </a:spcAft>
              <a:buFontTx/>
              <a:buAutoNum type="arabicPeriod"/>
              <a:defRPr/>
            </a:pPr>
            <a:r>
              <a:rPr lang="el-GR" altLang="el-GR" sz="9600" b="1" dirty="0">
                <a:solidFill>
                  <a:schemeClr val="bg1">
                    <a:lumMod val="50000"/>
                  </a:schemeClr>
                </a:solidFill>
                <a:latin typeface="Calibri" panose="020F0502020204030204"/>
              </a:rPr>
              <a:t>Το ενεργειακό ζήτημα και ο πόλεμος στην Ουκρανία</a:t>
            </a:r>
          </a:p>
          <a:p>
            <a:pPr marL="514350" indent="-514350" defTabSz="914400">
              <a:lnSpc>
                <a:spcPct val="170000"/>
              </a:lnSpc>
              <a:spcBef>
                <a:spcPct val="0"/>
              </a:spcBef>
              <a:spcAft>
                <a:spcPts val="600"/>
              </a:spcAft>
              <a:buFontTx/>
              <a:buAutoNum type="arabicPeriod"/>
              <a:defRPr/>
            </a:pPr>
            <a:r>
              <a:rPr lang="el-GR" altLang="el-GR" sz="9600" b="1" dirty="0">
                <a:solidFill>
                  <a:schemeClr val="bg1">
                    <a:lumMod val="50000"/>
                  </a:schemeClr>
                </a:solidFill>
                <a:latin typeface="Calibri" panose="020F0502020204030204"/>
              </a:rPr>
              <a:t>Θέμα Υποκλοπές ΠΑΣΟΚ/ΚΙΝΑΛ </a:t>
            </a:r>
          </a:p>
          <a:p>
            <a:pPr marL="514350" indent="-514350" defTabSz="914400">
              <a:lnSpc>
                <a:spcPct val="170000"/>
              </a:lnSpc>
              <a:spcBef>
                <a:spcPct val="0"/>
              </a:spcBef>
              <a:spcAft>
                <a:spcPts val="600"/>
              </a:spcAft>
              <a:buFontTx/>
              <a:buAutoNum type="arabicPeriod"/>
              <a:defRPr/>
            </a:pPr>
            <a:r>
              <a:rPr lang="el-GR" altLang="el-GR" sz="9600" b="1" dirty="0">
                <a:solidFill>
                  <a:schemeClr val="bg1">
                    <a:lumMod val="50000"/>
                  </a:schemeClr>
                </a:solidFill>
                <a:latin typeface="Calibri" panose="020F0502020204030204"/>
              </a:rPr>
              <a:t>Ελληνοτουρκικά</a:t>
            </a:r>
          </a:p>
          <a:p>
            <a:pPr marL="514350" indent="-514350" defTabSz="914400">
              <a:lnSpc>
                <a:spcPct val="170000"/>
              </a:lnSpc>
              <a:spcBef>
                <a:spcPct val="0"/>
              </a:spcBef>
              <a:spcAft>
                <a:spcPts val="600"/>
              </a:spcAft>
              <a:buFontTx/>
              <a:buAutoNum type="arabicPeriod"/>
              <a:defRPr/>
            </a:pPr>
            <a:r>
              <a:rPr lang="el-GR" altLang="el-GR" sz="9600" b="1" dirty="0">
                <a:solidFill>
                  <a:schemeClr val="bg1">
                    <a:lumMod val="50000"/>
                  </a:schemeClr>
                </a:solidFill>
                <a:latin typeface="Calibri" panose="020F0502020204030204"/>
              </a:rPr>
              <a:t>Χαλάρωση μέτρων στα σχολεία </a:t>
            </a:r>
          </a:p>
          <a:p>
            <a:pPr marL="514350" indent="-514350" defTabSz="914400">
              <a:lnSpc>
                <a:spcPct val="170000"/>
              </a:lnSpc>
              <a:spcBef>
                <a:spcPct val="0"/>
              </a:spcBef>
              <a:spcAft>
                <a:spcPts val="600"/>
              </a:spcAft>
              <a:buFontTx/>
              <a:buAutoNum type="arabicPeriod"/>
              <a:defRPr/>
            </a:pPr>
            <a:r>
              <a:rPr lang="el-GR" altLang="el-GR" sz="9600" b="1" dirty="0">
                <a:solidFill>
                  <a:schemeClr val="bg1">
                    <a:lumMod val="50000"/>
                  </a:schemeClr>
                </a:solidFill>
                <a:latin typeface="Calibri" panose="020F0502020204030204"/>
              </a:rPr>
              <a:t>Δείκτες αισιοδοξίας </a:t>
            </a:r>
          </a:p>
          <a:p>
            <a:pPr marL="514350" indent="-514350" defTabSz="914400">
              <a:lnSpc>
                <a:spcPct val="220000"/>
              </a:lnSpc>
              <a:spcBef>
                <a:spcPct val="0"/>
              </a:spcBef>
              <a:spcAft>
                <a:spcPts val="600"/>
              </a:spcAft>
              <a:buAutoNum type="arabicPeriod"/>
              <a:defRPr/>
            </a:pPr>
            <a:endParaRPr lang="en-US" altLang="el-GR" sz="3200" b="1" dirty="0">
              <a:latin typeface="Calibri" panose="020F0502020204030204"/>
            </a:endParaRPr>
          </a:p>
        </p:txBody>
      </p:sp>
      <p:sp>
        <p:nvSpPr>
          <p:cNvPr id="12" name="AutoShape 6"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3" name="AutoShape 7"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4" name="AutoShape 8"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5" name="Rectangle 14"/>
          <p:cNvSpPr/>
          <p:nvPr/>
        </p:nvSpPr>
        <p:spPr>
          <a:xfrm>
            <a:off x="5931404" y="2637082"/>
            <a:ext cx="184730" cy="369332"/>
          </a:xfrm>
          <a:prstGeom prst="rect">
            <a:avLst/>
          </a:prstGeom>
        </p:spPr>
        <p:txBody>
          <a:bodyPr wrap="none">
            <a:spAutoFit/>
          </a:bodyPr>
          <a:lstStyle/>
          <a:p>
            <a:pPr algn="ctr">
              <a:defRPr/>
            </a:pPr>
            <a:endParaRPr lang="el-GR" altLang="el-GR" i="1" dirty="0">
              <a:solidFill>
                <a:prstClr val="white"/>
              </a:solidFill>
            </a:endParaRPr>
          </a:p>
        </p:txBody>
      </p:sp>
    </p:spTree>
    <p:extLst>
      <p:ext uri="{BB962C8B-B14F-4D97-AF65-F5344CB8AC3E}">
        <p14:creationId xmlns:p14="http://schemas.microsoft.com/office/powerpoint/2010/main" val="2103637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3"/>
          <p:cNvSpPr>
            <a:spLocks noChangeArrowheads="1"/>
          </p:cNvSpPr>
          <p:nvPr/>
        </p:nvSpPr>
        <p:spPr bwMode="auto">
          <a:xfrm>
            <a:off x="130456" y="211756"/>
            <a:ext cx="9144000" cy="1143001"/>
          </a:xfrm>
          <a:prstGeom prst="rect">
            <a:avLst/>
          </a:prstGeom>
          <a:noFill/>
          <a:ln w="9525">
            <a:noFill/>
            <a:miter lim="800000"/>
            <a:headEnd/>
            <a:tailEnd/>
          </a:ln>
        </p:spPr>
        <p:txBody>
          <a:bodyPr/>
          <a:lstStyle>
            <a:lvl1pPr>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lvl="0"/>
            <a:r>
              <a:rPr lang="el-GR" altLang="el-GR" sz="2000" b="1" dirty="0"/>
              <a:t>ΝΔ  ή ΣΥΡΙΖΑ </a:t>
            </a:r>
            <a:r>
              <a:rPr lang="el-GR" altLang="el-GR" sz="2000" b="1" dirty="0">
                <a:solidFill>
                  <a:srgbClr val="000000"/>
                </a:solidFill>
              </a:rPr>
              <a:t>θα σας </a:t>
            </a:r>
            <a:r>
              <a:rPr lang="el-GR" altLang="el-GR" sz="2000" b="1" dirty="0">
                <a:solidFill>
                  <a:srgbClr val="FF0000"/>
                </a:solidFill>
              </a:rPr>
              <a:t>ενοχλούσε αν κερδίσει</a:t>
            </a:r>
            <a:r>
              <a:rPr lang="el-GR" altLang="el-GR" sz="2000" b="1" dirty="0">
                <a:solidFill>
                  <a:srgbClr val="000000"/>
                </a:solidFill>
              </a:rPr>
              <a:t>;</a:t>
            </a:r>
          </a:p>
          <a:p>
            <a:pPr>
              <a:lnSpc>
                <a:spcPct val="110000"/>
              </a:lnSpc>
            </a:pPr>
            <a:endParaRPr lang="el-GR" altLang="el-GR" sz="1200" dirty="0">
              <a:solidFill>
                <a:srgbClr val="808080"/>
              </a:solidFill>
            </a:endParaRPr>
          </a:p>
          <a:p>
            <a:pPr>
              <a:lnSpc>
                <a:spcPct val="110000"/>
              </a:lnSpc>
            </a:pPr>
            <a:r>
              <a:rPr lang="el-GR" altLang="el-GR" sz="1200" i="1" dirty="0">
                <a:solidFill>
                  <a:schemeClr val="bg1">
                    <a:lumMod val="50000"/>
                  </a:schemeClr>
                </a:solidFill>
              </a:rPr>
              <a:t>Ποιο από τα δύο ΝΔ ή ΣΥΡΙΖΑ ή </a:t>
            </a:r>
            <a:r>
              <a:rPr lang="el-GR" altLang="el-GR" sz="1200" b="1" i="1" dirty="0">
                <a:solidFill>
                  <a:schemeClr val="bg1">
                    <a:lumMod val="50000"/>
                  </a:schemeClr>
                </a:solidFill>
              </a:rPr>
              <a:t>θα σας ενοχλούσε εάν κέρδιζε έστω και με μια ψήφο διαφορά </a:t>
            </a:r>
            <a:r>
              <a:rPr lang="el-GR" altLang="el-GR" sz="1200" i="1" dirty="0">
                <a:solidFill>
                  <a:schemeClr val="bg1">
                    <a:lumMod val="50000"/>
                  </a:schemeClr>
                </a:solidFill>
              </a:rPr>
              <a:t>στις επερχόμενες Βουλευτικές Εκλογές ;</a:t>
            </a:r>
            <a:r>
              <a:rPr lang="el-GR" altLang="el-GR" sz="1400" i="1" dirty="0">
                <a:solidFill>
                  <a:schemeClr val="bg1">
                    <a:lumMod val="50000"/>
                  </a:schemeClr>
                </a:solidFill>
              </a:rPr>
              <a:t> </a:t>
            </a:r>
            <a:endParaRPr lang="en-US" altLang="el-GR" sz="1400" i="1" dirty="0">
              <a:solidFill>
                <a:schemeClr val="bg1">
                  <a:lumMod val="50000"/>
                </a:schemeClr>
              </a:solidFill>
            </a:endParaRPr>
          </a:p>
          <a:p>
            <a:pPr>
              <a:lnSpc>
                <a:spcPct val="110000"/>
              </a:lnSpc>
            </a:pPr>
            <a:r>
              <a:rPr lang="el-GR" altLang="el-GR" sz="1200" b="1" dirty="0">
                <a:solidFill>
                  <a:schemeClr val="bg1">
                    <a:lumMod val="50000"/>
                  </a:schemeClr>
                </a:solidFill>
                <a:ea typeface="+mj-ea"/>
                <a:cs typeface="Calibri" panose="020F0502020204030204" pitchFamily="34" charset="0"/>
              </a:rPr>
              <a:t>Σύνολο ερωτηθέντων (Ν=1000)</a:t>
            </a:r>
          </a:p>
        </p:txBody>
      </p:sp>
      <p:sp>
        <p:nvSpPr>
          <p:cNvPr id="4" name="Slide Number Placeholder 3"/>
          <p:cNvSpPr>
            <a:spLocks noGrp="1"/>
          </p:cNvSpPr>
          <p:nvPr>
            <p:ph type="sldNum" sz="quarter" idx="4294967295"/>
          </p:nvPr>
        </p:nvSpPr>
        <p:spPr>
          <a:xfrm>
            <a:off x="10992544" y="6520259"/>
            <a:ext cx="584978" cy="365125"/>
          </a:xfrm>
          <a:prstGeom prst="rect">
            <a:avLst/>
          </a:prstGeom>
        </p:spPr>
        <p:txBody>
          <a:bodyPr/>
          <a:lstStyle/>
          <a:p>
            <a:fld id="{D57F1E4F-1CFF-5643-939E-217C01CDF565}" type="slidenum">
              <a:rPr lang="en-US" smtClean="0"/>
              <a:pPr/>
              <a:t>30</a:t>
            </a:fld>
            <a:endParaRPr lang="en-US" dirty="0"/>
          </a:p>
        </p:txBody>
      </p:sp>
      <p:sp>
        <p:nvSpPr>
          <p:cNvPr id="19" name="Text Box 9"/>
          <p:cNvSpPr txBox="1">
            <a:spLocks noChangeArrowheads="1"/>
          </p:cNvSpPr>
          <p:nvPr/>
        </p:nvSpPr>
        <p:spPr bwMode="auto">
          <a:xfrm>
            <a:off x="1479754" y="1205882"/>
            <a:ext cx="4229671" cy="61555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defRPr/>
            </a:pPr>
            <a:r>
              <a:rPr lang="el-GR" altLang="en-US" sz="1400" b="1" dirty="0">
                <a:solidFill>
                  <a:srgbClr val="FF0000"/>
                </a:solidFill>
              </a:rPr>
              <a:t>ΚΟΜΜΑ ΠΟΥ </a:t>
            </a:r>
            <a:r>
              <a:rPr lang="el-GR" altLang="en-US" sz="2000" b="1" dirty="0">
                <a:solidFill>
                  <a:srgbClr val="FF0000"/>
                </a:solidFill>
              </a:rPr>
              <a:t>ΘΑ ΣΑΣ ΕΝΟΧΛΟΥΣΕ </a:t>
            </a:r>
            <a:r>
              <a:rPr lang="el-GR" altLang="en-US" sz="1400" b="1" dirty="0">
                <a:solidFill>
                  <a:srgbClr val="FF0000"/>
                </a:solidFill>
              </a:rPr>
              <a:t>ΕΆΝ ΚΕΡΔΙΣΕΙ ΕΣΤΩ ΚΑΙ ΜΕ ΜΙΑ ΨΗΦΟ ΔΙΑΦΟΡΑ</a:t>
            </a:r>
          </a:p>
        </p:txBody>
      </p:sp>
      <p:graphicFrame>
        <p:nvGraphicFramePr>
          <p:cNvPr id="36" name="Object 2">
            <a:extLst>
              <a:ext uri="{FF2B5EF4-FFF2-40B4-BE49-F238E27FC236}">
                <a16:creationId xmlns:a16="http://schemas.microsoft.com/office/drawing/2014/main" id="{2A067F39-5B5C-452F-8B00-ABED313340DA}"/>
              </a:ext>
            </a:extLst>
          </p:cNvPr>
          <p:cNvGraphicFramePr>
            <a:graphicFrameLocks/>
          </p:cNvGraphicFramePr>
          <p:nvPr>
            <p:extLst>
              <p:ext uri="{D42A27DB-BD31-4B8C-83A1-F6EECF244321}">
                <p14:modId xmlns:p14="http://schemas.microsoft.com/office/powerpoint/2010/main" val="2649806566"/>
              </p:ext>
            </p:extLst>
          </p:nvPr>
        </p:nvGraphicFramePr>
        <p:xfrm>
          <a:off x="275421" y="1927952"/>
          <a:ext cx="7436385" cy="3492643"/>
        </p:xfrm>
        <a:graphic>
          <a:graphicData uri="http://schemas.openxmlformats.org/drawingml/2006/chart">
            <c:chart xmlns:c="http://schemas.openxmlformats.org/drawingml/2006/chart" xmlns:r="http://schemas.openxmlformats.org/officeDocument/2006/relationships" r:id="rId3"/>
          </a:graphicData>
        </a:graphic>
      </p:graphicFrame>
      <p:sp>
        <p:nvSpPr>
          <p:cNvPr id="37" name="AutoShape 10">
            <a:extLst>
              <a:ext uri="{FF2B5EF4-FFF2-40B4-BE49-F238E27FC236}">
                <a16:creationId xmlns:a16="http://schemas.microsoft.com/office/drawing/2014/main" id="{BEB1356D-5668-478E-8A6F-C7B78F8196CA}"/>
              </a:ext>
            </a:extLst>
          </p:cNvPr>
          <p:cNvSpPr>
            <a:spLocks/>
          </p:cNvSpPr>
          <p:nvPr/>
        </p:nvSpPr>
        <p:spPr bwMode="auto">
          <a:xfrm rot="16200000">
            <a:off x="1544598" y="2652710"/>
            <a:ext cx="287338" cy="845265"/>
          </a:xfrm>
          <a:prstGeom prst="rightBrace">
            <a:avLst>
              <a:gd name="adj1" fmla="val 2716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endParaRPr lang="en-US" altLang="el-GR" sz="1400">
              <a:solidFill>
                <a:srgbClr val="000000"/>
              </a:solidFill>
            </a:endParaRPr>
          </a:p>
        </p:txBody>
      </p:sp>
      <p:sp>
        <p:nvSpPr>
          <p:cNvPr id="38" name="Rectangle 12">
            <a:extLst>
              <a:ext uri="{FF2B5EF4-FFF2-40B4-BE49-F238E27FC236}">
                <a16:creationId xmlns:a16="http://schemas.microsoft.com/office/drawing/2014/main" id="{58FCD1D1-BB2B-4853-8C19-3185581BCE88}"/>
              </a:ext>
            </a:extLst>
          </p:cNvPr>
          <p:cNvSpPr>
            <a:spLocks noChangeArrowheads="1"/>
          </p:cNvSpPr>
          <p:nvPr/>
        </p:nvSpPr>
        <p:spPr bwMode="auto">
          <a:xfrm>
            <a:off x="1132651" y="2140986"/>
            <a:ext cx="1085285" cy="595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342900" indent="-342900">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a:r>
              <a:rPr lang="el-GR" altLang="en-US" sz="2000" b="1" dirty="0">
                <a:solidFill>
                  <a:srgbClr val="000000"/>
                </a:solidFill>
              </a:rPr>
              <a:t>Διαφορά</a:t>
            </a:r>
          </a:p>
          <a:p>
            <a:pPr algn="ctr"/>
            <a:r>
              <a:rPr lang="el-GR" altLang="en-US" sz="2000" b="1" dirty="0">
                <a:solidFill>
                  <a:schemeClr val="accent1">
                    <a:lumMod val="75000"/>
                  </a:schemeClr>
                </a:solidFill>
              </a:rPr>
              <a:t>0,8% </a:t>
            </a:r>
            <a:r>
              <a:rPr lang="el-GR" altLang="en-US" sz="1800" dirty="0">
                <a:solidFill>
                  <a:schemeClr val="accent4">
                    <a:lumMod val="75000"/>
                  </a:schemeClr>
                </a:solidFill>
              </a:rPr>
              <a:t>(</a:t>
            </a:r>
            <a:r>
              <a:rPr lang="el-GR" altLang="en-US" sz="2000" b="1" dirty="0">
                <a:solidFill>
                  <a:schemeClr val="accent4">
                    <a:lumMod val="75000"/>
                  </a:schemeClr>
                </a:solidFill>
              </a:rPr>
              <a:t>3,4%</a:t>
            </a:r>
            <a:r>
              <a:rPr lang="el-GR" altLang="en-US" sz="1800" dirty="0">
                <a:solidFill>
                  <a:schemeClr val="accent4">
                    <a:lumMod val="75000"/>
                  </a:schemeClr>
                </a:solidFill>
              </a:rPr>
              <a:t>)</a:t>
            </a:r>
          </a:p>
        </p:txBody>
      </p:sp>
      <p:graphicFrame>
        <p:nvGraphicFramePr>
          <p:cNvPr id="10" name="Table 9">
            <a:extLst>
              <a:ext uri="{FF2B5EF4-FFF2-40B4-BE49-F238E27FC236}">
                <a16:creationId xmlns:a16="http://schemas.microsoft.com/office/drawing/2014/main" id="{070D0929-33D9-480F-A348-D11D1DD0F5F4}"/>
              </a:ext>
            </a:extLst>
          </p:cNvPr>
          <p:cNvGraphicFramePr>
            <a:graphicFrameLocks noGrp="1"/>
          </p:cNvGraphicFramePr>
          <p:nvPr>
            <p:extLst>
              <p:ext uri="{D42A27DB-BD31-4B8C-83A1-F6EECF244321}">
                <p14:modId xmlns:p14="http://schemas.microsoft.com/office/powerpoint/2010/main" val="2642292961"/>
              </p:ext>
            </p:extLst>
          </p:nvPr>
        </p:nvGraphicFramePr>
        <p:xfrm>
          <a:off x="7813851" y="2698517"/>
          <a:ext cx="4378149" cy="1906898"/>
        </p:xfrm>
        <a:graphic>
          <a:graphicData uri="http://schemas.openxmlformats.org/drawingml/2006/table">
            <a:tbl>
              <a:tblPr/>
              <a:tblGrid>
                <a:gridCol w="1129824">
                  <a:extLst>
                    <a:ext uri="{9D8B030D-6E8A-4147-A177-3AD203B41FA5}">
                      <a16:colId xmlns:a16="http://schemas.microsoft.com/office/drawing/2014/main" val="20000"/>
                    </a:ext>
                  </a:extLst>
                </a:gridCol>
                <a:gridCol w="994281">
                  <a:extLst>
                    <a:ext uri="{9D8B030D-6E8A-4147-A177-3AD203B41FA5}">
                      <a16:colId xmlns:a16="http://schemas.microsoft.com/office/drawing/2014/main" val="20001"/>
                    </a:ext>
                  </a:extLst>
                </a:gridCol>
                <a:gridCol w="736320">
                  <a:extLst>
                    <a:ext uri="{9D8B030D-6E8A-4147-A177-3AD203B41FA5}">
                      <a16:colId xmlns:a16="http://schemas.microsoft.com/office/drawing/2014/main" val="20002"/>
                    </a:ext>
                  </a:extLst>
                </a:gridCol>
                <a:gridCol w="758862">
                  <a:extLst>
                    <a:ext uri="{9D8B030D-6E8A-4147-A177-3AD203B41FA5}">
                      <a16:colId xmlns:a16="http://schemas.microsoft.com/office/drawing/2014/main" val="20003"/>
                    </a:ext>
                  </a:extLst>
                </a:gridCol>
                <a:gridCol w="758862">
                  <a:extLst>
                    <a:ext uri="{9D8B030D-6E8A-4147-A177-3AD203B41FA5}">
                      <a16:colId xmlns:a16="http://schemas.microsoft.com/office/drawing/2014/main" val="20004"/>
                    </a:ext>
                  </a:extLst>
                </a:gridCol>
              </a:tblGrid>
              <a:tr h="463459">
                <a:tc>
                  <a:txBody>
                    <a:bodyPr/>
                    <a:lstStyle/>
                    <a:p>
                      <a:pPr algn="l" fontAlgn="b"/>
                      <a:endParaRPr kumimoji="0" lang="en-US" sz="1400" b="1" i="0" u="none" strike="noStrike" kern="1200" cap="none" spc="0" normalizeH="0" baseline="0" dirty="0">
                        <a:ln>
                          <a:noFill/>
                        </a:ln>
                        <a:solidFill>
                          <a:srgbClr val="000000"/>
                        </a:solidFill>
                        <a:effectLst/>
                        <a:uLnTx/>
                        <a:uFillTx/>
                        <a:latin typeface="Arial" panose="020B0604020202020204" pitchFamily="34" charset="0"/>
                        <a:ea typeface="+mn-ea"/>
                        <a:cs typeface="+mn-cs"/>
                      </a:endParaRPr>
                    </a:p>
                  </a:txBody>
                  <a:tcPr marL="7688" marR="7688" marT="7688"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273297">
                <a:tc>
                  <a:txBody>
                    <a:bodyPr/>
                    <a:lstStyle/>
                    <a:p>
                      <a:pPr algn="ctr" fontAlgn="b"/>
                      <a:r>
                        <a:rPr lang="el-GR" sz="1100" b="1" i="0" u="none" strike="noStrike" dirty="0">
                          <a:solidFill>
                            <a:srgbClr val="000000"/>
                          </a:solidFill>
                          <a:effectLst/>
                          <a:latin typeface="+mn-lt"/>
                        </a:rPr>
                        <a:t>ΝΕΑ ΔΗΜΟΚΡΑΤΙΑ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36,9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80,7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280100">
                <a:tc>
                  <a:txBody>
                    <a:bodyPr/>
                    <a:lstStyle/>
                    <a:p>
                      <a:pPr algn="ctr" fontAlgn="b"/>
                      <a:r>
                        <a:rPr lang="el-GR" sz="1100" b="1" i="0" u="none" strike="noStrike" dirty="0">
                          <a:solidFill>
                            <a:srgbClr val="000000"/>
                          </a:solidFill>
                          <a:effectLst/>
                          <a:latin typeface="+mn-lt"/>
                        </a:rPr>
                        <a:t>ΣΥΡΙΖΑ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36,1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68,5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9,8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37807">
                <a:tc>
                  <a:txBody>
                    <a:bodyPr/>
                    <a:lstStyle/>
                    <a:p>
                      <a:pPr algn="ctr" fontAlgn="b"/>
                      <a:r>
                        <a:rPr lang="el-GR" sz="1100" b="1" i="0" u="none" strike="noStrike">
                          <a:solidFill>
                            <a:srgbClr val="000000"/>
                          </a:solidFill>
                          <a:effectLst/>
                          <a:latin typeface="+mn-lt"/>
                        </a:rPr>
                        <a:t>Άλλο κόμμα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237807">
                <a:tc>
                  <a:txBody>
                    <a:bodyPr/>
                    <a:lstStyle/>
                    <a:p>
                      <a:pPr algn="ctr" fontAlgn="b"/>
                      <a:r>
                        <a:rPr lang="el-GR" sz="1100" b="1" i="0" u="none" strike="noStrike">
                          <a:solidFill>
                            <a:srgbClr val="000000"/>
                          </a:solidFill>
                          <a:effectLst/>
                          <a:latin typeface="+mn-lt"/>
                        </a:rPr>
                        <a:t>Κανένα κόμμα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14,8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8,5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31,5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80179321"/>
                  </a:ext>
                </a:extLst>
              </a:tr>
              <a:tr h="237807">
                <a:tc>
                  <a:txBody>
                    <a:bodyPr/>
                    <a:lstStyle/>
                    <a:p>
                      <a:pPr algn="ctr" fontAlgn="b"/>
                      <a:r>
                        <a:rPr lang="el-GR" sz="11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1" i="0" u="none" strike="noStrike" dirty="0">
                          <a:solidFill>
                            <a:srgbClr val="000000"/>
                          </a:solidFill>
                          <a:effectLst/>
                          <a:latin typeface="+mn-lt"/>
                        </a:rPr>
                        <a:t>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mn-lt"/>
                        </a:rPr>
                        <a:t>21,5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211211042"/>
              </p:ext>
            </p:extLst>
          </p:nvPr>
        </p:nvGraphicFramePr>
        <p:xfrm>
          <a:off x="330504" y="5730792"/>
          <a:ext cx="7132741" cy="283845"/>
        </p:xfrm>
        <a:graphic>
          <a:graphicData uri="http://schemas.openxmlformats.org/drawingml/2006/table">
            <a:tbl>
              <a:tblPr/>
              <a:tblGrid>
                <a:gridCol w="1710892">
                  <a:extLst>
                    <a:ext uri="{9D8B030D-6E8A-4147-A177-3AD203B41FA5}">
                      <a16:colId xmlns:a16="http://schemas.microsoft.com/office/drawing/2014/main" val="1561006578"/>
                    </a:ext>
                  </a:extLst>
                </a:gridCol>
                <a:gridCol w="1344984">
                  <a:extLst>
                    <a:ext uri="{9D8B030D-6E8A-4147-A177-3AD203B41FA5}">
                      <a16:colId xmlns:a16="http://schemas.microsoft.com/office/drawing/2014/main" val="792578625"/>
                    </a:ext>
                  </a:extLst>
                </a:gridCol>
                <a:gridCol w="1604238">
                  <a:extLst>
                    <a:ext uri="{9D8B030D-6E8A-4147-A177-3AD203B41FA5}">
                      <a16:colId xmlns:a16="http://schemas.microsoft.com/office/drawing/2014/main" val="188908535"/>
                    </a:ext>
                  </a:extLst>
                </a:gridCol>
                <a:gridCol w="974274">
                  <a:extLst>
                    <a:ext uri="{9D8B030D-6E8A-4147-A177-3AD203B41FA5}">
                      <a16:colId xmlns:a16="http://schemas.microsoft.com/office/drawing/2014/main" val="2176358810"/>
                    </a:ext>
                  </a:extLst>
                </a:gridCol>
                <a:gridCol w="1498353">
                  <a:extLst>
                    <a:ext uri="{9D8B030D-6E8A-4147-A177-3AD203B41FA5}">
                      <a16:colId xmlns:a16="http://schemas.microsoft.com/office/drawing/2014/main" val="1531715175"/>
                    </a:ext>
                  </a:extLst>
                </a:gridCol>
              </a:tblGrid>
              <a:tr h="23780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3,6</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7</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4,1</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17,6</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7,6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1451204"/>
                  </a:ext>
                </a:extLst>
              </a:tr>
            </a:tbl>
          </a:graphicData>
        </a:graphic>
      </p:graphicFrame>
      <p:sp>
        <p:nvSpPr>
          <p:cNvPr id="16" name="TextBox 15"/>
          <p:cNvSpPr txBox="1"/>
          <p:nvPr/>
        </p:nvSpPr>
        <p:spPr>
          <a:xfrm>
            <a:off x="7581738" y="5659038"/>
            <a:ext cx="1143646"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16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16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200" i="1" u="none" strike="noStrike" kern="1200" cap="none" spc="0" normalizeH="0" baseline="0" noProof="0" dirty="0">
                <a:ln>
                  <a:noFill/>
                </a:ln>
                <a:solidFill>
                  <a:prstClr val="black"/>
                </a:solidFill>
                <a:effectLst/>
                <a:uLnTx/>
                <a:uFillTx/>
                <a:latin typeface="Calibri" panose="020F0502020204030204"/>
                <a:ea typeface="+mn-ea"/>
                <a:cs typeface="+mn-cs"/>
              </a:rPr>
              <a:t>16-18 Μαΐου</a:t>
            </a:r>
          </a:p>
        </p:txBody>
      </p:sp>
      <p:sp>
        <p:nvSpPr>
          <p:cNvPr id="17" name="TextBox 16"/>
          <p:cNvSpPr txBox="1"/>
          <p:nvPr/>
        </p:nvSpPr>
        <p:spPr>
          <a:xfrm>
            <a:off x="5648659" y="1885160"/>
            <a:ext cx="2114169"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l-GR" sz="16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16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200" i="1" dirty="0">
                <a:solidFill>
                  <a:prstClr val="black"/>
                </a:solidFill>
              </a:rPr>
              <a:t>31 Αυγούστου– 5 Σεπτεμβρίου</a:t>
            </a:r>
          </a:p>
        </p:txBody>
      </p:sp>
    </p:spTree>
    <p:extLst>
      <p:ext uri="{BB962C8B-B14F-4D97-AF65-F5344CB8AC3E}">
        <p14:creationId xmlns:p14="http://schemas.microsoft.com/office/powerpoint/2010/main" val="328870161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p:cNvGraphicFramePr>
          <p:nvPr>
            <p:extLst>
              <p:ext uri="{D42A27DB-BD31-4B8C-83A1-F6EECF244321}">
                <p14:modId xmlns:p14="http://schemas.microsoft.com/office/powerpoint/2010/main" val="4142604750"/>
              </p:ext>
            </p:extLst>
          </p:nvPr>
        </p:nvGraphicFramePr>
        <p:xfrm>
          <a:off x="-11017" y="1526493"/>
          <a:ext cx="12136915" cy="465288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2"/>
          <p:cNvSpPr txBox="1">
            <a:spLocks noChangeArrowheads="1"/>
          </p:cNvSpPr>
          <p:nvPr/>
        </p:nvSpPr>
        <p:spPr bwMode="auto">
          <a:xfrm>
            <a:off x="243123" y="367596"/>
            <a:ext cx="11244952" cy="606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l-GR" altLang="el-GR" sz="2000" b="1" dirty="0">
                <a:solidFill>
                  <a:srgbClr val="FF0000"/>
                </a:solidFill>
              </a:rPr>
              <a:t>Σενάριο </a:t>
            </a:r>
            <a:r>
              <a:rPr lang="el-GR" altLang="el-GR" sz="1800" b="1" dirty="0"/>
              <a:t>που θα θέλατε να συμβεί σε επόμενες </a:t>
            </a:r>
            <a:r>
              <a:rPr lang="el-GR" altLang="el-GR" sz="1800" b="1" dirty="0" smtClean="0"/>
              <a:t>εκλογές</a:t>
            </a:r>
            <a:endParaRPr lang="en-US" altLang="el-GR" sz="1800" b="1" dirty="0" smtClean="0"/>
          </a:p>
          <a:p>
            <a:pPr>
              <a:lnSpc>
                <a:spcPct val="110000"/>
              </a:lnSpc>
            </a:pPr>
            <a:endParaRPr lang="el-GR" altLang="el-GR" sz="1600" b="1" dirty="0"/>
          </a:p>
          <a:p>
            <a:pPr>
              <a:lnSpc>
                <a:spcPct val="110000"/>
              </a:lnSpc>
            </a:pPr>
            <a:r>
              <a:rPr lang="el-GR" altLang="el-GR" sz="1000" i="1" dirty="0" smtClean="0">
                <a:solidFill>
                  <a:schemeClr val="bg1">
                    <a:lumMod val="50000"/>
                  </a:schemeClr>
                </a:solidFill>
              </a:rPr>
              <a:t>Σε</a:t>
            </a:r>
            <a:r>
              <a:rPr lang="el-GR" altLang="el-GR" sz="900" i="1" dirty="0" smtClean="0">
                <a:solidFill>
                  <a:schemeClr val="bg1">
                    <a:lumMod val="50000"/>
                  </a:schemeClr>
                </a:solidFill>
              </a:rPr>
              <a:t> </a:t>
            </a:r>
            <a:r>
              <a:rPr lang="el-GR" altLang="el-GR" sz="1000" i="1" dirty="0" smtClean="0">
                <a:solidFill>
                  <a:schemeClr val="bg1">
                    <a:lumMod val="50000"/>
                  </a:schemeClr>
                </a:solidFill>
              </a:rPr>
              <a:t>περίπτωση που δεν μπορεί να σχηματιστεί Αυτοδύναμη κυβέρνηση στις επόμενες βουλευτικές εκλογές, ποιο σενάριο είναι πιο κοντά στην δική σας άποψη και θα θέλατε να συμβεί;</a:t>
            </a:r>
            <a:br>
              <a:rPr lang="el-GR" altLang="el-GR" sz="1000" i="1" dirty="0" smtClean="0">
                <a:solidFill>
                  <a:schemeClr val="bg1">
                    <a:lumMod val="50000"/>
                  </a:schemeClr>
                </a:solidFill>
              </a:rPr>
            </a:br>
            <a:r>
              <a:rPr lang="el-GR" altLang="el-GR" sz="900" b="1" dirty="0" smtClean="0">
                <a:solidFill>
                  <a:schemeClr val="bg1">
                    <a:lumMod val="50000"/>
                  </a:schemeClr>
                </a:solidFill>
                <a:cs typeface="Calibri" panose="020F0502020204030204" pitchFamily="34" charset="0"/>
              </a:rPr>
              <a:t>Σύνολο </a:t>
            </a:r>
            <a:r>
              <a:rPr lang="el-GR" altLang="el-GR" sz="900" b="1" dirty="0">
                <a:solidFill>
                  <a:schemeClr val="bg1">
                    <a:lumMod val="50000"/>
                  </a:schemeClr>
                </a:solidFill>
                <a:cs typeface="Calibri" panose="020F0502020204030204" pitchFamily="34" charset="0"/>
              </a:rPr>
              <a:t>ερωτηθέντων (Ν=1000)</a:t>
            </a:r>
          </a:p>
        </p:txBody>
      </p:sp>
      <p:cxnSp>
        <p:nvCxnSpPr>
          <p:cNvPr id="4" name="Straight Connector 3"/>
          <p:cNvCxnSpPr/>
          <p:nvPr/>
        </p:nvCxnSpPr>
        <p:spPr>
          <a:xfrm>
            <a:off x="0" y="2631688"/>
            <a:ext cx="12192000" cy="1343"/>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3531220"/>
            <a:ext cx="12192000"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0" y="3933022"/>
            <a:ext cx="12192000" cy="6655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1017" y="4395731"/>
            <a:ext cx="12192000" cy="4577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467BE6F-6BF4-E86A-174E-9DAB82EE76A0}"/>
              </a:ext>
            </a:extLst>
          </p:cNvPr>
          <p:cNvSpPr txBox="1"/>
          <p:nvPr/>
        </p:nvSpPr>
        <p:spPr>
          <a:xfrm>
            <a:off x="8192278" y="1838740"/>
            <a:ext cx="955711" cy="461665"/>
          </a:xfrm>
          <a:prstGeom prst="rect">
            <a:avLst/>
          </a:prstGeom>
          <a:noFill/>
        </p:spPr>
        <p:txBody>
          <a:bodyPr wrap="none" rtlCol="0">
            <a:spAutoFit/>
          </a:bodyPr>
          <a:lstStyle/>
          <a:p>
            <a:r>
              <a:rPr lang="el-GR" sz="2400" b="1" dirty="0">
                <a:solidFill>
                  <a:srgbClr val="0070C0"/>
                </a:solidFill>
              </a:rPr>
              <a:t>25,8%</a:t>
            </a:r>
          </a:p>
        </p:txBody>
      </p:sp>
      <p:sp>
        <p:nvSpPr>
          <p:cNvPr id="10" name="TextBox 9">
            <a:extLst>
              <a:ext uri="{FF2B5EF4-FFF2-40B4-BE49-F238E27FC236}">
                <a16:creationId xmlns:a16="http://schemas.microsoft.com/office/drawing/2014/main" id="{74E90870-7B60-84F3-E777-80D9C3D4BCFD}"/>
              </a:ext>
            </a:extLst>
          </p:cNvPr>
          <p:cNvSpPr txBox="1"/>
          <p:nvPr/>
        </p:nvSpPr>
        <p:spPr>
          <a:xfrm>
            <a:off x="7542245" y="2821884"/>
            <a:ext cx="955711" cy="461665"/>
          </a:xfrm>
          <a:prstGeom prst="rect">
            <a:avLst/>
          </a:prstGeom>
          <a:noFill/>
        </p:spPr>
        <p:txBody>
          <a:bodyPr wrap="none" rtlCol="0">
            <a:spAutoFit/>
          </a:bodyPr>
          <a:lstStyle/>
          <a:p>
            <a:r>
              <a:rPr lang="el-GR" sz="2400" b="1" dirty="0">
                <a:solidFill>
                  <a:srgbClr val="FF0000"/>
                </a:solidFill>
              </a:rPr>
              <a:t>24,2%</a:t>
            </a:r>
          </a:p>
        </p:txBody>
      </p:sp>
      <p:sp>
        <p:nvSpPr>
          <p:cNvPr id="15" name="TextBox 14"/>
          <p:cNvSpPr txBox="1"/>
          <p:nvPr/>
        </p:nvSpPr>
        <p:spPr>
          <a:xfrm>
            <a:off x="9470403" y="5179103"/>
            <a:ext cx="2813463"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600" i="1" dirty="0">
                <a:solidFill>
                  <a:prstClr val="black"/>
                </a:solidFill>
              </a:rPr>
              <a:t>31 Αυγούστου– 5 Σεπτεμβρίου</a:t>
            </a:r>
          </a:p>
        </p:txBody>
      </p:sp>
    </p:spTree>
    <p:extLst>
      <p:ext uri="{BB962C8B-B14F-4D97-AF65-F5344CB8AC3E}">
        <p14:creationId xmlns:p14="http://schemas.microsoft.com/office/powerpoint/2010/main" val="2683262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70D0929-33D9-480F-A348-D11D1DD0F5F4}"/>
              </a:ext>
            </a:extLst>
          </p:cNvPr>
          <p:cNvGraphicFramePr>
            <a:graphicFrameLocks noGrp="1"/>
          </p:cNvGraphicFramePr>
          <p:nvPr>
            <p:extLst>
              <p:ext uri="{D42A27DB-BD31-4B8C-83A1-F6EECF244321}">
                <p14:modId xmlns:p14="http://schemas.microsoft.com/office/powerpoint/2010/main" val="4254818696"/>
              </p:ext>
            </p:extLst>
          </p:nvPr>
        </p:nvGraphicFramePr>
        <p:xfrm>
          <a:off x="1609236" y="1355700"/>
          <a:ext cx="9209327" cy="4691086"/>
        </p:xfrm>
        <a:graphic>
          <a:graphicData uri="http://schemas.openxmlformats.org/drawingml/2006/table">
            <a:tbl>
              <a:tblPr/>
              <a:tblGrid>
                <a:gridCol w="2918697">
                  <a:extLst>
                    <a:ext uri="{9D8B030D-6E8A-4147-A177-3AD203B41FA5}">
                      <a16:colId xmlns:a16="http://schemas.microsoft.com/office/drawing/2014/main" val="20000"/>
                    </a:ext>
                  </a:extLst>
                </a:gridCol>
                <a:gridCol w="1549305">
                  <a:extLst>
                    <a:ext uri="{9D8B030D-6E8A-4147-A177-3AD203B41FA5}">
                      <a16:colId xmlns:a16="http://schemas.microsoft.com/office/drawing/2014/main" val="20001"/>
                    </a:ext>
                  </a:extLst>
                </a:gridCol>
                <a:gridCol w="1548831">
                  <a:extLst>
                    <a:ext uri="{9D8B030D-6E8A-4147-A177-3AD203B41FA5}">
                      <a16:colId xmlns:a16="http://schemas.microsoft.com/office/drawing/2014/main" val="20002"/>
                    </a:ext>
                  </a:extLst>
                </a:gridCol>
                <a:gridCol w="1596247">
                  <a:extLst>
                    <a:ext uri="{9D8B030D-6E8A-4147-A177-3AD203B41FA5}">
                      <a16:colId xmlns:a16="http://schemas.microsoft.com/office/drawing/2014/main" val="20003"/>
                    </a:ext>
                  </a:extLst>
                </a:gridCol>
                <a:gridCol w="1596247">
                  <a:extLst>
                    <a:ext uri="{9D8B030D-6E8A-4147-A177-3AD203B41FA5}">
                      <a16:colId xmlns:a16="http://schemas.microsoft.com/office/drawing/2014/main" val="20004"/>
                    </a:ext>
                  </a:extLst>
                </a:gridCol>
              </a:tblGrid>
              <a:tr h="466591">
                <a:tc>
                  <a:txBody>
                    <a:bodyPr/>
                    <a:lstStyle/>
                    <a:p>
                      <a:pPr algn="l" fontAlgn="b"/>
                      <a:endParaRPr kumimoji="0" lang="en-US" sz="1400" b="1" i="0" u="none" strike="noStrike" kern="1200" cap="none" spc="0" normalizeH="0" baseline="0" dirty="0">
                        <a:ln>
                          <a:noFill/>
                        </a:ln>
                        <a:solidFill>
                          <a:srgbClr val="000000"/>
                        </a:solidFill>
                        <a:effectLst/>
                        <a:uLnTx/>
                        <a:uFillTx/>
                        <a:latin typeface="Arial" panose="020B0604020202020204" pitchFamily="34" charset="0"/>
                        <a:ea typeface="+mn-ea"/>
                        <a:cs typeface="+mn-cs"/>
                      </a:endParaRPr>
                    </a:p>
                  </a:txBody>
                  <a:tcPr marL="7688" marR="7688" marT="7688"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549753">
                <a:tc>
                  <a:txBody>
                    <a:bodyPr/>
                    <a:lstStyle/>
                    <a:p>
                      <a:pPr algn="ctr" fontAlgn="b"/>
                      <a:r>
                        <a:rPr lang="el-GR" sz="1000" b="1" i="0" u="none" strike="noStrike">
                          <a:solidFill>
                            <a:srgbClr val="000000"/>
                          </a:solidFill>
                          <a:effectLst/>
                          <a:latin typeface="+mn-lt"/>
                        </a:rPr>
                        <a:t>Κυβέρνηση Συνεργασίας ΝΕΑΣ ΔΗΜΟΚΡΑΤΙΑΣ - ΠΑΣΟΚ / ΚΙΝΑΛ</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17,7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70648">
                <a:tc>
                  <a:txBody>
                    <a:bodyPr/>
                    <a:lstStyle/>
                    <a:p>
                      <a:pPr algn="ctr" fontAlgn="b"/>
                      <a:r>
                        <a:rPr lang="el-GR" sz="1000" b="1" i="0" u="none" strike="noStrike">
                          <a:solidFill>
                            <a:srgbClr val="000000"/>
                          </a:solidFill>
                          <a:effectLst/>
                          <a:latin typeface="+mn-lt"/>
                        </a:rPr>
                        <a:t>Κυβέρνηση Συνεργασίας ΣΥΡΙΖΑ ΠΣ - ΠΑΣΟΚ / ΚΙΝΑΛ</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17,1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40,8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9,3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549753">
                <a:tc>
                  <a:txBody>
                    <a:bodyPr/>
                    <a:lstStyle/>
                    <a:p>
                      <a:pPr algn="ctr" fontAlgn="b"/>
                      <a:r>
                        <a:rPr lang="el-GR" sz="1000" b="1" i="0" u="none" strike="noStrike">
                          <a:solidFill>
                            <a:srgbClr val="000000"/>
                          </a:solidFill>
                          <a:effectLst/>
                          <a:latin typeface="+mn-lt"/>
                        </a:rPr>
                        <a:t>Οικουμενική κυβέρνηση (Με Συμμετοχή ΝΔ, ΣΥΡΙΖΑ, ΠΑΣΟΚ / ΚΙΝΑΛ και άλλων κομμάτων)</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13,9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549753">
                <a:tc>
                  <a:txBody>
                    <a:bodyPr/>
                    <a:lstStyle/>
                    <a:p>
                      <a:pPr algn="ctr" fontAlgn="b"/>
                      <a:r>
                        <a:rPr lang="el-GR" sz="1000" b="1" i="0" u="none" strike="noStrike">
                          <a:solidFill>
                            <a:srgbClr val="000000"/>
                          </a:solidFill>
                          <a:effectLst/>
                          <a:latin typeface="+mn-lt"/>
                        </a:rPr>
                        <a:t>Κυβέρνηση Συνεργασίας ΝΕΑΣ ΔΗΜΟΚΡΑΤΙΑΣ - με μικρότερα κόμματα εκτός ΣΥΡΙΖΑ και ΠΑΣΟΚ</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8,1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15,6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20208214"/>
                  </a:ext>
                </a:extLst>
              </a:tr>
              <a:tr h="549753">
                <a:tc>
                  <a:txBody>
                    <a:bodyPr/>
                    <a:lstStyle/>
                    <a:p>
                      <a:pPr algn="ctr" fontAlgn="b"/>
                      <a:r>
                        <a:rPr lang="el-GR" sz="1000" b="1" i="0" u="none" strike="noStrike">
                          <a:solidFill>
                            <a:srgbClr val="000000"/>
                          </a:solidFill>
                          <a:effectLst/>
                          <a:latin typeface="+mn-lt"/>
                        </a:rPr>
                        <a:t>Κυβέρνηση Συνεργασίας ΣΥΡΙΖΑ ΠΣ - με μικρότερα κόμματα εκτός ΝΕΑΣ ΔΗΜΟΚΡΑΤΙΑΣ και ΠΑΣΟΚ</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a:solidFill>
                            <a:srgbClr val="000000"/>
                          </a:solidFill>
                          <a:effectLst/>
                          <a:latin typeface="+mn-lt"/>
                        </a:rPr>
                        <a:t>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17,9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736722685"/>
                  </a:ext>
                </a:extLst>
              </a:tr>
              <a:tr h="549753">
                <a:tc>
                  <a:txBody>
                    <a:bodyPr/>
                    <a:lstStyle/>
                    <a:p>
                      <a:pPr algn="ctr" fontAlgn="b"/>
                      <a:r>
                        <a:rPr lang="el-GR" sz="1000" b="1" i="0" u="none" strike="noStrike">
                          <a:solidFill>
                            <a:srgbClr val="000000"/>
                          </a:solidFill>
                          <a:effectLst/>
                          <a:latin typeface="+mn-lt"/>
                        </a:rPr>
                        <a:t>Κυβέρνηση Συνεργασίας ΝΕΑΣ ΔΗΜΟΚΡΑΤΙΑΣ - ΣΥΡΙΖΑ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2,7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24986102"/>
                  </a:ext>
                </a:extLst>
              </a:tr>
              <a:tr h="310531">
                <a:tc>
                  <a:txBody>
                    <a:bodyPr/>
                    <a:lstStyle/>
                    <a:p>
                      <a:pPr algn="ctr" fontAlgn="b"/>
                      <a:r>
                        <a:rPr lang="el-GR" sz="1000" b="1" i="0" u="none" strike="noStrike">
                          <a:solidFill>
                            <a:srgbClr val="000000"/>
                          </a:solidFill>
                          <a:effectLst/>
                          <a:latin typeface="+mn-lt"/>
                        </a:rPr>
                        <a:t>Άλλο Σενάριο συνεργασίας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a:solidFill>
                            <a:srgbClr val="000000"/>
                          </a:solidFill>
                          <a:effectLst/>
                          <a:latin typeface="+mn-lt"/>
                        </a:rPr>
                        <a:t>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5"/>
                  </a:ext>
                </a:extLst>
              </a:tr>
              <a:tr h="310531">
                <a:tc>
                  <a:txBody>
                    <a:bodyPr/>
                    <a:lstStyle/>
                    <a:p>
                      <a:pPr algn="ctr" fontAlgn="b"/>
                      <a:r>
                        <a:rPr lang="el-GR" sz="1000" b="1" i="0" u="none" strike="noStrike">
                          <a:solidFill>
                            <a:srgbClr val="000000"/>
                          </a:solidFill>
                          <a:effectLst/>
                          <a:latin typeface="+mn-lt"/>
                        </a:rPr>
                        <a:t>Καμία συνεργασία - Να προκηρυχθούν ξανά εκλογές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a:solidFill>
                            <a:srgbClr val="000000"/>
                          </a:solidFill>
                          <a:effectLst/>
                          <a:latin typeface="+mn-lt"/>
                        </a:rPr>
                        <a:t>18,2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17388708"/>
                  </a:ext>
                </a:extLst>
              </a:tr>
              <a:tr h="310531">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4,7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19,9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558370096"/>
                  </a:ext>
                </a:extLst>
              </a:tr>
            </a:tbl>
          </a:graphicData>
        </a:graphic>
      </p:graphicFrame>
      <p:sp>
        <p:nvSpPr>
          <p:cNvPr id="8" name="Rectangle 2"/>
          <p:cNvSpPr txBox="1">
            <a:spLocks noChangeArrowheads="1"/>
          </p:cNvSpPr>
          <p:nvPr/>
        </p:nvSpPr>
        <p:spPr bwMode="auto">
          <a:xfrm>
            <a:off x="146489" y="212699"/>
            <a:ext cx="9251950" cy="11430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l-GR" altLang="el-GR" sz="2200" b="1" dirty="0"/>
              <a:t>Σενάριο  που θα θέλατε να συμβεί σε επόμενες εκλογές</a:t>
            </a:r>
          </a:p>
          <a:p>
            <a:pPr>
              <a:lnSpc>
                <a:spcPct val="120000"/>
              </a:lnSpc>
              <a:defRPr/>
            </a:pPr>
            <a:r>
              <a:rPr lang="el-GR" altLang="el-GR" sz="2200" b="1" dirty="0"/>
              <a:t/>
            </a:r>
            <a:br>
              <a:rPr lang="el-GR" altLang="el-GR" sz="2200" b="1" dirty="0"/>
            </a:br>
            <a:r>
              <a:rPr lang="el-GR" altLang="el-GR" sz="1200" i="1" dirty="0">
                <a:solidFill>
                  <a:schemeClr val="tx1">
                    <a:lumMod val="95000"/>
                    <a:lumOff val="5000"/>
                  </a:schemeClr>
                </a:solidFill>
              </a:rPr>
              <a:t>Σε περίπτωση που δεν μπορεί να σχηματιστεί Αυτοδύναμη κυβέρνηση στις επόμενες βουλευτικές εκλογές, ποιο σενάριο είναι πιο κοντά στην δική σας άποψη και θα θέλατε να συμβεί;</a:t>
            </a:r>
            <a:br>
              <a:rPr lang="el-GR" altLang="el-GR" sz="1200" i="1" dirty="0">
                <a:solidFill>
                  <a:schemeClr val="tx1">
                    <a:lumMod val="95000"/>
                    <a:lumOff val="5000"/>
                  </a:schemeClr>
                </a:solidFill>
              </a:rPr>
            </a:br>
            <a:r>
              <a:rPr lang="el-GR" altLang="el-GR" sz="1200" b="1" kern="0" dirty="0">
                <a:solidFill>
                  <a:schemeClr val="bg1">
                    <a:lumMod val="50000"/>
                  </a:schemeClr>
                </a:solidFill>
                <a:latin typeface="Calibri" panose="020F0502020204030204" pitchFamily="34" charset="0"/>
              </a:rPr>
              <a:t>Ανάλυση με βάση την ψήφο 2019</a:t>
            </a:r>
          </a:p>
        </p:txBody>
      </p:sp>
    </p:spTree>
    <p:extLst>
      <p:ext uri="{BB962C8B-B14F-4D97-AF65-F5344CB8AC3E}">
        <p14:creationId xmlns:p14="http://schemas.microsoft.com/office/powerpoint/2010/main" val="864996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bwMode="auto">
          <a:xfrm>
            <a:off x="157138" y="256974"/>
            <a:ext cx="9370039" cy="11430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p>
            <a:pPr>
              <a:lnSpc>
                <a:spcPct val="110000"/>
              </a:lnSpc>
            </a:pPr>
            <a:r>
              <a:rPr lang="el-GR" altLang="el-GR" sz="1800" b="1" dirty="0"/>
              <a:t>Βαθμός συμφωνίας </a:t>
            </a:r>
            <a:r>
              <a:rPr lang="el-GR" altLang="el-GR" sz="1800" b="1" dirty="0">
                <a:solidFill>
                  <a:schemeClr val="tx1">
                    <a:lumMod val="95000"/>
                    <a:lumOff val="5000"/>
                  </a:schemeClr>
                </a:solidFill>
              </a:rPr>
              <a:t>με την </a:t>
            </a:r>
            <a:r>
              <a:rPr lang="el-GR" altLang="el-GR" sz="1800" b="1" dirty="0">
                <a:solidFill>
                  <a:srgbClr val="FF0000"/>
                </a:solidFill>
              </a:rPr>
              <a:t>ανάληψη της πρωθυπουργίας από κάποιον τεχνοκράτη</a:t>
            </a:r>
            <a:br>
              <a:rPr lang="el-GR" altLang="el-GR" sz="1800" b="1" dirty="0">
                <a:solidFill>
                  <a:srgbClr val="FF0000"/>
                </a:solidFill>
              </a:rPr>
            </a:br>
            <a:r>
              <a:rPr lang="el-GR" altLang="el-GR" sz="700" b="1" dirty="0"/>
              <a:t/>
            </a:r>
            <a:br>
              <a:rPr lang="el-GR" altLang="el-GR" sz="700" b="1" dirty="0"/>
            </a:br>
            <a:r>
              <a:rPr lang="el-GR" altLang="el-GR" sz="1050" i="1" dirty="0">
                <a:solidFill>
                  <a:schemeClr val="bg1">
                    <a:lumMod val="50000"/>
                  </a:schemeClr>
                </a:solidFill>
              </a:rPr>
              <a:t>Σε περίπτωση πού από τις επόμενες βουλευτικές εκλογές προκύψει κυβέρνηση συνεργασίας μεταξύ δύο ή και περισσότερων κομμάτων πόσο συμφωνείτε ή διαφωνείτε με την ανάληψη της πρωθυπουργίας από κάποιον τεχνοκράτη; </a:t>
            </a:r>
            <a:r>
              <a:rPr lang="el-GR" altLang="el-GR" sz="1100" i="1" dirty="0">
                <a:solidFill>
                  <a:schemeClr val="bg1">
                    <a:lumMod val="50000"/>
                  </a:schemeClr>
                </a:solidFill>
              </a:rPr>
              <a:t/>
            </a:r>
            <a:br>
              <a:rPr lang="el-GR" altLang="el-GR" sz="1100" i="1" dirty="0">
                <a:solidFill>
                  <a:schemeClr val="bg1">
                    <a:lumMod val="50000"/>
                  </a:schemeClr>
                </a:solidFill>
              </a:rPr>
            </a:br>
            <a:r>
              <a:rPr lang="el-GR" altLang="el-GR" sz="1200" b="1" dirty="0">
                <a:solidFill>
                  <a:schemeClr val="bg1">
                    <a:lumMod val="50000"/>
                  </a:schemeClr>
                </a:solidFill>
                <a:cs typeface="Calibri" panose="020F0502020204030204" pitchFamily="34" charset="0"/>
              </a:rPr>
              <a:t>Σύνολο ερωτηθέντων (Ν=1000)</a:t>
            </a:r>
          </a:p>
        </p:txBody>
      </p:sp>
      <p:graphicFrame>
        <p:nvGraphicFramePr>
          <p:cNvPr id="10" name="Table 9">
            <a:extLst>
              <a:ext uri="{FF2B5EF4-FFF2-40B4-BE49-F238E27FC236}">
                <a16:creationId xmlns:a16="http://schemas.microsoft.com/office/drawing/2014/main" id="{070D0929-33D9-480F-A348-D11D1DD0F5F4}"/>
              </a:ext>
            </a:extLst>
          </p:cNvPr>
          <p:cNvGraphicFramePr>
            <a:graphicFrameLocks noGrp="1"/>
          </p:cNvGraphicFramePr>
          <p:nvPr>
            <p:extLst>
              <p:ext uri="{D42A27DB-BD31-4B8C-83A1-F6EECF244321}">
                <p14:modId xmlns:p14="http://schemas.microsoft.com/office/powerpoint/2010/main" val="500344587"/>
              </p:ext>
            </p:extLst>
          </p:nvPr>
        </p:nvGraphicFramePr>
        <p:xfrm>
          <a:off x="1336401" y="5018585"/>
          <a:ext cx="8945696" cy="1493116"/>
        </p:xfrm>
        <a:graphic>
          <a:graphicData uri="http://schemas.openxmlformats.org/drawingml/2006/table">
            <a:tbl>
              <a:tblPr/>
              <a:tblGrid>
                <a:gridCol w="3095738">
                  <a:extLst>
                    <a:ext uri="{9D8B030D-6E8A-4147-A177-3AD203B41FA5}">
                      <a16:colId xmlns:a16="http://schemas.microsoft.com/office/drawing/2014/main" val="20000"/>
                    </a:ext>
                  </a:extLst>
                </a:gridCol>
                <a:gridCol w="1586429">
                  <a:extLst>
                    <a:ext uri="{9D8B030D-6E8A-4147-A177-3AD203B41FA5}">
                      <a16:colId xmlns:a16="http://schemas.microsoft.com/office/drawing/2014/main" val="20001"/>
                    </a:ext>
                  </a:extLst>
                </a:gridCol>
                <a:gridCol w="1531345">
                  <a:extLst>
                    <a:ext uri="{9D8B030D-6E8A-4147-A177-3AD203B41FA5}">
                      <a16:colId xmlns:a16="http://schemas.microsoft.com/office/drawing/2014/main" val="20002"/>
                    </a:ext>
                  </a:extLst>
                </a:gridCol>
                <a:gridCol w="1355074">
                  <a:extLst>
                    <a:ext uri="{9D8B030D-6E8A-4147-A177-3AD203B41FA5}">
                      <a16:colId xmlns:a16="http://schemas.microsoft.com/office/drawing/2014/main" val="20003"/>
                    </a:ext>
                  </a:extLst>
                </a:gridCol>
                <a:gridCol w="1377110">
                  <a:extLst>
                    <a:ext uri="{9D8B030D-6E8A-4147-A177-3AD203B41FA5}">
                      <a16:colId xmlns:a16="http://schemas.microsoft.com/office/drawing/2014/main" val="20004"/>
                    </a:ext>
                  </a:extLst>
                </a:gridCol>
              </a:tblGrid>
              <a:tr h="732740">
                <a:tc>
                  <a:txBody>
                    <a:bodyPr/>
                    <a:lstStyle/>
                    <a:p>
                      <a:pPr algn="l" fontAlgn="b"/>
                      <a:endParaRPr kumimoji="0" lang="en-US" sz="1400" b="1" i="0" u="none" strike="noStrike" kern="1200" cap="none" spc="0" normalizeH="0" baseline="0" dirty="0">
                        <a:ln>
                          <a:noFill/>
                        </a:ln>
                        <a:solidFill>
                          <a:srgbClr val="000000"/>
                        </a:solidFill>
                        <a:effectLst/>
                        <a:uLnTx/>
                        <a:uFillTx/>
                        <a:latin typeface="Arial" panose="020B0604020202020204" pitchFamily="34" charset="0"/>
                        <a:ea typeface="+mn-ea"/>
                        <a:cs typeface="+mn-cs"/>
                      </a:endParaRPr>
                    </a:p>
                  </a:txBody>
                  <a:tcPr marL="7688" marR="7688" marT="7688"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297044">
                <a:tc>
                  <a:txBody>
                    <a:bodyPr/>
                    <a:lstStyle/>
                    <a:p>
                      <a:pPr algn="ctr" fontAlgn="b"/>
                      <a:r>
                        <a:rPr lang="el-GR" sz="1000" b="1" i="0" u="none" strike="noStrike">
                          <a:solidFill>
                            <a:srgbClr val="000000"/>
                          </a:solidFill>
                          <a:effectLst/>
                          <a:latin typeface="Arial" panose="020B0604020202020204" pitchFamily="34" charset="0"/>
                        </a:rPr>
                        <a:t>Σίγουρα/Μάλλον Θετικά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33,5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39,8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24,5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213094">
                <a:tc>
                  <a:txBody>
                    <a:bodyPr/>
                    <a:lstStyle/>
                    <a:p>
                      <a:pPr algn="ctr" fontAlgn="b"/>
                      <a:r>
                        <a:rPr lang="el-GR" sz="1000" b="1" i="0" u="none" strike="noStrike">
                          <a:solidFill>
                            <a:srgbClr val="000000"/>
                          </a:solidFill>
                          <a:effectLst/>
                          <a:latin typeface="Arial" panose="020B0604020202020204" pitchFamily="34" charset="0"/>
                        </a:rPr>
                        <a:t>Μάλλον/Σίγουρα Αρνητικά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51,4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50,8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55,5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46,9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50238">
                <a:tc>
                  <a:txBody>
                    <a:bodyPr/>
                    <a:lstStyle/>
                    <a:p>
                      <a:pPr algn="ctr" fontAlgn="b"/>
                      <a:r>
                        <a:rPr lang="el-GR" sz="1000" b="1" i="0" u="none" strike="noStrike">
                          <a:solidFill>
                            <a:srgbClr val="000000"/>
                          </a:solidFill>
                          <a:effectLst/>
                          <a:latin typeface="Arial" panose="020B060402020202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15,1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9,3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9,6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28,6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bl>
          </a:graphicData>
        </a:graphic>
      </p:graphicFrame>
      <p:graphicFrame>
        <p:nvGraphicFramePr>
          <p:cNvPr id="14" name="Object 2"/>
          <p:cNvGraphicFramePr>
            <a:graphicFrameLocks/>
          </p:cNvGraphicFramePr>
          <p:nvPr>
            <p:extLst>
              <p:ext uri="{D42A27DB-BD31-4B8C-83A1-F6EECF244321}">
                <p14:modId xmlns:p14="http://schemas.microsoft.com/office/powerpoint/2010/main" val="2793699013"/>
              </p:ext>
            </p:extLst>
          </p:nvPr>
        </p:nvGraphicFramePr>
        <p:xfrm>
          <a:off x="1524000" y="1252158"/>
          <a:ext cx="9300639" cy="3319841"/>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2929892" y="2201157"/>
            <a:ext cx="1087157" cy="523220"/>
          </a:xfrm>
          <a:prstGeom prst="rect">
            <a:avLst/>
          </a:prstGeom>
          <a:noFill/>
        </p:spPr>
        <p:txBody>
          <a:bodyPr wrap="none" rtlCol="0">
            <a:spAutoFit/>
          </a:bodyPr>
          <a:lstStyle/>
          <a:p>
            <a:r>
              <a:rPr lang="el-GR" sz="2800" b="1" dirty="0"/>
              <a:t>33,5%</a:t>
            </a:r>
          </a:p>
        </p:txBody>
      </p:sp>
      <p:sp>
        <p:nvSpPr>
          <p:cNvPr id="16" name="TextBox 15"/>
          <p:cNvSpPr txBox="1"/>
          <p:nvPr/>
        </p:nvSpPr>
        <p:spPr>
          <a:xfrm>
            <a:off x="6270113" y="1994875"/>
            <a:ext cx="1087157" cy="523220"/>
          </a:xfrm>
          <a:prstGeom prst="rect">
            <a:avLst/>
          </a:prstGeom>
          <a:noFill/>
        </p:spPr>
        <p:txBody>
          <a:bodyPr wrap="none" rtlCol="0">
            <a:spAutoFit/>
          </a:bodyPr>
          <a:lstStyle/>
          <a:p>
            <a:r>
              <a:rPr lang="el-GR" sz="2800" b="1" dirty="0"/>
              <a:t>51,4%</a:t>
            </a:r>
          </a:p>
        </p:txBody>
      </p:sp>
      <p:sp>
        <p:nvSpPr>
          <p:cNvPr id="17" name="Right Brace 16"/>
          <p:cNvSpPr/>
          <p:nvPr/>
        </p:nvSpPr>
        <p:spPr>
          <a:xfrm rot="5400000" flipH="1">
            <a:off x="6583295" y="1956235"/>
            <a:ext cx="269202" cy="1536283"/>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8" name="Right Brace 17"/>
          <p:cNvSpPr/>
          <p:nvPr/>
        </p:nvSpPr>
        <p:spPr>
          <a:xfrm rot="5400000" flipH="1">
            <a:off x="3313460" y="2177088"/>
            <a:ext cx="269202" cy="1536283"/>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Tree>
    <p:extLst>
      <p:ext uri="{BB962C8B-B14F-4D97-AF65-F5344CB8AC3E}">
        <p14:creationId xmlns:p14="http://schemas.microsoft.com/office/powerpoint/2010/main" val="1876436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0" y="2872052"/>
            <a:ext cx="5272888" cy="1817114"/>
          </a:xfrm>
          <a:prstGeom prst="rect">
            <a:avLst/>
          </a:prstGeom>
        </p:spPr>
        <p:txBody>
          <a:bodyPr vert="horz" lIns="91440" tIns="45720" rIns="91440" bIns="45720" rtlCol="0" anchor="ctr">
            <a:norm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n-US" altLang="el-GR" sz="3200" b="1" dirty="0">
                <a:solidFill>
                  <a:srgbClr val="C00000"/>
                </a:solidFill>
                <a:latin typeface="Calibri" panose="020F0502020204030204"/>
              </a:rPr>
              <a:t>3</a:t>
            </a:r>
            <a:r>
              <a:rPr kumimoji="0" lang="el-GR" altLang="el-GR" sz="3200" b="1" i="0" u="none" strike="noStrike" kern="1200" cap="none" spc="0" normalizeH="0" baseline="0" noProof="0" dirty="0">
                <a:ln>
                  <a:noFill/>
                </a:ln>
                <a:solidFill>
                  <a:srgbClr val="C00000"/>
                </a:solidFill>
                <a:effectLst/>
                <a:uLnTx/>
                <a:uFillTx/>
                <a:latin typeface="Calibri" panose="020F0502020204030204"/>
                <a:ea typeface="+mn-ea"/>
                <a:cs typeface="+mn-cs"/>
              </a:rPr>
              <a:t>. Βαθμός ανησυχίας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l-GR" altLang="el-GR" sz="3200" b="1" i="0" u="none" strike="noStrike" kern="1200" cap="none" spc="0" normalizeH="0" baseline="0" noProof="0" dirty="0">
                <a:ln>
                  <a:noFill/>
                </a:ln>
                <a:solidFill>
                  <a:srgbClr val="C00000"/>
                </a:solidFill>
                <a:effectLst/>
                <a:uLnTx/>
                <a:uFillTx/>
                <a:latin typeface="Calibri" panose="020F0502020204030204"/>
                <a:ea typeface="+mn-ea"/>
                <a:cs typeface="+mn-cs"/>
              </a:rPr>
              <a:t>για θέματα επικαιρότητας</a:t>
            </a:r>
          </a:p>
        </p:txBody>
      </p:sp>
      <p:sp>
        <p:nvSpPr>
          <p:cNvPr id="12" name="AutoShape 6"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3" name="AutoShape 7"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4" name="AutoShape 8"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5" name="Rectangle 14"/>
          <p:cNvSpPr/>
          <p:nvPr/>
        </p:nvSpPr>
        <p:spPr>
          <a:xfrm>
            <a:off x="5931404" y="2637082"/>
            <a:ext cx="184730"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l-GR" altLang="el-GR" sz="18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704" y="703217"/>
            <a:ext cx="6507296" cy="6154784"/>
          </a:xfrm>
          <a:prstGeom prst="rect">
            <a:avLst/>
          </a:prstGeom>
        </p:spPr>
      </p:pic>
    </p:spTree>
    <p:extLst>
      <p:ext uri="{BB962C8B-B14F-4D97-AF65-F5344CB8AC3E}">
        <p14:creationId xmlns:p14="http://schemas.microsoft.com/office/powerpoint/2010/main" val="274525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3" name="Rectangle 3"/>
          <p:cNvSpPr>
            <a:spLocks noChangeArrowheads="1"/>
          </p:cNvSpPr>
          <p:nvPr/>
        </p:nvSpPr>
        <p:spPr bwMode="auto">
          <a:xfrm>
            <a:off x="137625" y="68109"/>
            <a:ext cx="11209644" cy="1323439"/>
          </a:xfrm>
          <a:prstGeom prst="rect">
            <a:avLst/>
          </a:prstGeom>
          <a:noFill/>
          <a:ln w="9525">
            <a:noFill/>
            <a:miter lim="800000"/>
            <a:headEnd/>
            <a:tailEnd/>
          </a:ln>
        </p:spPr>
        <p:txBody>
          <a:bodyPr wrap="square" anchor="ctr">
            <a:spAutoFit/>
          </a:bodyPr>
          <a:lstStyle>
            <a:lvl1pPr>
              <a:defRPr i="1">
                <a:solidFill>
                  <a:schemeClr val="tx1"/>
                </a:solidFill>
                <a:latin typeface="Calibri" panose="020F0502020204030204" pitchFamily="34" charset="0"/>
              </a:defRPr>
            </a:lvl1pPr>
            <a:lvl2pPr marL="742950" indent="-285750">
              <a:defRPr i="1">
                <a:solidFill>
                  <a:schemeClr val="tx1"/>
                </a:solidFill>
                <a:latin typeface="Calibri" panose="020F0502020204030204" pitchFamily="34" charset="0"/>
              </a:defRPr>
            </a:lvl2pPr>
            <a:lvl3pPr marL="1143000" indent="-228600">
              <a:defRPr i="1">
                <a:solidFill>
                  <a:schemeClr val="tx1"/>
                </a:solidFill>
                <a:latin typeface="Calibri" panose="020F0502020204030204" pitchFamily="34" charset="0"/>
              </a:defRPr>
            </a:lvl3pPr>
            <a:lvl4pPr marL="1600200" indent="-228600">
              <a:defRPr i="1">
                <a:solidFill>
                  <a:schemeClr val="tx1"/>
                </a:solidFill>
                <a:latin typeface="Calibri" panose="020F0502020204030204" pitchFamily="34" charset="0"/>
              </a:defRPr>
            </a:lvl4pPr>
            <a:lvl5pPr marL="2057400" indent="-228600">
              <a:defRPr i="1">
                <a:solidFill>
                  <a:schemeClr val="tx1"/>
                </a:solidFill>
                <a:latin typeface="Calibri" panose="020F0502020204030204" pitchFamily="34" charset="0"/>
              </a:defRPr>
            </a:lvl5pPr>
            <a:lvl6pPr marL="2514600" indent="-228600" eaLnBrk="0" fontAlgn="base" hangingPunct="0">
              <a:spcBef>
                <a:spcPct val="0"/>
              </a:spcBef>
              <a:spcAft>
                <a:spcPct val="0"/>
              </a:spcAft>
              <a:defRPr i="1">
                <a:solidFill>
                  <a:schemeClr val="tx1"/>
                </a:solidFill>
                <a:latin typeface="Calibri" panose="020F0502020204030204" pitchFamily="34" charset="0"/>
              </a:defRPr>
            </a:lvl6pPr>
            <a:lvl7pPr marL="2971800" indent="-228600" eaLnBrk="0" fontAlgn="base" hangingPunct="0">
              <a:spcBef>
                <a:spcPct val="0"/>
              </a:spcBef>
              <a:spcAft>
                <a:spcPct val="0"/>
              </a:spcAft>
              <a:defRPr i="1">
                <a:solidFill>
                  <a:schemeClr val="tx1"/>
                </a:solidFill>
                <a:latin typeface="Calibri" panose="020F0502020204030204" pitchFamily="34" charset="0"/>
              </a:defRPr>
            </a:lvl7pPr>
            <a:lvl8pPr marL="3429000" indent="-228600" eaLnBrk="0" fontAlgn="base" hangingPunct="0">
              <a:spcBef>
                <a:spcPct val="0"/>
              </a:spcBef>
              <a:spcAft>
                <a:spcPct val="0"/>
              </a:spcAft>
              <a:defRPr i="1">
                <a:solidFill>
                  <a:schemeClr val="tx1"/>
                </a:solidFill>
                <a:latin typeface="Calibri" panose="020F0502020204030204" pitchFamily="34" charset="0"/>
              </a:defRPr>
            </a:lvl8pPr>
            <a:lvl9pPr marL="3886200" indent="-228600" eaLnBrk="0" fontAlgn="base" hangingPunct="0">
              <a:spcBef>
                <a:spcPct val="0"/>
              </a:spcBef>
              <a:spcAft>
                <a:spcPct val="0"/>
              </a:spcAft>
              <a:defRPr i="1">
                <a:solidFill>
                  <a:schemeClr val="tx1"/>
                </a:solidFill>
                <a:latin typeface="Calibri" panose="020F0502020204030204" pitchFamily="34" charset="0"/>
              </a:defRPr>
            </a:lvl9pPr>
          </a:lstStyle>
          <a:p>
            <a:pPr algn="ctr" eaLnBrk="1" hangingPunct="1">
              <a:lnSpc>
                <a:spcPct val="130000"/>
              </a:lnSpc>
            </a:pPr>
            <a:r>
              <a:rPr lang="el-GR" altLang="el-GR" sz="2000" b="1" i="0" dirty="0">
                <a:solidFill>
                  <a:srgbClr val="FF0000"/>
                </a:solidFill>
                <a:latin typeface="Calibri Light" panose="020F0302020204030204"/>
              </a:rPr>
              <a:t>Λέξεις</a:t>
            </a:r>
            <a:r>
              <a:rPr lang="el-GR" altLang="el-GR" sz="2000" b="1" i="0" dirty="0">
                <a:solidFill>
                  <a:srgbClr val="E7E6E6">
                    <a:lumMod val="25000"/>
                  </a:srgbClr>
                </a:solidFill>
                <a:latin typeface="Calibri Light" panose="020F0302020204030204"/>
              </a:rPr>
              <a:t> που εκφράζουν περισσότερο τον Έλληνα για το παρόν </a:t>
            </a:r>
            <a:r>
              <a:rPr lang="en-US" altLang="el-GR" sz="2000" b="1" i="0" dirty="0">
                <a:solidFill>
                  <a:srgbClr val="E7E6E6">
                    <a:lumMod val="25000"/>
                  </a:srgbClr>
                </a:solidFill>
                <a:latin typeface="Calibri Light" panose="020F0302020204030204"/>
              </a:rPr>
              <a:t>&amp;</a:t>
            </a:r>
            <a:r>
              <a:rPr lang="el-GR" altLang="el-GR" sz="2000" b="1" i="0" dirty="0">
                <a:solidFill>
                  <a:srgbClr val="E7E6E6">
                    <a:lumMod val="25000"/>
                  </a:srgbClr>
                </a:solidFill>
                <a:latin typeface="Calibri Light" panose="020F0302020204030204"/>
              </a:rPr>
              <a:t> το μέλλον της χώρας</a:t>
            </a:r>
          </a:p>
          <a:p>
            <a:pPr algn="ctr" eaLnBrk="1" hangingPunct="1">
              <a:lnSpc>
                <a:spcPct val="130000"/>
              </a:lnSpc>
            </a:pPr>
            <a:endParaRPr lang="el-GR" altLang="el-GR" sz="600" b="1" i="0" dirty="0">
              <a:solidFill>
                <a:srgbClr val="5F5F5F"/>
              </a:solidFill>
            </a:endParaRPr>
          </a:p>
          <a:p>
            <a:pPr algn="ctr" eaLnBrk="1" hangingPunct="1">
              <a:lnSpc>
                <a:spcPct val="130000"/>
              </a:lnSpc>
            </a:pPr>
            <a:r>
              <a:rPr lang="el-GR" altLang="el-GR" sz="1050" dirty="0">
                <a:solidFill>
                  <a:srgbClr val="5F5F5F"/>
                </a:solidFill>
              </a:rPr>
              <a:t>Λαμβάνοντας υπόψη την γενικότερη κατάσταση της ελληνικής οικονομίας, θα ήθελα να μου πείτε ποιες 2  λέξεις / φράσεις από αυτές που θα σας διαβάσω εκφράζουν εσάς προσωπικά περισσότερο ως Έλληνα πολίτη για το παρόν και το μέλλον της χώρας…. </a:t>
            </a:r>
          </a:p>
          <a:p>
            <a:pPr algn="ctr" eaLnBrk="1" hangingPunct="1">
              <a:lnSpc>
                <a:spcPct val="110000"/>
              </a:lnSpc>
            </a:pPr>
            <a:r>
              <a:rPr lang="el-GR" altLang="el-GR" sz="1200" b="1" i="0" dirty="0">
                <a:solidFill>
                  <a:schemeClr val="bg1">
                    <a:lumMod val="50000"/>
                  </a:schemeClr>
                </a:solidFill>
              </a:rPr>
              <a:t>Σύνολο ερωτηθέντων (Ν=1000)</a:t>
            </a:r>
            <a:r>
              <a:rPr lang="el-GR" altLang="el-GR" sz="1600" b="1" i="0" dirty="0">
                <a:solidFill>
                  <a:schemeClr val="bg1">
                    <a:lumMod val="50000"/>
                  </a:schemeClr>
                </a:solidFill>
              </a:rPr>
              <a:t> </a:t>
            </a:r>
          </a:p>
        </p:txBody>
      </p:sp>
      <p:sp>
        <p:nvSpPr>
          <p:cNvPr id="99342" name="Text Box 24"/>
          <p:cNvSpPr txBox="1">
            <a:spLocks noChangeArrowheads="1"/>
          </p:cNvSpPr>
          <p:nvPr/>
        </p:nvSpPr>
        <p:spPr bwMode="auto">
          <a:xfrm>
            <a:off x="8355814" y="1152448"/>
            <a:ext cx="2181431" cy="369332"/>
          </a:xfrm>
          <a:prstGeom prst="rect">
            <a:avLst/>
          </a:prstGeom>
          <a:noFill/>
          <a:ln>
            <a:noFill/>
          </a:ln>
        </p:spPr>
        <p:txBody>
          <a:bodyPr wrap="none">
            <a:spAutoFit/>
          </a:bodyPr>
          <a:lstStyle>
            <a:lvl1pPr>
              <a:defRPr i="1">
                <a:solidFill>
                  <a:schemeClr val="tx1"/>
                </a:solidFill>
                <a:latin typeface="Calibri" panose="020F0502020204030204" pitchFamily="34" charset="0"/>
              </a:defRPr>
            </a:lvl1pPr>
            <a:lvl2pPr marL="742950" indent="-285750">
              <a:defRPr i="1">
                <a:solidFill>
                  <a:schemeClr val="tx1"/>
                </a:solidFill>
                <a:latin typeface="Calibri" panose="020F0502020204030204" pitchFamily="34" charset="0"/>
              </a:defRPr>
            </a:lvl2pPr>
            <a:lvl3pPr marL="1143000" indent="-228600">
              <a:defRPr i="1">
                <a:solidFill>
                  <a:schemeClr val="tx1"/>
                </a:solidFill>
                <a:latin typeface="Calibri" panose="020F0502020204030204" pitchFamily="34" charset="0"/>
              </a:defRPr>
            </a:lvl3pPr>
            <a:lvl4pPr marL="1600200" indent="-228600">
              <a:defRPr i="1">
                <a:solidFill>
                  <a:schemeClr val="tx1"/>
                </a:solidFill>
                <a:latin typeface="Calibri" panose="020F0502020204030204" pitchFamily="34" charset="0"/>
              </a:defRPr>
            </a:lvl4pPr>
            <a:lvl5pPr marL="2057400" indent="-228600">
              <a:defRPr i="1">
                <a:solidFill>
                  <a:schemeClr val="tx1"/>
                </a:solidFill>
                <a:latin typeface="Calibri" panose="020F0502020204030204" pitchFamily="34" charset="0"/>
              </a:defRPr>
            </a:lvl5pPr>
            <a:lvl6pPr marL="2514600" indent="-228600" eaLnBrk="0" fontAlgn="base" hangingPunct="0">
              <a:spcBef>
                <a:spcPct val="0"/>
              </a:spcBef>
              <a:spcAft>
                <a:spcPct val="0"/>
              </a:spcAft>
              <a:defRPr i="1">
                <a:solidFill>
                  <a:schemeClr val="tx1"/>
                </a:solidFill>
                <a:latin typeface="Calibri" panose="020F0502020204030204" pitchFamily="34" charset="0"/>
              </a:defRPr>
            </a:lvl6pPr>
            <a:lvl7pPr marL="2971800" indent="-228600" eaLnBrk="0" fontAlgn="base" hangingPunct="0">
              <a:spcBef>
                <a:spcPct val="0"/>
              </a:spcBef>
              <a:spcAft>
                <a:spcPct val="0"/>
              </a:spcAft>
              <a:defRPr i="1">
                <a:solidFill>
                  <a:schemeClr val="tx1"/>
                </a:solidFill>
                <a:latin typeface="Calibri" panose="020F0502020204030204" pitchFamily="34" charset="0"/>
              </a:defRPr>
            </a:lvl7pPr>
            <a:lvl8pPr marL="3429000" indent="-228600" eaLnBrk="0" fontAlgn="base" hangingPunct="0">
              <a:spcBef>
                <a:spcPct val="0"/>
              </a:spcBef>
              <a:spcAft>
                <a:spcPct val="0"/>
              </a:spcAft>
              <a:defRPr i="1">
                <a:solidFill>
                  <a:schemeClr val="tx1"/>
                </a:solidFill>
                <a:latin typeface="Calibri" panose="020F0502020204030204" pitchFamily="34" charset="0"/>
              </a:defRPr>
            </a:lvl8pPr>
            <a:lvl9pPr marL="3886200" indent="-228600" eaLnBrk="0" fontAlgn="base" hangingPunct="0">
              <a:spcBef>
                <a:spcPct val="0"/>
              </a:spcBef>
              <a:spcAft>
                <a:spcPct val="0"/>
              </a:spcAft>
              <a:defRPr i="1">
                <a:solidFill>
                  <a:schemeClr val="tx1"/>
                </a:solidFill>
                <a:latin typeface="Calibri" panose="020F0502020204030204" pitchFamily="34" charset="0"/>
              </a:defRPr>
            </a:lvl9pPr>
          </a:lstStyle>
          <a:p>
            <a:pPr eaLnBrk="1" hangingPunct="1"/>
            <a:r>
              <a:rPr lang="el-GR" altLang="el-GR" b="1" i="0" dirty="0"/>
              <a:t>Μέχρι 2 απαντήσεις </a:t>
            </a:r>
            <a:endParaRPr lang="en-GB" altLang="el-GR" b="1" i="0" dirty="0"/>
          </a:p>
        </p:txBody>
      </p:sp>
      <p:graphicFrame>
        <p:nvGraphicFramePr>
          <p:cNvPr id="35" name="Object 4"/>
          <p:cNvGraphicFramePr>
            <a:graphicFrameLocks/>
          </p:cNvGraphicFramePr>
          <p:nvPr>
            <p:extLst>
              <p:ext uri="{D42A27DB-BD31-4B8C-83A1-F6EECF244321}">
                <p14:modId xmlns:p14="http://schemas.microsoft.com/office/powerpoint/2010/main" val="3033980290"/>
              </p:ext>
            </p:extLst>
          </p:nvPr>
        </p:nvGraphicFramePr>
        <p:xfrm>
          <a:off x="1555751" y="1308894"/>
          <a:ext cx="8747125" cy="514985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4294967295"/>
          </p:nvPr>
        </p:nvSpPr>
        <p:spPr>
          <a:xfrm>
            <a:off x="9097653" y="6436760"/>
            <a:ext cx="2540000" cy="457200"/>
          </a:xfrm>
        </p:spPr>
        <p:txBody>
          <a:bodyPr/>
          <a:lstStyle/>
          <a:p>
            <a:pPr>
              <a:defRPr/>
            </a:pPr>
            <a:fld id="{E689E396-4E8E-4BC1-9FFE-DBADFC5D39AF}" type="slidenum">
              <a:rPr lang="en-GB" altLang="en-US" smtClean="0"/>
              <a:pPr>
                <a:defRPr/>
              </a:pPr>
              <a:t>35</a:t>
            </a:fld>
            <a:endParaRPr lang="en-GB" altLang="en-US" dirty="0"/>
          </a:p>
        </p:txBody>
      </p:sp>
      <p:sp>
        <p:nvSpPr>
          <p:cNvPr id="27" name="TextBox 26"/>
          <p:cNvSpPr txBox="1"/>
          <p:nvPr/>
        </p:nvSpPr>
        <p:spPr>
          <a:xfrm>
            <a:off x="7754581" y="2088296"/>
            <a:ext cx="3592688" cy="984885"/>
          </a:xfrm>
          <a:prstGeom prst="rect">
            <a:avLst/>
          </a:prstGeom>
          <a:solidFill>
            <a:srgbClr val="FF0000"/>
          </a:solidFill>
        </p:spPr>
        <p:txBody>
          <a:bodyPr wrap="square" rtlCol="0">
            <a:spAutoFit/>
          </a:bodyPr>
          <a:lstStyle/>
          <a:p>
            <a:pPr algn="ctr"/>
            <a:r>
              <a:rPr lang="el-GR" b="1" dirty="0">
                <a:solidFill>
                  <a:schemeClr val="bg1"/>
                </a:solidFill>
              </a:rPr>
              <a:t>ΑΡΝΗΤΙΚΕΣ ΛΕΞΕΙΣ</a:t>
            </a:r>
          </a:p>
          <a:p>
            <a:pPr algn="ctr"/>
            <a:r>
              <a:rPr lang="el-GR" sz="1200" b="1" i="1" dirty="0">
                <a:solidFill>
                  <a:schemeClr val="bg1"/>
                </a:solidFill>
              </a:rPr>
              <a:t>(ΤΟΥΛΑΧΙΣΤΟΝ 1 ΑΠΑΝΤΗΣΗ ΣΕ ΑΡΝΗΤΙΚΕΣ ΛΕΞΕΙΣ</a:t>
            </a:r>
          </a:p>
          <a:p>
            <a:pPr algn="ctr"/>
            <a:r>
              <a:rPr lang="el-GR" sz="2800" b="1" dirty="0">
                <a:solidFill>
                  <a:schemeClr val="bg1"/>
                </a:solidFill>
              </a:rPr>
              <a:t>58%</a:t>
            </a:r>
            <a:endParaRPr lang="en-US" sz="2800" b="1" dirty="0">
              <a:solidFill>
                <a:schemeClr val="bg1"/>
              </a:solidFill>
            </a:endParaRPr>
          </a:p>
        </p:txBody>
      </p:sp>
      <p:sp>
        <p:nvSpPr>
          <p:cNvPr id="28" name="TextBox 27"/>
          <p:cNvSpPr txBox="1"/>
          <p:nvPr/>
        </p:nvSpPr>
        <p:spPr>
          <a:xfrm>
            <a:off x="7695670" y="3728052"/>
            <a:ext cx="3941983" cy="984885"/>
          </a:xfrm>
          <a:prstGeom prst="rect">
            <a:avLst/>
          </a:prstGeom>
          <a:solidFill>
            <a:srgbClr val="00B0F0"/>
          </a:solidFill>
        </p:spPr>
        <p:txBody>
          <a:bodyPr wrap="square" rtlCol="0">
            <a:spAutoFit/>
          </a:bodyPr>
          <a:lstStyle/>
          <a:p>
            <a:pPr algn="ctr"/>
            <a:r>
              <a:rPr lang="el-GR" b="1" dirty="0">
                <a:solidFill>
                  <a:schemeClr val="bg1"/>
                </a:solidFill>
              </a:rPr>
              <a:t>ΘΕΤΙΚΕΣ ΛΕΞΕΙΣ</a:t>
            </a:r>
          </a:p>
          <a:p>
            <a:pPr algn="ctr"/>
            <a:r>
              <a:rPr lang="el-GR" sz="1200" b="1" i="1" dirty="0">
                <a:solidFill>
                  <a:schemeClr val="bg1"/>
                </a:solidFill>
              </a:rPr>
              <a:t>ΤΟΥΛΑΧΙΣΤΟΝ 1 ΑΠΑΝΤΗΣΗ ΣΕ ΘΕΤΙΚΕΣ ΛΕΞΕΙΣ</a:t>
            </a:r>
          </a:p>
          <a:p>
            <a:pPr algn="ctr"/>
            <a:r>
              <a:rPr lang="el-GR" sz="2800" b="1" dirty="0">
                <a:solidFill>
                  <a:schemeClr val="bg1"/>
                </a:solidFill>
              </a:rPr>
              <a:t>36%</a:t>
            </a:r>
            <a:endParaRPr lang="el-GR" dirty="0"/>
          </a:p>
        </p:txBody>
      </p:sp>
      <p:sp>
        <p:nvSpPr>
          <p:cNvPr id="23" name="Right Brace 22"/>
          <p:cNvSpPr/>
          <p:nvPr/>
        </p:nvSpPr>
        <p:spPr>
          <a:xfrm>
            <a:off x="6000206" y="3788229"/>
            <a:ext cx="214394" cy="15065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0" name="Right Brace 29"/>
          <p:cNvSpPr/>
          <p:nvPr/>
        </p:nvSpPr>
        <p:spPr>
          <a:xfrm>
            <a:off x="6602991" y="1763486"/>
            <a:ext cx="214394" cy="1506582"/>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Tree>
    <p:extLst>
      <p:ext uri="{BB962C8B-B14F-4D97-AF65-F5344CB8AC3E}">
        <p14:creationId xmlns:p14="http://schemas.microsoft.com/office/powerpoint/2010/main" val="307396198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2"/>
          <p:cNvSpPr>
            <a:spLocks noGrp="1" noChangeArrowheads="1"/>
          </p:cNvSpPr>
          <p:nvPr>
            <p:ph type="title" idx="4294967295"/>
          </p:nvPr>
        </p:nvSpPr>
        <p:spPr bwMode="auto">
          <a:xfrm>
            <a:off x="0" y="145418"/>
            <a:ext cx="11861494" cy="1143000"/>
          </a:xfrm>
          <a:prstGeom prst="rect">
            <a:avLst/>
          </a:prstGeom>
          <a:noFill/>
        </p:spPr>
        <p:txBody>
          <a:bodyPr>
            <a:normAutofit fontScale="90000"/>
          </a:bodyPr>
          <a:lstStyle/>
          <a:p>
            <a:pPr algn="ctr">
              <a:lnSpc>
                <a:spcPct val="120000"/>
              </a:lnSpc>
            </a:pPr>
            <a:r>
              <a:rPr lang="el-GR" altLang="el-GR" sz="2200" b="1" dirty="0">
                <a:solidFill>
                  <a:srgbClr val="FF0000"/>
                </a:solidFill>
                <a:latin typeface="Calibri Light" panose="020F0302020204030204"/>
                <a:ea typeface="+mn-ea"/>
                <a:cs typeface="+mn-cs"/>
              </a:rPr>
              <a:t>Λέξεις</a:t>
            </a:r>
            <a:r>
              <a:rPr lang="el-GR" altLang="el-GR" sz="2200" b="1" dirty="0">
                <a:solidFill>
                  <a:srgbClr val="E7E6E6">
                    <a:lumMod val="25000"/>
                  </a:srgbClr>
                </a:solidFill>
                <a:latin typeface="Calibri Light" panose="020F0302020204030204"/>
                <a:ea typeface="+mn-ea"/>
                <a:cs typeface="+mn-cs"/>
              </a:rPr>
              <a:t> που εκφράζουν περισσότερο τον Έλληνα για το παρόν </a:t>
            </a:r>
            <a:r>
              <a:rPr lang="en-US" altLang="el-GR" sz="2200" b="1" dirty="0">
                <a:solidFill>
                  <a:srgbClr val="E7E6E6">
                    <a:lumMod val="25000"/>
                  </a:srgbClr>
                </a:solidFill>
                <a:latin typeface="Calibri Light" panose="020F0302020204030204"/>
                <a:ea typeface="+mn-ea"/>
                <a:cs typeface="+mn-cs"/>
              </a:rPr>
              <a:t>&amp;</a:t>
            </a:r>
            <a:r>
              <a:rPr lang="el-GR" altLang="el-GR" sz="2200" b="1" dirty="0">
                <a:solidFill>
                  <a:srgbClr val="E7E6E6">
                    <a:lumMod val="25000"/>
                  </a:srgbClr>
                </a:solidFill>
                <a:latin typeface="Calibri Light" panose="020F0302020204030204"/>
                <a:ea typeface="+mn-ea"/>
                <a:cs typeface="+mn-cs"/>
              </a:rPr>
              <a:t> το μέλλον της χώρας</a:t>
            </a:r>
            <a:br>
              <a:rPr lang="el-GR" altLang="el-GR" sz="2200" b="1" dirty="0">
                <a:solidFill>
                  <a:srgbClr val="E7E6E6">
                    <a:lumMod val="25000"/>
                  </a:srgbClr>
                </a:solidFill>
                <a:latin typeface="Calibri Light" panose="020F0302020204030204"/>
                <a:ea typeface="+mn-ea"/>
                <a:cs typeface="+mn-cs"/>
              </a:rPr>
            </a:br>
            <a:r>
              <a:rPr lang="el-GR" altLang="el-GR" sz="1100" i="1" dirty="0"/>
              <a:t/>
            </a:r>
            <a:br>
              <a:rPr lang="el-GR" altLang="el-GR" sz="1100" i="1" dirty="0"/>
            </a:br>
            <a:r>
              <a:rPr lang="el-GR" altLang="el-GR" sz="1200" b="1" dirty="0">
                <a:solidFill>
                  <a:schemeClr val="bg1">
                    <a:lumMod val="50000"/>
                  </a:schemeClr>
                </a:solidFill>
              </a:rPr>
              <a:t>Ανάλυση βάσει φύλου και ηλικίας</a:t>
            </a:r>
            <a:br>
              <a:rPr lang="el-GR" altLang="el-GR" sz="1200" b="1" dirty="0">
                <a:solidFill>
                  <a:schemeClr val="bg1">
                    <a:lumMod val="50000"/>
                  </a:schemeClr>
                </a:solidFill>
              </a:rPr>
            </a:br>
            <a:r>
              <a:rPr lang="el-GR" altLang="el-GR" sz="1200" b="1" dirty="0">
                <a:solidFill>
                  <a:schemeClr val="bg1">
                    <a:lumMod val="50000"/>
                  </a:schemeClr>
                </a:solidFill>
              </a:rPr>
              <a:t>Ψηφοφόροι Βουλευτικών Εκλογών Ιουλίου 2019</a:t>
            </a:r>
            <a:br>
              <a:rPr lang="el-GR" altLang="el-GR" sz="1200" b="1" dirty="0">
                <a:solidFill>
                  <a:schemeClr val="bg1">
                    <a:lumMod val="50000"/>
                  </a:schemeClr>
                </a:solidFill>
              </a:rPr>
            </a:br>
            <a:endParaRPr lang="en-GB" altLang="el-GR" sz="1200" b="1" dirty="0">
              <a:solidFill>
                <a:schemeClr val="bg1">
                  <a:lumMod val="50000"/>
                </a:schemeClr>
              </a:solidFill>
            </a:endParaRPr>
          </a:p>
        </p:txBody>
      </p:sp>
      <p:sp>
        <p:nvSpPr>
          <p:cNvPr id="111722" name="Text Box 162"/>
          <p:cNvSpPr txBox="1">
            <a:spLocks noChangeArrowheads="1"/>
          </p:cNvSpPr>
          <p:nvPr/>
        </p:nvSpPr>
        <p:spPr bwMode="auto">
          <a:xfrm>
            <a:off x="6234114" y="6394450"/>
            <a:ext cx="295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Calibri" panose="020F0502020204030204" pitchFamily="34" charset="0"/>
              </a:defRPr>
            </a:lvl1pPr>
            <a:lvl2pPr marL="742950" indent="-285750">
              <a:defRPr i="1">
                <a:solidFill>
                  <a:schemeClr val="tx1"/>
                </a:solidFill>
                <a:latin typeface="Calibri" panose="020F0502020204030204" pitchFamily="34" charset="0"/>
              </a:defRPr>
            </a:lvl2pPr>
            <a:lvl3pPr marL="1143000" indent="-228600">
              <a:defRPr i="1">
                <a:solidFill>
                  <a:schemeClr val="tx1"/>
                </a:solidFill>
                <a:latin typeface="Calibri" panose="020F0502020204030204" pitchFamily="34" charset="0"/>
              </a:defRPr>
            </a:lvl3pPr>
            <a:lvl4pPr marL="1600200" indent="-228600">
              <a:defRPr i="1">
                <a:solidFill>
                  <a:schemeClr val="tx1"/>
                </a:solidFill>
                <a:latin typeface="Calibri" panose="020F0502020204030204" pitchFamily="34" charset="0"/>
              </a:defRPr>
            </a:lvl4pPr>
            <a:lvl5pPr marL="2057400" indent="-228600">
              <a:defRPr i="1">
                <a:solidFill>
                  <a:schemeClr val="tx1"/>
                </a:solidFill>
                <a:latin typeface="Calibri" panose="020F0502020204030204" pitchFamily="34" charset="0"/>
              </a:defRPr>
            </a:lvl5pPr>
            <a:lvl6pPr marL="2514600" indent="-228600" eaLnBrk="0" fontAlgn="base" hangingPunct="0">
              <a:spcBef>
                <a:spcPct val="0"/>
              </a:spcBef>
              <a:spcAft>
                <a:spcPct val="0"/>
              </a:spcAft>
              <a:defRPr i="1">
                <a:solidFill>
                  <a:schemeClr val="tx1"/>
                </a:solidFill>
                <a:latin typeface="Calibri" panose="020F0502020204030204" pitchFamily="34" charset="0"/>
              </a:defRPr>
            </a:lvl6pPr>
            <a:lvl7pPr marL="2971800" indent="-228600" eaLnBrk="0" fontAlgn="base" hangingPunct="0">
              <a:spcBef>
                <a:spcPct val="0"/>
              </a:spcBef>
              <a:spcAft>
                <a:spcPct val="0"/>
              </a:spcAft>
              <a:defRPr i="1">
                <a:solidFill>
                  <a:schemeClr val="tx1"/>
                </a:solidFill>
                <a:latin typeface="Calibri" panose="020F0502020204030204" pitchFamily="34" charset="0"/>
              </a:defRPr>
            </a:lvl7pPr>
            <a:lvl8pPr marL="3429000" indent="-228600" eaLnBrk="0" fontAlgn="base" hangingPunct="0">
              <a:spcBef>
                <a:spcPct val="0"/>
              </a:spcBef>
              <a:spcAft>
                <a:spcPct val="0"/>
              </a:spcAft>
              <a:defRPr i="1">
                <a:solidFill>
                  <a:schemeClr val="tx1"/>
                </a:solidFill>
                <a:latin typeface="Calibri" panose="020F0502020204030204" pitchFamily="34" charset="0"/>
              </a:defRPr>
            </a:lvl8pPr>
            <a:lvl9pPr marL="3886200" indent="-228600" eaLnBrk="0" fontAlgn="base" hangingPunct="0">
              <a:spcBef>
                <a:spcPct val="0"/>
              </a:spcBef>
              <a:spcAft>
                <a:spcPct val="0"/>
              </a:spcAft>
              <a:defRPr i="1">
                <a:solidFill>
                  <a:schemeClr val="tx1"/>
                </a:solidFill>
                <a:latin typeface="Calibri" panose="020F0502020204030204" pitchFamily="34" charset="0"/>
              </a:defRPr>
            </a:lvl9pPr>
          </a:lstStyle>
          <a:p>
            <a:pPr eaLnBrk="1" hangingPunct="1"/>
            <a:r>
              <a:rPr lang="en-US" altLang="el-GR" sz="1200" b="1" i="0"/>
              <a:t>%</a:t>
            </a:r>
            <a:endParaRPr lang="en-GB" altLang="el-GR" sz="1200" b="1" i="0"/>
          </a:p>
        </p:txBody>
      </p:sp>
      <p:graphicFrame>
        <p:nvGraphicFramePr>
          <p:cNvPr id="7" name="Table 6"/>
          <p:cNvGraphicFramePr>
            <a:graphicFrameLocks noGrp="1"/>
          </p:cNvGraphicFramePr>
          <p:nvPr>
            <p:extLst>
              <p:ext uri="{D42A27DB-BD31-4B8C-83A1-F6EECF244321}">
                <p14:modId xmlns:p14="http://schemas.microsoft.com/office/powerpoint/2010/main" val="4287034725"/>
              </p:ext>
            </p:extLst>
          </p:nvPr>
        </p:nvGraphicFramePr>
        <p:xfrm>
          <a:off x="128035" y="1404263"/>
          <a:ext cx="6943324" cy="3960442"/>
        </p:xfrm>
        <a:graphic>
          <a:graphicData uri="http://schemas.openxmlformats.org/drawingml/2006/table">
            <a:tbl>
              <a:tblPr/>
              <a:tblGrid>
                <a:gridCol w="844999">
                  <a:extLst>
                    <a:ext uri="{9D8B030D-6E8A-4147-A177-3AD203B41FA5}">
                      <a16:colId xmlns:a16="http://schemas.microsoft.com/office/drawing/2014/main" val="20000"/>
                    </a:ext>
                  </a:extLst>
                </a:gridCol>
                <a:gridCol w="880473">
                  <a:extLst>
                    <a:ext uri="{9D8B030D-6E8A-4147-A177-3AD203B41FA5}">
                      <a16:colId xmlns:a16="http://schemas.microsoft.com/office/drawing/2014/main" val="20001"/>
                    </a:ext>
                  </a:extLst>
                </a:gridCol>
                <a:gridCol w="737085">
                  <a:extLst>
                    <a:ext uri="{9D8B030D-6E8A-4147-A177-3AD203B41FA5}">
                      <a16:colId xmlns:a16="http://schemas.microsoft.com/office/drawing/2014/main" val="20002"/>
                    </a:ext>
                  </a:extLst>
                </a:gridCol>
                <a:gridCol w="735607">
                  <a:extLst>
                    <a:ext uri="{9D8B030D-6E8A-4147-A177-3AD203B41FA5}">
                      <a16:colId xmlns:a16="http://schemas.microsoft.com/office/drawing/2014/main" val="20003"/>
                    </a:ext>
                  </a:extLst>
                </a:gridCol>
                <a:gridCol w="749032">
                  <a:extLst>
                    <a:ext uri="{9D8B030D-6E8A-4147-A177-3AD203B41FA5}">
                      <a16:colId xmlns:a16="http://schemas.microsoft.com/office/drawing/2014/main" val="20004"/>
                    </a:ext>
                  </a:extLst>
                </a:gridCol>
                <a:gridCol w="749032">
                  <a:extLst>
                    <a:ext uri="{9D8B030D-6E8A-4147-A177-3AD203B41FA5}">
                      <a16:colId xmlns:a16="http://schemas.microsoft.com/office/drawing/2014/main" val="20005"/>
                    </a:ext>
                  </a:extLst>
                </a:gridCol>
                <a:gridCol w="749032">
                  <a:extLst>
                    <a:ext uri="{9D8B030D-6E8A-4147-A177-3AD203B41FA5}">
                      <a16:colId xmlns:a16="http://schemas.microsoft.com/office/drawing/2014/main" val="20006"/>
                    </a:ext>
                  </a:extLst>
                </a:gridCol>
                <a:gridCol w="749032">
                  <a:extLst>
                    <a:ext uri="{9D8B030D-6E8A-4147-A177-3AD203B41FA5}">
                      <a16:colId xmlns:a16="http://schemas.microsoft.com/office/drawing/2014/main" val="20007"/>
                    </a:ext>
                  </a:extLst>
                </a:gridCol>
                <a:gridCol w="749032">
                  <a:extLst>
                    <a:ext uri="{9D8B030D-6E8A-4147-A177-3AD203B41FA5}">
                      <a16:colId xmlns:a16="http://schemas.microsoft.com/office/drawing/2014/main" val="20008"/>
                    </a:ext>
                  </a:extLst>
                </a:gridCol>
              </a:tblGrid>
              <a:tr h="911506">
                <a:tc>
                  <a:txBody>
                    <a:bodyPr/>
                    <a:lstStyle/>
                    <a:p>
                      <a:pPr algn="ctr" fontAlgn="b"/>
                      <a:endParaRPr kumimoji="0" lang="en-US" sz="1600" b="1" i="0" u="none" strike="noStrike" kern="1200" cap="none" spc="0" normalizeH="0" baseline="0" dirty="0">
                        <a:ln>
                          <a:noFill/>
                        </a:ln>
                        <a:solidFill>
                          <a:srgbClr val="000000"/>
                        </a:solidFill>
                        <a:effectLst/>
                        <a:uLnTx/>
                        <a:uFillTx/>
                        <a:latin typeface="Calibri" pitchFamily="34" charset="0"/>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800" b="1" i="0" u="none" strike="noStrike" cap="none" normalizeH="0" baseline="0" dirty="0">
                          <a:ln>
                            <a:noFill/>
                          </a:ln>
                          <a:solidFill>
                            <a:srgbClr val="FFFFFF"/>
                          </a:solidFill>
                          <a:effectLst/>
                          <a:latin typeface="Calibri" pitchFamily="34" charset="0"/>
                          <a:cs typeface="Calibri" panose="020F0502020204030204" pitchFamily="34" charset="0"/>
                        </a:rPr>
                        <a:t>ΣΥΝΟΛΟ</a:t>
                      </a:r>
                      <a:endParaRPr kumimoji="0" lang="el-GR" altLang="el-GR" sz="800" b="1" i="0" u="none" strike="noStrike" cap="none" normalizeH="0" baseline="0" dirty="0">
                        <a:ln>
                          <a:noFill/>
                        </a:ln>
                        <a:solidFill>
                          <a:srgbClr val="FFFFFF"/>
                        </a:solidFill>
                        <a:effectLst/>
                        <a:latin typeface="Calibri"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800" b="1" i="0" u="none" strike="noStrike" cap="none" normalizeH="0" baseline="0" dirty="0">
                          <a:ln>
                            <a:noFill/>
                          </a:ln>
                          <a:solidFill>
                            <a:srgbClr val="FFFFFF"/>
                          </a:solidFill>
                          <a:effectLst/>
                          <a:latin typeface="Calibri" pitchFamily="34" charset="0"/>
                          <a:cs typeface="Calibri" panose="020F0502020204030204" pitchFamily="34" charset="0"/>
                        </a:rPr>
                        <a:t>ΕΡΩΤΗΘΕΝΤ</a:t>
                      </a:r>
                      <a:r>
                        <a:rPr kumimoji="0" lang="el-GR" altLang="el-GR" sz="800" b="1" i="0" u="none" strike="noStrike" cap="none" normalizeH="0" baseline="0" dirty="0">
                          <a:ln>
                            <a:noFill/>
                          </a:ln>
                          <a:solidFill>
                            <a:srgbClr val="FFFFFF"/>
                          </a:solidFill>
                          <a:effectLst/>
                          <a:latin typeface="Calibri" pitchFamily="34" charset="0"/>
                          <a:cs typeface="Calibri" panose="020F0502020204030204" pitchFamily="34" charset="0"/>
                        </a:rPr>
                        <a:t>ΩΝ</a:t>
                      </a:r>
                      <a:endParaRPr kumimoji="0" lang="en-GB" altLang="el-GR" sz="1050" b="1" i="0" u="none" strike="noStrike" cap="none" normalizeH="0" baseline="0" dirty="0">
                        <a:ln>
                          <a:noFill/>
                        </a:ln>
                        <a:solidFill>
                          <a:srgbClr val="FFFFFF"/>
                        </a:solidFill>
                        <a:effectLst/>
                        <a:latin typeface="Calibri" pitchFamily="34" charset="0"/>
                        <a:cs typeface="Calibri" panose="020F0502020204030204" pitchFamily="34" charset="0"/>
                      </a:endParaRPr>
                    </a:p>
                  </a:txBody>
                  <a:tcPr marL="91437" marR="91437" marT="45710" marB="4571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Calibri" pitchFamily="34" charset="0"/>
                          <a:cs typeface="Calibri" panose="020F0502020204030204" pitchFamily="34" charset="0"/>
                        </a:rPr>
                        <a:t>ΑΝΔΡΕΣ</a:t>
                      </a:r>
                      <a:endParaRPr kumimoji="0" lang="en-US" altLang="el-GR" sz="900" b="1" i="0" u="none" strike="noStrike" cap="none" normalizeH="0" baseline="0" dirty="0">
                        <a:ln>
                          <a:noFill/>
                        </a:ln>
                        <a:solidFill>
                          <a:schemeClr val="bg1"/>
                        </a:solidFill>
                        <a:effectLst/>
                        <a:latin typeface="Calibri"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Calibri" pitchFamily="34" charset="0"/>
                          <a:cs typeface="Calibri" panose="020F0502020204030204" pitchFamily="34" charset="0"/>
                        </a:rPr>
                        <a:t>ΓΥΝΑΙΚΕΣ</a:t>
                      </a:r>
                      <a:endParaRPr kumimoji="0" lang="en-US" altLang="el-GR" sz="900" b="1" i="0" u="none" strike="noStrike" cap="none" normalizeH="0" baseline="0" dirty="0">
                        <a:ln>
                          <a:noFill/>
                        </a:ln>
                        <a:solidFill>
                          <a:schemeClr val="bg1"/>
                        </a:solidFill>
                        <a:effectLst/>
                        <a:latin typeface="Calibri"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algn="ctr" defTabSz="914400" rtl="0" eaLnBrk="1" fontAlgn="b" latinLnBrk="0" hangingPunct="1"/>
                      <a:r>
                        <a:rPr kumimoji="0" lang="en-US" sz="900" b="1" i="0" u="none" strike="noStrike" kern="1200" cap="none" normalizeH="0" baseline="0" dirty="0">
                          <a:ln>
                            <a:noFill/>
                          </a:ln>
                          <a:solidFill>
                            <a:schemeClr val="bg1"/>
                          </a:solidFill>
                          <a:effectLst/>
                          <a:latin typeface="Calibri" pitchFamily="34" charset="0"/>
                          <a:ea typeface="+mn-ea"/>
                          <a:cs typeface="Calibri" panose="020F0502020204030204" pitchFamily="34" charset="0"/>
                        </a:rPr>
                        <a:t>17-</a:t>
                      </a:r>
                      <a:r>
                        <a:rPr kumimoji="0" lang="el-GR" sz="900" b="1" i="0" u="none" strike="noStrike" kern="1200" cap="none" normalizeH="0" baseline="0" dirty="0">
                          <a:ln>
                            <a:noFill/>
                          </a:ln>
                          <a:solidFill>
                            <a:schemeClr val="bg1"/>
                          </a:solidFill>
                          <a:effectLst/>
                          <a:latin typeface="Calibri" pitchFamily="34" charset="0"/>
                          <a:ea typeface="+mn-ea"/>
                          <a:cs typeface="Calibri" panose="020F0502020204030204" pitchFamily="34" charset="0"/>
                        </a:rPr>
                        <a:t>34</a:t>
                      </a:r>
                      <a:endParaRPr kumimoji="0" lang="en-US" sz="900" b="1" i="0" u="none" strike="noStrike" kern="1200" cap="none" normalizeH="0" baseline="0" dirty="0">
                        <a:ln>
                          <a:noFill/>
                        </a:ln>
                        <a:solidFill>
                          <a:schemeClr val="bg1"/>
                        </a:solidFill>
                        <a:effectLst/>
                        <a:latin typeface="Calibri" pitchFamily="34" charset="0"/>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900" b="1" i="0" u="none" strike="noStrike" kern="1200" cap="none" normalizeH="0" baseline="0" dirty="0">
                          <a:ln>
                            <a:noFill/>
                          </a:ln>
                          <a:solidFill>
                            <a:schemeClr val="bg1"/>
                          </a:solidFill>
                          <a:effectLst/>
                          <a:latin typeface="Calibri" pitchFamily="34" charset="0"/>
                          <a:ea typeface="+mn-ea"/>
                          <a:cs typeface="Calibri" panose="020F0502020204030204" pitchFamily="34" charset="0"/>
                        </a:rPr>
                        <a:t>35-44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900" b="1" i="0" u="none" strike="noStrike" kern="1200" cap="none" normalizeH="0" baseline="0" dirty="0">
                          <a:ln>
                            <a:noFill/>
                          </a:ln>
                          <a:solidFill>
                            <a:schemeClr val="bg1"/>
                          </a:solidFill>
                          <a:effectLst/>
                          <a:latin typeface="Calibri" pitchFamily="34" charset="0"/>
                          <a:ea typeface="+mn-ea"/>
                          <a:cs typeface="Calibri" panose="020F0502020204030204" pitchFamily="34" charset="0"/>
                        </a:rPr>
                        <a:t>45-54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900" b="1" i="0" u="none" strike="noStrike" kern="1200" cap="none" normalizeH="0" baseline="0" dirty="0">
                          <a:ln>
                            <a:noFill/>
                          </a:ln>
                          <a:solidFill>
                            <a:schemeClr val="bg1"/>
                          </a:solidFill>
                          <a:effectLst/>
                          <a:latin typeface="Calibri" pitchFamily="34" charset="0"/>
                          <a:ea typeface="+mn-ea"/>
                          <a:cs typeface="Calibri" panose="020F0502020204030204" pitchFamily="34" charset="0"/>
                        </a:rPr>
                        <a:t>55-64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l-GR" sz="900" b="1" i="0" u="none" strike="noStrike" kern="1200" cap="none" normalizeH="0" baseline="0" dirty="0">
                          <a:ln>
                            <a:noFill/>
                          </a:ln>
                          <a:solidFill>
                            <a:schemeClr val="bg1"/>
                          </a:solidFill>
                          <a:effectLst/>
                          <a:latin typeface="Calibri" pitchFamily="34" charset="0"/>
                          <a:ea typeface="+mn-ea"/>
                          <a:cs typeface="Calibri" panose="020F0502020204030204" pitchFamily="34" charset="0"/>
                        </a:rPr>
                        <a:t>65+</a:t>
                      </a:r>
                      <a:endParaRPr kumimoji="0" lang="en-US" sz="900" b="1" i="0" u="none" strike="noStrike" kern="1200" cap="none" normalizeH="0" baseline="0" dirty="0">
                        <a:ln>
                          <a:noFill/>
                        </a:ln>
                        <a:solidFill>
                          <a:schemeClr val="bg1"/>
                        </a:solidFill>
                        <a:effectLst/>
                        <a:latin typeface="Calibri" pitchFamily="34" charset="0"/>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26234">
                <a:tc>
                  <a:txBody>
                    <a:bodyPr/>
                    <a:lstStyle/>
                    <a:p>
                      <a:pPr algn="ctr" fontAlgn="b"/>
                      <a:r>
                        <a:rPr lang="el-GR" sz="900" b="1" i="0" u="none" strike="noStrike" dirty="0">
                          <a:solidFill>
                            <a:srgbClr val="000000"/>
                          </a:solidFill>
                          <a:effectLst/>
                          <a:latin typeface="Arial" panose="020B0604020202020204" pitchFamily="34" charset="0"/>
                        </a:rPr>
                        <a:t>Παραίτηση / Απογοήτευση</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37,8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38,5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47,2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43,6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28,3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30,1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33,3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426234">
                <a:tc>
                  <a:txBody>
                    <a:bodyPr/>
                    <a:lstStyle/>
                    <a:p>
                      <a:pPr algn="ctr" fontAlgn="b"/>
                      <a:r>
                        <a:rPr lang="el-GR" sz="900" b="1" i="0" u="none" strike="noStrike" dirty="0">
                          <a:solidFill>
                            <a:srgbClr val="000000"/>
                          </a:solidFill>
                          <a:effectLst/>
                          <a:latin typeface="Arial" panose="020B0604020202020204" pitchFamily="34" charset="0"/>
                        </a:rPr>
                        <a:t>Οργή</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37,4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39,7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35,2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38,9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37,6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40,3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38,8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32,5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26234">
                <a:tc>
                  <a:txBody>
                    <a:bodyPr/>
                    <a:lstStyle/>
                    <a:p>
                      <a:pPr algn="ctr" fontAlgn="b"/>
                      <a:r>
                        <a:rPr lang="el-GR" sz="900" b="1" i="0" u="none" strike="noStrike" dirty="0">
                          <a:solidFill>
                            <a:srgbClr val="000000"/>
                          </a:solidFill>
                          <a:effectLst/>
                          <a:latin typeface="Arial" panose="020B0604020202020204" pitchFamily="34" charset="0"/>
                        </a:rPr>
                        <a:t>Φόβος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36,6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28,8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41,8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35,8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32,9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20,4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426234">
                <a:tc>
                  <a:txBody>
                    <a:bodyPr/>
                    <a:lstStyle/>
                    <a:p>
                      <a:pPr algn="ctr" fontAlgn="b"/>
                      <a:r>
                        <a:rPr lang="el-GR" sz="900" b="1" i="0" u="none" strike="noStrike">
                          <a:solidFill>
                            <a:srgbClr val="000000"/>
                          </a:solidFill>
                          <a:effectLst/>
                          <a:latin typeface="Arial" panose="020B0604020202020204" pitchFamily="34" charset="0"/>
                        </a:rPr>
                        <a:t>Ελπίδα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29,8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32,5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25,7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36,5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33,1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38,2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479674">
                <a:tc>
                  <a:txBody>
                    <a:bodyPr/>
                    <a:lstStyle/>
                    <a:p>
                      <a:pPr algn="ctr" fontAlgn="b"/>
                      <a:r>
                        <a:rPr lang="el-GR" sz="900" b="1" i="0" u="none" strike="noStrike" dirty="0">
                          <a:solidFill>
                            <a:srgbClr val="000000"/>
                          </a:solidFill>
                          <a:effectLst/>
                          <a:latin typeface="Arial" panose="020B0604020202020204" pitchFamily="34" charset="0"/>
                        </a:rPr>
                        <a:t>Περηφάνια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10,3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10,5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6,9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14,5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11,6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12,9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r h="438092">
                <a:tc>
                  <a:txBody>
                    <a:bodyPr/>
                    <a:lstStyle/>
                    <a:p>
                      <a:pPr algn="ctr" fontAlgn="b"/>
                      <a:r>
                        <a:rPr lang="el-GR" sz="900" b="1" i="0" u="none" strike="noStrike" dirty="0">
                          <a:solidFill>
                            <a:srgbClr val="000000"/>
                          </a:solidFill>
                          <a:effectLst/>
                          <a:latin typeface="Arial" panose="020B0604020202020204" pitchFamily="34" charset="0"/>
                        </a:rPr>
                        <a:t>Σιγουριά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9,7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13,7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426234">
                <a:tc>
                  <a:txBody>
                    <a:bodyPr/>
                    <a:lstStyle/>
                    <a:p>
                      <a:pPr algn="ctr" fontAlgn="b"/>
                      <a:r>
                        <a:rPr lang="el-GR" sz="900" b="1" i="0" u="none" strike="noStrike" dirty="0">
                          <a:solidFill>
                            <a:srgbClr val="000000"/>
                          </a:solidFill>
                          <a:effectLst/>
                          <a:latin typeface="Arial" panose="020B060402020202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6,6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4,7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3,8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9"/>
                  </a:ext>
                </a:extLst>
              </a:tr>
            </a:tbl>
          </a:graphicData>
        </a:graphic>
      </p:graphicFrame>
      <p:sp>
        <p:nvSpPr>
          <p:cNvPr id="3" name="Slide Number Placeholder 2"/>
          <p:cNvSpPr>
            <a:spLocks noGrp="1"/>
          </p:cNvSpPr>
          <p:nvPr>
            <p:ph type="sldNum" sz="quarter" idx="4294967295"/>
          </p:nvPr>
        </p:nvSpPr>
        <p:spPr>
          <a:xfrm>
            <a:off x="9097653" y="6436760"/>
            <a:ext cx="2540000" cy="457200"/>
          </a:xfrm>
        </p:spPr>
        <p:txBody>
          <a:bodyPr/>
          <a:lstStyle/>
          <a:p>
            <a:pPr>
              <a:defRPr/>
            </a:pPr>
            <a:fld id="{E689E396-4E8E-4BC1-9FFE-DBADFC5D39AF}" type="slidenum">
              <a:rPr lang="en-GB" altLang="en-US" smtClean="0"/>
              <a:pPr>
                <a:defRPr/>
              </a:pPr>
              <a:t>36</a:t>
            </a:fld>
            <a:endParaRPr lang="en-GB" altLang="en-US" dirty="0"/>
          </a:p>
        </p:txBody>
      </p:sp>
      <p:graphicFrame>
        <p:nvGraphicFramePr>
          <p:cNvPr id="12" name="Table 11"/>
          <p:cNvGraphicFramePr>
            <a:graphicFrameLocks noGrp="1"/>
          </p:cNvGraphicFramePr>
          <p:nvPr>
            <p:extLst>
              <p:ext uri="{D42A27DB-BD31-4B8C-83A1-F6EECF244321}">
                <p14:modId xmlns:p14="http://schemas.microsoft.com/office/powerpoint/2010/main" val="648313795"/>
              </p:ext>
            </p:extLst>
          </p:nvPr>
        </p:nvGraphicFramePr>
        <p:xfrm>
          <a:off x="7419702" y="1404263"/>
          <a:ext cx="4650378" cy="4000936"/>
        </p:xfrm>
        <a:graphic>
          <a:graphicData uri="http://schemas.openxmlformats.org/drawingml/2006/table">
            <a:tbl>
              <a:tblPr/>
              <a:tblGrid>
                <a:gridCol w="984933">
                  <a:extLst>
                    <a:ext uri="{9D8B030D-6E8A-4147-A177-3AD203B41FA5}">
                      <a16:colId xmlns:a16="http://schemas.microsoft.com/office/drawing/2014/main" val="20000"/>
                    </a:ext>
                  </a:extLst>
                </a:gridCol>
                <a:gridCol w="916362">
                  <a:extLst>
                    <a:ext uri="{9D8B030D-6E8A-4147-A177-3AD203B41FA5}">
                      <a16:colId xmlns:a16="http://schemas.microsoft.com/office/drawing/2014/main" val="20001"/>
                    </a:ext>
                  </a:extLst>
                </a:gridCol>
                <a:gridCol w="903893">
                  <a:extLst>
                    <a:ext uri="{9D8B030D-6E8A-4147-A177-3AD203B41FA5}">
                      <a16:colId xmlns:a16="http://schemas.microsoft.com/office/drawing/2014/main" val="20002"/>
                    </a:ext>
                  </a:extLst>
                </a:gridCol>
                <a:gridCol w="922595">
                  <a:extLst>
                    <a:ext uri="{9D8B030D-6E8A-4147-A177-3AD203B41FA5}">
                      <a16:colId xmlns:a16="http://schemas.microsoft.com/office/drawing/2014/main" val="20003"/>
                    </a:ext>
                  </a:extLst>
                </a:gridCol>
                <a:gridCol w="922595">
                  <a:extLst>
                    <a:ext uri="{9D8B030D-6E8A-4147-A177-3AD203B41FA5}">
                      <a16:colId xmlns:a16="http://schemas.microsoft.com/office/drawing/2014/main" val="20008"/>
                    </a:ext>
                  </a:extLst>
                </a:gridCol>
              </a:tblGrid>
              <a:tr h="939033">
                <a:tc>
                  <a:txBody>
                    <a:bodyPr/>
                    <a:lstStyle/>
                    <a:p>
                      <a:pPr algn="ctr" fontAlgn="b"/>
                      <a:endParaRPr kumimoji="0" lang="en-US" sz="16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ΕΡΩΤΗΘΕΝΤ</a:t>
                      </a:r>
                      <a:r>
                        <a:rPr kumimoji="0" lang="el-GR" altLang="el-GR" sz="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a:t>
                      </a:r>
                      <a:r>
                        <a:rPr kumimoji="0" lang="en-GB" altLang="el-GR" sz="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Ν</a:t>
                      </a:r>
                      <a:endParaRPr kumimoji="0" lang="el-GR" altLang="el-GR" sz="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72" marR="91472" marT="45708" marB="4570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GB"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 </a:t>
                      </a:r>
                      <a:endPar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N</a:t>
                      </a: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Δ</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ΙΟΥΛ.</a:t>
                      </a:r>
                      <a:r>
                        <a:rPr kumimoji="0" lang="en-GB"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19</a:t>
                      </a:r>
                      <a:r>
                        <a:rPr kumimoji="0" lang="en-GB"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endPar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ΣΥΡΙΖΑ</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ΙΟΥΛ.</a:t>
                      </a:r>
                      <a:r>
                        <a:rPr kumimoji="0" lang="en-GB"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19</a:t>
                      </a:r>
                      <a:r>
                        <a:rPr kumimoji="0" lang="en-GB"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endPar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ΑΔΙΕΥΚΡΙΝΙ</a:t>
                      </a:r>
                    </a:p>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ΣΤΗ</a:t>
                      </a:r>
                    </a:p>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ΨΗΦΟΣ </a:t>
                      </a:r>
                    </a:p>
                  </a:txBody>
                  <a:tcPr marL="91456" marR="91456" marT="45709" marB="45709"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37959">
                <a:tc>
                  <a:txBody>
                    <a:bodyPr/>
                    <a:lstStyle/>
                    <a:p>
                      <a:pPr algn="ctr" fontAlgn="b"/>
                      <a:r>
                        <a:rPr lang="el-GR" sz="1000" b="1" i="0" u="none" strike="noStrike">
                          <a:solidFill>
                            <a:srgbClr val="000000"/>
                          </a:solidFill>
                          <a:effectLst/>
                          <a:latin typeface="+mn-lt"/>
                        </a:rPr>
                        <a:t>Παραίτηση / Απογοήτευση</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1" i="0" u="none" strike="noStrike" dirty="0">
                          <a:solidFill>
                            <a:srgbClr val="000000"/>
                          </a:solidFill>
                          <a:effectLst/>
                          <a:latin typeface="+mn-lt"/>
                        </a:rPr>
                        <a:t>37,8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26,4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mn-lt"/>
                        </a:rPr>
                        <a:t>42,5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34,9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445107">
                <a:tc>
                  <a:txBody>
                    <a:bodyPr/>
                    <a:lstStyle/>
                    <a:p>
                      <a:pPr algn="ctr" fontAlgn="b"/>
                      <a:r>
                        <a:rPr lang="el-GR" sz="1000" b="1" i="0" u="none" strike="noStrike">
                          <a:solidFill>
                            <a:srgbClr val="000000"/>
                          </a:solidFill>
                          <a:effectLst/>
                          <a:latin typeface="+mn-lt"/>
                        </a:rPr>
                        <a:t>Οργή</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37,4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44,4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51,5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45677">
                <a:tc>
                  <a:txBody>
                    <a:bodyPr/>
                    <a:lstStyle/>
                    <a:p>
                      <a:pPr algn="ctr" fontAlgn="b"/>
                      <a:r>
                        <a:rPr lang="el-GR" sz="1000" b="1" i="0" u="none" strike="noStrike">
                          <a:solidFill>
                            <a:srgbClr val="000000"/>
                          </a:solidFill>
                          <a:effectLst/>
                          <a:latin typeface="+mn-lt"/>
                        </a:rPr>
                        <a:t>Φόβος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1" i="0" u="none" strike="noStrike" dirty="0">
                          <a:solidFill>
                            <a:srgbClr val="000000"/>
                          </a:solidFill>
                          <a:effectLst/>
                          <a:latin typeface="+mn-lt"/>
                        </a:rPr>
                        <a:t>36,6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31,6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40,3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433290">
                <a:tc>
                  <a:txBody>
                    <a:bodyPr/>
                    <a:lstStyle/>
                    <a:p>
                      <a:pPr algn="ctr" fontAlgn="b"/>
                      <a:r>
                        <a:rPr lang="el-GR" sz="1000" b="1" i="0" u="none" strike="noStrike">
                          <a:solidFill>
                            <a:srgbClr val="000000"/>
                          </a:solidFill>
                          <a:effectLst/>
                          <a:latin typeface="+mn-lt"/>
                        </a:rPr>
                        <a:t>Ελπίδα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29,8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45,7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16,1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433290">
                <a:tc>
                  <a:txBody>
                    <a:bodyPr/>
                    <a:lstStyle/>
                    <a:p>
                      <a:pPr algn="ctr" fontAlgn="b"/>
                      <a:r>
                        <a:rPr lang="el-GR" sz="1000" b="1" i="0" u="none" strike="noStrike">
                          <a:solidFill>
                            <a:srgbClr val="000000"/>
                          </a:solidFill>
                          <a:effectLst/>
                          <a:latin typeface="+mn-lt"/>
                        </a:rPr>
                        <a:t>Περηφάνια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1" i="0" u="none" strike="noStrike" dirty="0">
                          <a:solidFill>
                            <a:srgbClr val="000000"/>
                          </a:solidFill>
                          <a:effectLst/>
                          <a:latin typeface="+mn-lt"/>
                        </a:rPr>
                        <a:t>10,3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15,9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9,7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6,7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r h="433290">
                <a:tc>
                  <a:txBody>
                    <a:bodyPr/>
                    <a:lstStyle/>
                    <a:p>
                      <a:pPr algn="ctr" fontAlgn="b"/>
                      <a:r>
                        <a:rPr lang="el-GR" sz="1000" b="1" i="0" u="none" strike="noStrike">
                          <a:solidFill>
                            <a:srgbClr val="000000"/>
                          </a:solidFill>
                          <a:effectLst/>
                          <a:latin typeface="+mn-lt"/>
                        </a:rPr>
                        <a:t>Σιγουριά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17,8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433290">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1" i="0" u="none" strike="noStrike" dirty="0">
                          <a:solidFill>
                            <a:srgbClr val="000000"/>
                          </a:solidFill>
                          <a:effectLst/>
                          <a:latin typeface="+mn-lt"/>
                        </a:rPr>
                        <a:t>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925641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1364652"/>
            <a:ext cx="12192000" cy="3682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1205" name="Rectangle 2"/>
          <p:cNvSpPr>
            <a:spLocks noChangeArrowheads="1"/>
          </p:cNvSpPr>
          <p:nvPr/>
        </p:nvSpPr>
        <p:spPr bwMode="auto">
          <a:xfrm>
            <a:off x="0" y="205178"/>
            <a:ext cx="11678661" cy="87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342900" marR="0" lvl="0" indent="-342900" algn="ctr" defTabSz="457200" rtl="0" eaLnBrk="1" fontAlgn="auto" latinLnBrk="0" hangingPunct="1">
              <a:lnSpc>
                <a:spcPct val="110000"/>
              </a:lnSpc>
              <a:spcBef>
                <a:spcPct val="20000"/>
              </a:spcBef>
              <a:spcAft>
                <a:spcPts val="0"/>
              </a:spcAft>
              <a:buClrTx/>
              <a:buSzTx/>
              <a:buFontTx/>
              <a:buNone/>
              <a:tabLst/>
              <a:defRPr/>
            </a:pPr>
            <a:r>
              <a:rPr kumimoji="0" lang="el-GR" altLang="el-GR" sz="20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Ποιο </a:t>
            </a:r>
            <a:r>
              <a:rPr kumimoji="0" lang="el-GR" altLang="el-GR" sz="2000" b="1" i="0" u="none" strike="noStrike" kern="1200" cap="none" spc="0" normalizeH="0" baseline="0" noProof="0" dirty="0">
                <a:ln>
                  <a:noFill/>
                </a:ln>
                <a:solidFill>
                  <a:srgbClr val="FF0000"/>
                </a:solidFill>
                <a:effectLst/>
                <a:uLnTx/>
                <a:uFillTx/>
                <a:latin typeface="Calibri Light" panose="020F0302020204030204"/>
                <a:ea typeface="+mn-ea"/>
                <a:cs typeface="+mn-cs"/>
              </a:rPr>
              <a:t>θέμα</a:t>
            </a:r>
            <a:r>
              <a:rPr kumimoji="0" lang="el-GR" altLang="el-GR" sz="20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 επικαιρότητας σας </a:t>
            </a:r>
            <a:r>
              <a:rPr kumimoji="0" lang="el-GR" altLang="el-GR" sz="2000" b="1" i="0" u="none" strike="noStrike" kern="1200" cap="none" spc="0" normalizeH="0" baseline="0" noProof="0" dirty="0">
                <a:ln>
                  <a:noFill/>
                </a:ln>
                <a:solidFill>
                  <a:srgbClr val="FF0000"/>
                </a:solidFill>
                <a:effectLst/>
                <a:uLnTx/>
                <a:uFillTx/>
                <a:latin typeface="Calibri Light" panose="020F0302020204030204"/>
                <a:ea typeface="+mn-ea"/>
                <a:cs typeface="+mn-cs"/>
              </a:rPr>
              <a:t>απασχολεί</a:t>
            </a:r>
            <a:r>
              <a:rPr kumimoji="0" lang="el-GR" altLang="el-GR" sz="20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 περισσότερο </a:t>
            </a:r>
            <a:r>
              <a:rPr kumimoji="0" lang="el-GR" altLang="el-GR" sz="1600" b="1" i="0" u="none" strike="noStrike" kern="1200" cap="none" spc="0" normalizeH="0" baseline="0" noProof="0" dirty="0" smtClean="0">
                <a:ln>
                  <a:noFill/>
                </a:ln>
                <a:solidFill>
                  <a:srgbClr val="E7E6E6">
                    <a:lumMod val="25000"/>
                  </a:srgbClr>
                </a:solidFill>
                <a:effectLst/>
                <a:uLnTx/>
                <a:uFillTx/>
                <a:latin typeface="Calibri Light" panose="020F0302020204030204"/>
                <a:ea typeface="+mn-ea"/>
                <a:cs typeface="+mn-cs"/>
              </a:rPr>
              <a:t>(</a:t>
            </a:r>
            <a:r>
              <a:rPr kumimoji="0" lang="el-GR" altLang="el-GR" sz="16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καθ΄ υπόδειξη διερεύνηση)</a:t>
            </a:r>
            <a:endParaRPr kumimoji="0" lang="el-GR" altLang="el-GR" sz="20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endParaRPr>
          </a:p>
          <a:p>
            <a:pPr marL="342900" marR="0" lvl="0" indent="-342900" algn="ctr" defTabSz="457200" rtl="0" eaLnBrk="1" fontAlgn="auto" latinLnBrk="0" hangingPunct="1">
              <a:lnSpc>
                <a:spcPct val="110000"/>
              </a:lnSpc>
              <a:spcBef>
                <a:spcPts val="0"/>
              </a:spcBef>
              <a:spcAft>
                <a:spcPts val="0"/>
              </a:spcAft>
              <a:buClrTx/>
              <a:buSzTx/>
              <a:buFontTx/>
              <a:buNone/>
              <a:tabLst/>
              <a:defRPr/>
            </a:pPr>
            <a:endParaRPr kumimoji="0" lang="el-GR" altLang="el-GR" sz="1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a:p>
            <a:pPr marL="342900" marR="0" lvl="0" indent="-342900" algn="ctr" defTabSz="457200" rtl="0" eaLnBrk="1" fontAlgn="auto" latinLnBrk="0" hangingPunct="1">
              <a:lnSpc>
                <a:spcPct val="110000"/>
              </a:lnSpc>
              <a:spcBef>
                <a:spcPts val="0"/>
              </a:spcBef>
              <a:spcAft>
                <a:spcPts val="0"/>
              </a:spcAft>
              <a:buClrTx/>
              <a:buSzTx/>
              <a:buFontTx/>
              <a:buNone/>
              <a:tabLst/>
              <a:defRPr/>
            </a:pPr>
            <a:r>
              <a:rPr kumimoji="0" lang="el-GR" altLang="el-GR" sz="1400" b="1"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mn-ea"/>
                <a:cs typeface="+mn-cs"/>
              </a:rPr>
              <a:t>Σύνολο </a:t>
            </a:r>
            <a:r>
              <a:rPr kumimoji="0" lang="el-GR" altLang="el-GR" sz="14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ερωτηθέντων</a:t>
            </a:r>
            <a:r>
              <a:rPr kumimoji="0" lang="en-US" altLang="el-GR" sz="14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 (N=</a:t>
            </a:r>
            <a:r>
              <a:rPr kumimoji="0" lang="el-GR" altLang="el-GR" sz="14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1000</a:t>
            </a:r>
            <a:r>
              <a:rPr kumimoji="0" lang="en-US" altLang="el-GR" sz="14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a:t>
            </a:r>
            <a:r>
              <a:rPr kumimoji="0" lang="el-GR" altLang="el-GR" sz="14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 </a:t>
            </a:r>
            <a:endParaRPr kumimoji="0" lang="en-GB" altLang="el-GR" sz="1400" b="0" i="0" u="none" strike="noStrike" kern="1200" cap="none" spc="0" normalizeH="0" baseline="0" noProof="0" dirty="0">
              <a:ln>
                <a:noFill/>
              </a:ln>
              <a:solidFill>
                <a:srgbClr val="E7E6E6"/>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9024556-06A1-41AD-9212-A0508DBABAAA}"/>
              </a:ext>
            </a:extLst>
          </p:cNvPr>
          <p:cNvSpPr txBox="1"/>
          <p:nvPr/>
        </p:nvSpPr>
        <p:spPr>
          <a:xfrm>
            <a:off x="3872471" y="6396335"/>
            <a:ext cx="4982524" cy="461665"/>
          </a:xfrm>
          <a:prstGeom prst="rect">
            <a:avLst/>
          </a:prstGeom>
          <a:solidFill>
            <a:schemeClr val="bg1">
              <a:lumMod val="95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1 Απάντηση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prstClr val="black"/>
                </a:solidFill>
                <a:effectLst/>
                <a:uLnTx/>
                <a:uFillTx/>
                <a:latin typeface="Calibri" panose="020F0502020204030204"/>
                <a:ea typeface="+mn-ea"/>
                <a:cs typeface="+mn-cs"/>
              </a:rPr>
              <a:t>Επιλογή από την λίστα  </a:t>
            </a:r>
          </a:p>
        </p:txBody>
      </p:sp>
      <p:sp>
        <p:nvSpPr>
          <p:cNvPr id="3" name="TextBox 2"/>
          <p:cNvSpPr txBox="1"/>
          <p:nvPr/>
        </p:nvSpPr>
        <p:spPr>
          <a:xfrm>
            <a:off x="1621796" y="1433242"/>
            <a:ext cx="1380634"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400" i="1" dirty="0">
                <a:solidFill>
                  <a:prstClr val="black"/>
                </a:solidFill>
              </a:rPr>
              <a:t>18-26 Μαρτίου</a:t>
            </a:r>
          </a:p>
        </p:txBody>
      </p:sp>
      <p:sp>
        <p:nvSpPr>
          <p:cNvPr id="8" name="TextBox 7"/>
          <p:cNvSpPr txBox="1"/>
          <p:nvPr/>
        </p:nvSpPr>
        <p:spPr>
          <a:xfrm>
            <a:off x="5330875" y="1397096"/>
            <a:ext cx="1380634"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marR="0" indent="0" algn="ctr" fontAlgn="auto">
              <a:lnSpc>
                <a:spcPct val="100000"/>
              </a:lnSpc>
              <a:spcBef>
                <a:spcPts val="0"/>
              </a:spcBef>
              <a:spcAft>
                <a:spcPts val="0"/>
              </a:spcAft>
              <a:buClrTx/>
              <a:buSzTx/>
              <a:buFontTx/>
              <a:buNone/>
              <a:tabLst/>
              <a:defRPr/>
            </a:pPr>
            <a:r>
              <a:rPr lang="el-GR" sz="1400" i="1" dirty="0">
                <a:solidFill>
                  <a:prstClr val="black"/>
                </a:solidFill>
              </a:rPr>
              <a:t>16-18 Μαΐου</a:t>
            </a:r>
          </a:p>
        </p:txBody>
      </p:sp>
      <p:graphicFrame>
        <p:nvGraphicFramePr>
          <p:cNvPr id="9" name="Object 2"/>
          <p:cNvGraphicFramePr>
            <a:graphicFrameLocks/>
          </p:cNvGraphicFramePr>
          <p:nvPr>
            <p:extLst>
              <p:ext uri="{D42A27DB-BD31-4B8C-83A1-F6EECF244321}">
                <p14:modId xmlns:p14="http://schemas.microsoft.com/office/powerpoint/2010/main" val="2889693909"/>
              </p:ext>
            </p:extLst>
          </p:nvPr>
        </p:nvGraphicFramePr>
        <p:xfrm>
          <a:off x="577788" y="2079573"/>
          <a:ext cx="3166142" cy="36613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2"/>
          <p:cNvGraphicFramePr>
            <a:graphicFrameLocks/>
          </p:cNvGraphicFramePr>
          <p:nvPr>
            <p:extLst>
              <p:ext uri="{D42A27DB-BD31-4B8C-83A1-F6EECF244321}">
                <p14:modId xmlns:p14="http://schemas.microsoft.com/office/powerpoint/2010/main" val="3197372324"/>
              </p:ext>
            </p:extLst>
          </p:nvPr>
        </p:nvGraphicFramePr>
        <p:xfrm>
          <a:off x="4611707" y="2186319"/>
          <a:ext cx="3504052" cy="3662106"/>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5">
            <a:extLst>
              <a:ext uri="{FF2B5EF4-FFF2-40B4-BE49-F238E27FC236}">
                <a16:creationId xmlns:a16="http://schemas.microsoft.com/office/drawing/2014/main" id="{A59BEC4A-6F09-E5A6-A39A-540FCB4A3F1F}"/>
              </a:ext>
            </a:extLst>
          </p:cNvPr>
          <p:cNvCxnSpPr>
            <a:cxnSpLocks/>
          </p:cNvCxnSpPr>
          <p:nvPr/>
        </p:nvCxnSpPr>
        <p:spPr>
          <a:xfrm flipV="1">
            <a:off x="2655892" y="2821866"/>
            <a:ext cx="2757557" cy="364182"/>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821751" y="1408321"/>
            <a:ext cx="2430088"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400" i="1" dirty="0">
                <a:solidFill>
                  <a:prstClr val="black"/>
                </a:solidFill>
              </a:rPr>
              <a:t>31 Αυγούστου– 5 Σεπτεμβρίου</a:t>
            </a:r>
          </a:p>
        </p:txBody>
      </p:sp>
      <p:graphicFrame>
        <p:nvGraphicFramePr>
          <p:cNvPr id="16" name="Object 2"/>
          <p:cNvGraphicFramePr>
            <a:graphicFrameLocks/>
          </p:cNvGraphicFramePr>
          <p:nvPr>
            <p:extLst>
              <p:ext uri="{D42A27DB-BD31-4B8C-83A1-F6EECF244321}">
                <p14:modId xmlns:p14="http://schemas.microsoft.com/office/powerpoint/2010/main" val="3110242366"/>
              </p:ext>
            </p:extLst>
          </p:nvPr>
        </p:nvGraphicFramePr>
        <p:xfrm>
          <a:off x="8484873" y="2161205"/>
          <a:ext cx="3504052" cy="3662106"/>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Straight Arrow Connector 16">
            <a:extLst>
              <a:ext uri="{FF2B5EF4-FFF2-40B4-BE49-F238E27FC236}">
                <a16:creationId xmlns:a16="http://schemas.microsoft.com/office/drawing/2014/main" id="{A59BEC4A-6F09-E5A6-A39A-540FCB4A3F1F}"/>
              </a:ext>
            </a:extLst>
          </p:cNvPr>
          <p:cNvCxnSpPr>
            <a:cxnSpLocks/>
          </p:cNvCxnSpPr>
          <p:nvPr/>
        </p:nvCxnSpPr>
        <p:spPr>
          <a:xfrm flipV="1">
            <a:off x="6711509" y="2529478"/>
            <a:ext cx="2831986" cy="314522"/>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629878" y="6032032"/>
            <a:ext cx="1467709" cy="369332"/>
          </a:xfrm>
          <a:prstGeom prst="rect">
            <a:avLst/>
          </a:prstGeom>
          <a:solidFill>
            <a:schemeClr val="accent2"/>
          </a:solidFill>
        </p:spPr>
        <p:txBody>
          <a:bodyPr wrap="none" rtlCol="0">
            <a:spAutoFit/>
          </a:bodyPr>
          <a:lstStyle/>
          <a:p>
            <a:r>
              <a:rPr lang="en-US" dirty="0">
                <a:solidFill>
                  <a:schemeClr val="bg1"/>
                </a:solidFill>
              </a:rPr>
              <a:t>1</a:t>
            </a:r>
            <a:r>
              <a:rPr lang="el-GR" baseline="30000" dirty="0">
                <a:solidFill>
                  <a:schemeClr val="bg1"/>
                </a:solidFill>
              </a:rPr>
              <a:t>η</a:t>
            </a:r>
            <a:r>
              <a:rPr lang="el-GR" dirty="0">
                <a:solidFill>
                  <a:schemeClr val="bg1"/>
                </a:solidFill>
              </a:rPr>
              <a:t> ΑΝΑΦΟΡΑ </a:t>
            </a:r>
          </a:p>
        </p:txBody>
      </p:sp>
      <p:sp>
        <p:nvSpPr>
          <p:cNvPr id="22" name="TextBox 21">
            <a:extLst>
              <a:ext uri="{FF2B5EF4-FFF2-40B4-BE49-F238E27FC236}">
                <a16:creationId xmlns:a16="http://schemas.microsoft.com/office/drawing/2014/main" id="{AD864A2B-9B9F-CCDF-EC91-CB58E26FEC37}"/>
              </a:ext>
            </a:extLst>
          </p:cNvPr>
          <p:cNvSpPr txBox="1"/>
          <p:nvPr/>
        </p:nvSpPr>
        <p:spPr>
          <a:xfrm>
            <a:off x="3869226" y="2305090"/>
            <a:ext cx="1484962"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srgbClr val="FF0000"/>
                </a:solidFill>
                <a:effectLst/>
                <a:uLnTx/>
                <a:uFillTx/>
                <a:latin typeface="Calibri" panose="020F0502020204030204"/>
                <a:ea typeface="+mn-ea"/>
                <a:cs typeface="+mn-cs"/>
              </a:rPr>
              <a:t>+11,9%</a:t>
            </a:r>
            <a:endParaRPr kumimoji="0" lang="el-GR"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AD864A2B-9B9F-CCDF-EC91-CB58E26FEC37}"/>
              </a:ext>
            </a:extLst>
          </p:cNvPr>
          <p:cNvSpPr txBox="1"/>
          <p:nvPr/>
        </p:nvSpPr>
        <p:spPr>
          <a:xfrm>
            <a:off x="7370033" y="2088025"/>
            <a:ext cx="1484962" cy="523220"/>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srgbClr val="FF0000"/>
                </a:solidFill>
                <a:effectLst/>
                <a:uLnTx/>
                <a:uFillTx/>
                <a:latin typeface="Calibri" panose="020F0502020204030204"/>
                <a:ea typeface="+mn-ea"/>
                <a:cs typeface="+mn-cs"/>
              </a:rPr>
              <a:t>+6,2%</a:t>
            </a:r>
            <a:endParaRPr kumimoji="0" lang="el-GR"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9272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0" y="205178"/>
            <a:ext cx="11678661" cy="107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342900" marR="0" lvl="0" indent="-342900" algn="ctr" defTabSz="457200" rtl="0" eaLnBrk="1" fontAlgn="auto" latinLnBrk="0" hangingPunct="1">
              <a:lnSpc>
                <a:spcPct val="110000"/>
              </a:lnSpc>
              <a:spcBef>
                <a:spcPct val="20000"/>
              </a:spcBef>
              <a:spcAft>
                <a:spcPts val="0"/>
              </a:spcAft>
              <a:buClrTx/>
              <a:buSzTx/>
              <a:buFontTx/>
              <a:buNone/>
              <a:tabLst/>
              <a:defRPr/>
            </a:pPr>
            <a:r>
              <a:rPr kumimoji="0" lang="el-GR" altLang="el-GR" sz="20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Ποιο </a:t>
            </a:r>
            <a:r>
              <a:rPr kumimoji="0" lang="el-GR" altLang="el-GR" sz="2000" b="1" i="0" u="none" strike="noStrike" kern="1200" cap="none" spc="0" normalizeH="0" baseline="0" noProof="0" dirty="0">
                <a:ln>
                  <a:noFill/>
                </a:ln>
                <a:solidFill>
                  <a:srgbClr val="FF0000"/>
                </a:solidFill>
                <a:effectLst/>
                <a:uLnTx/>
                <a:uFillTx/>
                <a:latin typeface="Calibri Light" panose="020F0302020204030204"/>
                <a:ea typeface="+mn-ea"/>
                <a:cs typeface="+mn-cs"/>
              </a:rPr>
              <a:t>θέμα</a:t>
            </a:r>
            <a:r>
              <a:rPr kumimoji="0" lang="el-GR" altLang="el-GR" sz="20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 επικαιρότητας σας </a:t>
            </a:r>
            <a:r>
              <a:rPr kumimoji="0" lang="el-GR" altLang="el-GR" sz="2000" b="1" i="0" u="none" strike="noStrike" kern="1200" cap="none" spc="0" normalizeH="0" baseline="0" noProof="0" dirty="0" smtClean="0">
                <a:ln>
                  <a:noFill/>
                </a:ln>
                <a:solidFill>
                  <a:srgbClr val="FF0000"/>
                </a:solidFill>
                <a:effectLst/>
                <a:uLnTx/>
                <a:uFillTx/>
                <a:latin typeface="Calibri Light" panose="020F0302020204030204"/>
                <a:ea typeface="+mn-ea"/>
                <a:cs typeface="+mn-cs"/>
              </a:rPr>
              <a:t>απασχολεί</a:t>
            </a:r>
            <a:r>
              <a:rPr kumimoji="0" lang="el-GR" altLang="el-GR" sz="2000" b="1" i="0" u="none" strike="noStrike" kern="1200" cap="none" spc="0" normalizeH="0" baseline="0" noProof="0" dirty="0" smtClean="0">
                <a:ln>
                  <a:noFill/>
                </a:ln>
                <a:solidFill>
                  <a:srgbClr val="E7E6E6">
                    <a:lumMod val="25000"/>
                  </a:srgbClr>
                </a:solidFill>
                <a:effectLst/>
                <a:uLnTx/>
                <a:uFillTx/>
                <a:latin typeface="Calibri Light" panose="020F0302020204030204"/>
                <a:ea typeface="+mn-ea"/>
                <a:cs typeface="+mn-cs"/>
              </a:rPr>
              <a:t> </a:t>
            </a:r>
            <a:r>
              <a:rPr kumimoji="0" lang="el-GR" altLang="el-GR" sz="20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περισσότερο </a:t>
            </a:r>
            <a:r>
              <a:rPr kumimoji="0" lang="el-GR" altLang="el-GR" sz="2000" b="1" i="0" u="none" strike="noStrike" kern="1200" cap="none" spc="0" normalizeH="0" baseline="0" noProof="0" dirty="0" smtClean="0">
                <a:ln>
                  <a:noFill/>
                </a:ln>
                <a:solidFill>
                  <a:srgbClr val="E7E6E6">
                    <a:lumMod val="25000"/>
                  </a:srgbClr>
                </a:solidFill>
                <a:effectLst/>
                <a:uLnTx/>
                <a:uFillTx/>
                <a:latin typeface="Calibri Light" panose="020F0302020204030204"/>
                <a:ea typeface="+mn-ea"/>
                <a:cs typeface="+mn-cs"/>
              </a:rPr>
              <a:t> </a:t>
            </a:r>
            <a:r>
              <a:rPr kumimoji="0" lang="el-GR" altLang="el-GR" sz="1600" b="1" i="0" u="none" strike="noStrike" kern="1200" cap="none" spc="0" normalizeH="0" baseline="0" noProof="0" dirty="0" smtClean="0">
                <a:ln>
                  <a:noFill/>
                </a:ln>
                <a:solidFill>
                  <a:srgbClr val="E7E6E6">
                    <a:lumMod val="25000"/>
                  </a:srgbClr>
                </a:solidFill>
                <a:effectLst/>
                <a:uLnTx/>
                <a:uFillTx/>
                <a:latin typeface="Calibri Light" panose="020F0302020204030204"/>
                <a:ea typeface="+mn-ea"/>
                <a:cs typeface="+mn-cs"/>
              </a:rPr>
              <a:t>(</a:t>
            </a:r>
            <a:r>
              <a:rPr kumimoji="0" lang="el-GR" altLang="el-GR" sz="16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καθ΄ υπόδειξη διερεύνηση)</a:t>
            </a:r>
            <a:endParaRPr kumimoji="0" lang="el-GR" altLang="el-GR" sz="20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endParaRPr>
          </a:p>
          <a:p>
            <a:pPr marL="342900" marR="0" lvl="0" indent="-342900" algn="ctr" defTabSz="457200" rtl="0" eaLnBrk="1" fontAlgn="auto" latinLnBrk="0" hangingPunct="1">
              <a:lnSpc>
                <a:spcPct val="110000"/>
              </a:lnSpc>
              <a:spcBef>
                <a:spcPts val="0"/>
              </a:spcBef>
              <a:spcAft>
                <a:spcPts val="0"/>
              </a:spcAft>
              <a:buClrTx/>
              <a:buSzTx/>
              <a:buFontTx/>
              <a:buNone/>
              <a:tabLst/>
              <a:defRPr/>
            </a:pPr>
            <a:endParaRPr kumimoji="0" lang="el-GR" altLang="el-GR" sz="1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a:p>
            <a:pPr lvl="0" algn="ctr">
              <a:lnSpc>
                <a:spcPct val="110000"/>
              </a:lnSpc>
              <a:defRPr/>
            </a:pPr>
            <a:r>
              <a:rPr lang="el-GR" altLang="el-GR" sz="1200" i="1" dirty="0">
                <a:solidFill>
                  <a:prstClr val="white">
                    <a:lumMod val="50000"/>
                  </a:prstClr>
                </a:solidFill>
              </a:rPr>
              <a:t>Θα σας διαβάσω κάποια θέματα και θα ήθελα να μου πείτε ποια είναι τα δύο βασικότερα που σας απασχολούν  εσάς προσωπικά</a:t>
            </a:r>
            <a:r>
              <a:rPr lang="el-GR" altLang="el-GR" sz="1200" i="1" dirty="0" smtClean="0">
                <a:solidFill>
                  <a:prstClr val="white">
                    <a:lumMod val="50000"/>
                  </a:prstClr>
                </a:solidFill>
              </a:rPr>
              <a:t>; ΜΙΑ </a:t>
            </a:r>
            <a:r>
              <a:rPr lang="el-GR" altLang="el-GR" sz="1200" i="1" dirty="0">
                <a:solidFill>
                  <a:prstClr val="white">
                    <a:lumMod val="50000"/>
                  </a:prstClr>
                </a:solidFill>
              </a:rPr>
              <a:t>ΑΠΑΝΤΗΣΗ</a:t>
            </a:r>
          </a:p>
          <a:p>
            <a:pPr marL="342900" marR="0" lvl="0" indent="-342900" algn="ctr" defTabSz="457200" rtl="0" eaLnBrk="1" fontAlgn="auto" latinLnBrk="0" hangingPunct="1">
              <a:lnSpc>
                <a:spcPct val="110000"/>
              </a:lnSpc>
              <a:spcBef>
                <a:spcPts val="0"/>
              </a:spcBef>
              <a:spcAft>
                <a:spcPts val="0"/>
              </a:spcAft>
              <a:buClrTx/>
              <a:buSzTx/>
              <a:buFontTx/>
              <a:buNone/>
              <a:tabLst/>
              <a:defRPr/>
            </a:pPr>
            <a:r>
              <a:rPr kumimoji="0" lang="el-GR" altLang="el-GR" sz="1400" b="1"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mn-ea"/>
                <a:cs typeface="+mn-cs"/>
              </a:rPr>
              <a:t>Σύνολο </a:t>
            </a:r>
            <a:r>
              <a:rPr kumimoji="0" lang="el-GR" altLang="el-GR" sz="14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ερωτηθέντων</a:t>
            </a:r>
            <a:r>
              <a:rPr kumimoji="0" lang="en-US" altLang="el-GR" sz="14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 (N=</a:t>
            </a:r>
            <a:r>
              <a:rPr kumimoji="0" lang="el-GR" altLang="el-GR" sz="14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1000</a:t>
            </a:r>
            <a:r>
              <a:rPr kumimoji="0" lang="en-US" altLang="el-GR" sz="14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a:t>
            </a:r>
            <a:r>
              <a:rPr kumimoji="0" lang="el-GR" altLang="el-GR" sz="14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 </a:t>
            </a:r>
            <a:endParaRPr kumimoji="0" lang="en-GB" altLang="el-GR" sz="1400" b="0" i="0" u="none" strike="noStrike" kern="1200" cap="none" spc="0" normalizeH="0" baseline="0" noProof="0" dirty="0">
              <a:ln>
                <a:noFill/>
              </a:ln>
              <a:solidFill>
                <a:srgbClr val="E7E6E6"/>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5" name="Chart 4"/>
          <p:cNvGraphicFramePr/>
          <p:nvPr>
            <p:extLst>
              <p:ext uri="{D42A27DB-BD31-4B8C-83A1-F6EECF244321}">
                <p14:modId xmlns:p14="http://schemas.microsoft.com/office/powerpoint/2010/main" val="1939621515"/>
              </p:ext>
            </p:extLst>
          </p:nvPr>
        </p:nvGraphicFramePr>
        <p:xfrm>
          <a:off x="0" y="2461586"/>
          <a:ext cx="4197927" cy="405783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9024556-06A1-41AD-9212-A0508DBABAAA}"/>
              </a:ext>
            </a:extLst>
          </p:cNvPr>
          <p:cNvSpPr txBox="1"/>
          <p:nvPr/>
        </p:nvSpPr>
        <p:spPr>
          <a:xfrm>
            <a:off x="3133235" y="6387457"/>
            <a:ext cx="4982524" cy="461665"/>
          </a:xfrm>
          <a:prstGeom prst="rect">
            <a:avLst/>
          </a:prstGeom>
          <a:solidFill>
            <a:schemeClr val="bg1">
              <a:lumMod val="95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1 Απάντηση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prstClr val="black"/>
                </a:solidFill>
                <a:effectLst/>
                <a:uLnTx/>
                <a:uFillTx/>
                <a:latin typeface="Calibri" panose="020F0502020204030204"/>
                <a:ea typeface="+mn-ea"/>
                <a:cs typeface="+mn-cs"/>
              </a:rPr>
              <a:t>Επιλογή από την λίστα  </a:t>
            </a:r>
          </a:p>
        </p:txBody>
      </p:sp>
      <p:graphicFrame>
        <p:nvGraphicFramePr>
          <p:cNvPr id="6" name="Chart 5"/>
          <p:cNvGraphicFramePr/>
          <p:nvPr>
            <p:extLst>
              <p:ext uri="{D42A27DB-BD31-4B8C-83A1-F6EECF244321}">
                <p14:modId xmlns:p14="http://schemas.microsoft.com/office/powerpoint/2010/main" val="3003428354"/>
              </p:ext>
            </p:extLst>
          </p:nvPr>
        </p:nvGraphicFramePr>
        <p:xfrm>
          <a:off x="4048757" y="2357083"/>
          <a:ext cx="4067002" cy="4342394"/>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5240830" y="1248626"/>
            <a:ext cx="1894814" cy="461665"/>
          </a:xfrm>
          <a:prstGeom prst="rect">
            <a:avLst/>
          </a:prstGeom>
          <a:solidFill>
            <a:schemeClr val="accent2"/>
          </a:solidFill>
        </p:spPr>
        <p:txBody>
          <a:bodyPr wrap="none" rtlCol="0">
            <a:spAutoFit/>
          </a:bodyPr>
          <a:lstStyle/>
          <a:p>
            <a:r>
              <a:rPr lang="en-US" sz="2400" dirty="0">
                <a:solidFill>
                  <a:schemeClr val="bg1"/>
                </a:solidFill>
              </a:rPr>
              <a:t>1</a:t>
            </a:r>
            <a:r>
              <a:rPr lang="el-GR" sz="2400" baseline="30000" dirty="0">
                <a:solidFill>
                  <a:schemeClr val="bg1"/>
                </a:solidFill>
              </a:rPr>
              <a:t>η</a:t>
            </a:r>
            <a:r>
              <a:rPr lang="el-GR" sz="2400" dirty="0">
                <a:solidFill>
                  <a:schemeClr val="bg1"/>
                </a:solidFill>
              </a:rPr>
              <a:t> ΑΝΑΦΟΡΑ </a:t>
            </a:r>
          </a:p>
        </p:txBody>
      </p:sp>
      <p:sp>
        <p:nvSpPr>
          <p:cNvPr id="13" name="Rectangle 12"/>
          <p:cNvSpPr/>
          <p:nvPr/>
        </p:nvSpPr>
        <p:spPr>
          <a:xfrm>
            <a:off x="-21190" y="1870277"/>
            <a:ext cx="12192000" cy="33716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TextBox 13"/>
          <p:cNvSpPr txBox="1"/>
          <p:nvPr/>
        </p:nvSpPr>
        <p:spPr>
          <a:xfrm>
            <a:off x="1672773" y="1870275"/>
            <a:ext cx="1297856"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b="1"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el-GR"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400" i="1" u="none" strike="noStrike" kern="1200" cap="none" spc="0" normalizeH="0" baseline="0" noProof="0" dirty="0">
                <a:ln>
                  <a:noFill/>
                </a:ln>
                <a:solidFill>
                  <a:prstClr val="black"/>
                </a:solidFill>
                <a:effectLst/>
                <a:uLnTx/>
                <a:uFillTx/>
                <a:latin typeface="Calibri" panose="020F0502020204030204"/>
                <a:ea typeface="+mn-ea"/>
                <a:cs typeface="+mn-cs"/>
              </a:rPr>
              <a:t>18-26 Μαρτίου</a:t>
            </a:r>
          </a:p>
        </p:txBody>
      </p:sp>
      <p:sp>
        <p:nvSpPr>
          <p:cNvPr id="15" name="TextBox 14"/>
          <p:cNvSpPr txBox="1"/>
          <p:nvPr/>
        </p:nvSpPr>
        <p:spPr>
          <a:xfrm>
            <a:off x="5679914" y="1857868"/>
            <a:ext cx="1260537"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400" i="1" u="none" strike="noStrike" kern="1200" cap="none" spc="0" normalizeH="0" baseline="0" noProof="0" dirty="0">
                <a:ln>
                  <a:noFill/>
                </a:ln>
                <a:solidFill>
                  <a:prstClr val="black"/>
                </a:solidFill>
                <a:effectLst/>
                <a:uLnTx/>
                <a:uFillTx/>
                <a:latin typeface="Calibri" panose="020F0502020204030204"/>
                <a:ea typeface="+mn-ea"/>
                <a:cs typeface="+mn-cs"/>
              </a:rPr>
              <a:t>16-18 Μαΐου</a:t>
            </a:r>
          </a:p>
        </p:txBody>
      </p:sp>
      <p:sp>
        <p:nvSpPr>
          <p:cNvPr id="16" name="TextBox 15"/>
          <p:cNvSpPr txBox="1"/>
          <p:nvPr/>
        </p:nvSpPr>
        <p:spPr>
          <a:xfrm>
            <a:off x="9406729" y="1870276"/>
            <a:ext cx="2430089"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l-GR"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400" i="1" dirty="0">
                <a:solidFill>
                  <a:prstClr val="black"/>
                </a:solidFill>
              </a:rPr>
              <a:t>31 Αυγούστου– 5 Σεπτεμβρίου</a:t>
            </a:r>
          </a:p>
        </p:txBody>
      </p:sp>
      <p:graphicFrame>
        <p:nvGraphicFramePr>
          <p:cNvPr id="17" name="Chart 16"/>
          <p:cNvGraphicFramePr/>
          <p:nvPr>
            <p:extLst>
              <p:ext uri="{D42A27DB-BD31-4B8C-83A1-F6EECF244321}">
                <p14:modId xmlns:p14="http://schemas.microsoft.com/office/powerpoint/2010/main" val="3815628482"/>
              </p:ext>
            </p:extLst>
          </p:nvPr>
        </p:nvGraphicFramePr>
        <p:xfrm>
          <a:off x="8137419" y="2353351"/>
          <a:ext cx="4076241" cy="3946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97760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164472" y="147941"/>
            <a:ext cx="10562668" cy="101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342900" marR="0" lvl="0" indent="-342900" algn="l" defTabSz="457200" rtl="0" eaLnBrk="1" fontAlgn="auto" latinLnBrk="0" hangingPunct="1">
              <a:lnSpc>
                <a:spcPct val="110000"/>
              </a:lnSpc>
              <a:spcBef>
                <a:spcPct val="20000"/>
              </a:spcBef>
              <a:spcAft>
                <a:spcPts val="0"/>
              </a:spcAft>
              <a:buClrTx/>
              <a:buSzTx/>
              <a:buFontTx/>
              <a:buNone/>
              <a:tabLst/>
              <a:defRPr/>
            </a:pPr>
            <a:r>
              <a:rPr kumimoji="0" lang="el-GR" altLang="el-GR" sz="18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Ποιο </a:t>
            </a:r>
            <a:r>
              <a:rPr kumimoji="0" lang="el-GR" altLang="el-GR" sz="1800" b="1" i="0" u="none" strike="noStrike" kern="1200" cap="none" spc="0" normalizeH="0" baseline="0" noProof="0" dirty="0">
                <a:ln>
                  <a:noFill/>
                </a:ln>
                <a:solidFill>
                  <a:srgbClr val="00B0F0"/>
                </a:solidFill>
                <a:effectLst/>
                <a:uLnTx/>
                <a:uFillTx/>
                <a:latin typeface="Calibri Light" panose="020F0302020204030204"/>
                <a:ea typeface="+mn-ea"/>
                <a:cs typeface="+mn-cs"/>
              </a:rPr>
              <a:t>θέμα</a:t>
            </a:r>
            <a:r>
              <a:rPr kumimoji="0" lang="el-GR" altLang="el-GR" sz="18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 επικαιρότητας σας </a:t>
            </a:r>
            <a:r>
              <a:rPr kumimoji="0" lang="el-GR" altLang="el-GR" sz="1800" b="1" i="0" u="none" strike="noStrike" kern="1200" cap="none" spc="0" normalizeH="0" baseline="0" noProof="0" dirty="0">
                <a:ln>
                  <a:noFill/>
                </a:ln>
                <a:solidFill>
                  <a:srgbClr val="00B0F0"/>
                </a:solidFill>
                <a:effectLst/>
                <a:uLnTx/>
                <a:uFillTx/>
                <a:latin typeface="Calibri Light" panose="020F0302020204030204"/>
                <a:ea typeface="+mn-ea"/>
                <a:cs typeface="+mn-cs"/>
              </a:rPr>
              <a:t>απασχολεί</a:t>
            </a:r>
            <a:r>
              <a:rPr kumimoji="0" lang="el-GR" altLang="el-GR" sz="18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 περισσότερο δηλαδή είναι το </a:t>
            </a:r>
            <a:r>
              <a:rPr kumimoji="0" lang="el-GR" altLang="el-GR" sz="1800" b="1" i="0" u="none" strike="noStrike" kern="1200" cap="none" spc="0" normalizeH="0" baseline="0" noProof="0" dirty="0">
                <a:ln>
                  <a:noFill/>
                </a:ln>
                <a:solidFill>
                  <a:srgbClr val="0070C0"/>
                </a:solidFill>
                <a:effectLst/>
                <a:uLnTx/>
                <a:uFillTx/>
                <a:latin typeface="Calibri Light" panose="020F0302020204030204"/>
                <a:ea typeface="+mn-ea"/>
                <a:cs typeface="+mn-cs"/>
              </a:rPr>
              <a:t>κυριότερο</a:t>
            </a:r>
            <a:r>
              <a:rPr kumimoji="0" lang="el-GR" altLang="el-GR" sz="18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 (καθ΄ υπόδειξη διερεύνηση)</a:t>
            </a:r>
          </a:p>
          <a:p>
            <a:pPr marL="342900" marR="0" lvl="0" indent="-342900" algn="l" defTabSz="457200" rtl="0" eaLnBrk="1" fontAlgn="auto" latinLnBrk="0" hangingPunct="1">
              <a:lnSpc>
                <a:spcPct val="110000"/>
              </a:lnSpc>
              <a:spcBef>
                <a:spcPts val="0"/>
              </a:spcBef>
              <a:spcAft>
                <a:spcPts val="0"/>
              </a:spcAft>
              <a:buClrTx/>
              <a:buSzTx/>
              <a:buFontTx/>
              <a:buNone/>
              <a:tabLst/>
              <a:defRPr/>
            </a:pPr>
            <a:endParaRPr kumimoji="0" lang="el-GR" altLang="el-GR" sz="1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a:p>
            <a:pPr marL="342900" marR="0" lvl="0" indent="-342900" algn="l" defTabSz="457200" rtl="0" eaLnBrk="1" fontAlgn="auto" latinLnBrk="0" hangingPunct="1">
              <a:lnSpc>
                <a:spcPct val="110000"/>
              </a:lnSpc>
              <a:spcBef>
                <a:spcPts val="0"/>
              </a:spcBef>
              <a:spcAft>
                <a:spcPts val="0"/>
              </a:spcAft>
              <a:buClrTx/>
              <a:buSzTx/>
              <a:buFontTx/>
              <a:buNone/>
              <a:tabLst/>
              <a:defRPr/>
            </a:pPr>
            <a:r>
              <a:rPr kumimoji="0" lang="el-GR" altLang="el-GR" sz="1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 Και ποιο  από αυτά που απασχολεί εσάς προσωπικά είναι το κύριο;    ΜΙΑ ΑΠΑΝΤΗΣΗ</a:t>
            </a:r>
          </a:p>
          <a:p>
            <a:pPr marL="342900" marR="0" lvl="0" indent="-342900" algn="l" defTabSz="457200" rtl="0" eaLnBrk="1" fontAlgn="auto" latinLnBrk="0" hangingPunct="0">
              <a:lnSpc>
                <a:spcPct val="100000"/>
              </a:lnSpc>
              <a:spcBef>
                <a:spcPts val="0"/>
              </a:spcBef>
              <a:spcAft>
                <a:spcPts val="0"/>
              </a:spcAft>
              <a:buClrTx/>
              <a:buSzTx/>
              <a:buFontTx/>
              <a:buNone/>
              <a:tabLst/>
              <a:defRPr/>
            </a:pPr>
            <a:r>
              <a:rPr kumimoji="0" lang="el-GR" altLang="el-GR" sz="14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Ανάλυση με βάση την ψήφο 2019, το φύλο και την ηλικία</a:t>
            </a:r>
            <a:endParaRPr kumimoji="0" lang="el-GR" altLang="en-US"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6" name="Table 5"/>
          <p:cNvGraphicFramePr>
            <a:graphicFrameLocks noGrp="1"/>
          </p:cNvGraphicFramePr>
          <p:nvPr>
            <p:extLst/>
          </p:nvPr>
        </p:nvGraphicFramePr>
        <p:xfrm>
          <a:off x="462288" y="1458190"/>
          <a:ext cx="10803875" cy="4219798"/>
        </p:xfrm>
        <a:graphic>
          <a:graphicData uri="http://schemas.openxmlformats.org/drawingml/2006/table">
            <a:tbl>
              <a:tblPr/>
              <a:tblGrid>
                <a:gridCol w="2541471">
                  <a:extLst>
                    <a:ext uri="{9D8B030D-6E8A-4147-A177-3AD203B41FA5}">
                      <a16:colId xmlns:a16="http://schemas.microsoft.com/office/drawing/2014/main" val="20000"/>
                    </a:ext>
                  </a:extLst>
                </a:gridCol>
                <a:gridCol w="2700142">
                  <a:extLst>
                    <a:ext uri="{9D8B030D-6E8A-4147-A177-3AD203B41FA5}">
                      <a16:colId xmlns:a16="http://schemas.microsoft.com/office/drawing/2014/main" val="20001"/>
                    </a:ext>
                  </a:extLst>
                </a:gridCol>
                <a:gridCol w="1817004">
                  <a:extLst>
                    <a:ext uri="{9D8B030D-6E8A-4147-A177-3AD203B41FA5}">
                      <a16:colId xmlns:a16="http://schemas.microsoft.com/office/drawing/2014/main" val="20002"/>
                    </a:ext>
                  </a:extLst>
                </a:gridCol>
                <a:gridCol w="1872629">
                  <a:extLst>
                    <a:ext uri="{9D8B030D-6E8A-4147-A177-3AD203B41FA5}">
                      <a16:colId xmlns:a16="http://schemas.microsoft.com/office/drawing/2014/main" val="20003"/>
                    </a:ext>
                  </a:extLst>
                </a:gridCol>
                <a:gridCol w="1872629">
                  <a:extLst>
                    <a:ext uri="{9D8B030D-6E8A-4147-A177-3AD203B41FA5}">
                      <a16:colId xmlns:a16="http://schemas.microsoft.com/office/drawing/2014/main" val="20004"/>
                    </a:ext>
                  </a:extLst>
                </a:gridCol>
              </a:tblGrid>
              <a:tr h="842679">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522968">
                <a:tc>
                  <a:txBody>
                    <a:bodyPr/>
                    <a:lstStyle/>
                    <a:p>
                      <a:pPr algn="ctr" fontAlgn="b"/>
                      <a:r>
                        <a:rPr lang="el-GR" sz="1000" b="1" i="0" u="none" strike="noStrike">
                          <a:solidFill>
                            <a:srgbClr val="000000"/>
                          </a:solidFill>
                          <a:effectLst/>
                          <a:latin typeface="+mn-lt"/>
                        </a:rPr>
                        <a:t>Η αύξηση των τιμών και η ακρίβεια (στα προϊόντα, στις υπηρεσίες, στην ενέργεια και στα καύσιμα)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65,8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70,7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73689">
                <a:tc>
                  <a:txBody>
                    <a:bodyPr/>
                    <a:lstStyle/>
                    <a:p>
                      <a:pPr algn="ctr" fontAlgn="b"/>
                      <a:r>
                        <a:rPr lang="el-GR" sz="1000" b="1" i="0" u="none" strike="noStrike">
                          <a:solidFill>
                            <a:srgbClr val="000000"/>
                          </a:solidFill>
                          <a:effectLst/>
                          <a:latin typeface="+mn-lt"/>
                        </a:rPr>
                        <a:t>Ο πόλεμος στην Ουκρανία και οι επιπτώσεις στην χώρα μας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26249">
                <a:tc>
                  <a:txBody>
                    <a:bodyPr/>
                    <a:lstStyle/>
                    <a:p>
                      <a:pPr algn="ctr" fontAlgn="b"/>
                      <a:r>
                        <a:rPr lang="el-GR" sz="1000" b="1" i="0" u="none" strike="noStrike">
                          <a:solidFill>
                            <a:srgbClr val="000000"/>
                          </a:solidFill>
                          <a:effectLst/>
                          <a:latin typeface="+mn-lt"/>
                        </a:rPr>
                        <a:t>Η ανεργία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10,8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9,3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326249">
                <a:tc>
                  <a:txBody>
                    <a:bodyPr/>
                    <a:lstStyle/>
                    <a:p>
                      <a:pPr algn="ctr" fontAlgn="b"/>
                      <a:r>
                        <a:rPr lang="el-GR" sz="1000" b="1" i="0" u="none" strike="noStrike">
                          <a:solidFill>
                            <a:srgbClr val="000000"/>
                          </a:solidFill>
                          <a:effectLst/>
                          <a:latin typeface="+mn-lt"/>
                        </a:rPr>
                        <a:t>Η πορεία των Ελληνοτουρκικών σχέσεων</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83079816"/>
                  </a:ext>
                </a:extLst>
              </a:tr>
              <a:tr h="326249">
                <a:tc>
                  <a:txBody>
                    <a:bodyPr/>
                    <a:lstStyle/>
                    <a:p>
                      <a:pPr algn="ctr" fontAlgn="b"/>
                      <a:r>
                        <a:rPr lang="el-GR" sz="1000" b="1" i="0" u="none" strike="noStrike">
                          <a:solidFill>
                            <a:srgbClr val="000000"/>
                          </a:solidFill>
                          <a:effectLst/>
                          <a:latin typeface="+mn-lt"/>
                        </a:rPr>
                        <a:t>Η εγκληματικότητα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a:solidFill>
                            <a:srgbClr val="000000"/>
                          </a:solidFill>
                          <a:effectLst/>
                          <a:latin typeface="+mn-lt"/>
                        </a:rPr>
                        <a:t>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770912136"/>
                  </a:ext>
                </a:extLst>
              </a:tr>
              <a:tr h="326249">
                <a:tc>
                  <a:txBody>
                    <a:bodyPr/>
                    <a:lstStyle/>
                    <a:p>
                      <a:pPr algn="ctr" fontAlgn="b"/>
                      <a:r>
                        <a:rPr lang="el-GR" sz="1000" b="1" i="0" u="none" strike="noStrike">
                          <a:solidFill>
                            <a:srgbClr val="000000"/>
                          </a:solidFill>
                          <a:effectLst/>
                          <a:latin typeface="+mn-lt"/>
                        </a:rPr>
                        <a:t>Η εξέλιξη της Πανδημίας COVID-19</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a:solidFill>
                            <a:srgbClr val="000000"/>
                          </a:solidFill>
                          <a:effectLst/>
                          <a:latin typeface="+mn-lt"/>
                        </a:rPr>
                        <a:t>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5,6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19963739"/>
                  </a:ext>
                </a:extLst>
              </a:tr>
              <a:tr h="326249">
                <a:tc>
                  <a:txBody>
                    <a:bodyPr/>
                    <a:lstStyle/>
                    <a:p>
                      <a:pPr algn="ctr" fontAlgn="b"/>
                      <a:r>
                        <a:rPr lang="el-GR" sz="1000" b="1" i="0" u="none" strike="noStrike">
                          <a:solidFill>
                            <a:srgbClr val="000000"/>
                          </a:solidFill>
                          <a:effectLst/>
                          <a:latin typeface="+mn-lt"/>
                        </a:rPr>
                        <a:t>Το μεταναστευτικό</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2,7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510360452"/>
                  </a:ext>
                </a:extLst>
              </a:tr>
              <a:tr h="522968">
                <a:tc>
                  <a:txBody>
                    <a:bodyPr/>
                    <a:lstStyle/>
                    <a:p>
                      <a:pPr algn="ctr" fontAlgn="b"/>
                      <a:r>
                        <a:rPr lang="el-GR" sz="1000" b="1" i="0" u="none" strike="noStrike">
                          <a:solidFill>
                            <a:srgbClr val="000000"/>
                          </a:solidFill>
                          <a:effectLst/>
                          <a:latin typeface="+mn-lt"/>
                        </a:rPr>
                        <a:t>Η υπόθεση των Υποκλοπών με στόχο τον αρχηγό του ΠΑΣΟΚ-ΚΙΝΑΛ Ν. Ανδρουλάκη και τον δημοσιογράφο Α. Κουκάκη</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75505376"/>
                  </a:ext>
                </a:extLst>
              </a:tr>
              <a:tr h="326249">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373176134"/>
                  </a:ext>
                </a:extLst>
              </a:tr>
            </a:tbl>
          </a:graphicData>
        </a:graphic>
      </p:graphicFrame>
      <p:sp>
        <p:nvSpPr>
          <p:cNvPr id="10" name="TextBox 9"/>
          <p:cNvSpPr txBox="1"/>
          <p:nvPr/>
        </p:nvSpPr>
        <p:spPr>
          <a:xfrm>
            <a:off x="9464487" y="796323"/>
            <a:ext cx="1894814" cy="461665"/>
          </a:xfrm>
          <a:prstGeom prst="rect">
            <a:avLst/>
          </a:prstGeom>
          <a:solidFill>
            <a:schemeClr val="accent2"/>
          </a:solidFill>
        </p:spPr>
        <p:txBody>
          <a:bodyPr wrap="none" rtlCol="0">
            <a:spAutoFit/>
          </a:bodyPr>
          <a:lstStyle/>
          <a:p>
            <a:r>
              <a:rPr lang="en-US" sz="2400" dirty="0">
                <a:solidFill>
                  <a:schemeClr val="bg1"/>
                </a:solidFill>
              </a:rPr>
              <a:t>1</a:t>
            </a:r>
            <a:r>
              <a:rPr lang="el-GR" sz="2400" baseline="30000" dirty="0">
                <a:solidFill>
                  <a:schemeClr val="bg1"/>
                </a:solidFill>
              </a:rPr>
              <a:t>η</a:t>
            </a:r>
            <a:r>
              <a:rPr lang="el-GR" sz="2400" dirty="0">
                <a:solidFill>
                  <a:schemeClr val="bg1"/>
                </a:solidFill>
              </a:rPr>
              <a:t> ΑΝΑΦΟΡΑ </a:t>
            </a:r>
          </a:p>
        </p:txBody>
      </p:sp>
    </p:spTree>
    <p:extLst>
      <p:ext uri="{BB962C8B-B14F-4D97-AF65-F5344CB8AC3E}">
        <p14:creationId xmlns:p14="http://schemas.microsoft.com/office/powerpoint/2010/main" val="3649487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116565" y="2893002"/>
            <a:ext cx="5272888" cy="1817114"/>
          </a:xfrm>
          <a:prstGeom prst="rect">
            <a:avLst/>
          </a:prstGeom>
        </p:spPr>
        <p:txBody>
          <a:bodyPr vert="horz" lIns="91440" tIns="45720" rIns="91440" bIns="45720" rtlCol="0" anchor="ctr">
            <a:norm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algn="ctr" defTabSz="914400">
              <a:lnSpc>
                <a:spcPct val="90000"/>
              </a:lnSpc>
              <a:spcBef>
                <a:spcPct val="0"/>
              </a:spcBef>
              <a:spcAft>
                <a:spcPts val="600"/>
              </a:spcAft>
              <a:defRPr/>
            </a:pPr>
            <a:r>
              <a:rPr lang="el-GR" altLang="el-GR" sz="3200" b="1" dirty="0">
                <a:solidFill>
                  <a:srgbClr val="C00000"/>
                </a:solidFill>
                <a:latin typeface="Calibri" panose="020F0502020204030204"/>
              </a:rPr>
              <a:t>1.</a:t>
            </a:r>
            <a:r>
              <a:rPr lang="en-US" altLang="el-GR" sz="3200" b="1" dirty="0" err="1">
                <a:solidFill>
                  <a:srgbClr val="C00000"/>
                </a:solidFill>
                <a:latin typeface="Calibri" panose="020F0502020204030204"/>
              </a:rPr>
              <a:t>Πρόθεση</a:t>
            </a:r>
            <a:r>
              <a:rPr lang="en-US" altLang="el-GR" sz="3200" b="1" dirty="0">
                <a:solidFill>
                  <a:srgbClr val="C00000"/>
                </a:solidFill>
                <a:latin typeface="Calibri" panose="020F0502020204030204"/>
              </a:rPr>
              <a:t> </a:t>
            </a:r>
            <a:r>
              <a:rPr lang="en-US" altLang="el-GR" sz="3200" b="1" dirty="0" err="1">
                <a:solidFill>
                  <a:srgbClr val="C00000"/>
                </a:solidFill>
                <a:latin typeface="Calibri" panose="020F0502020204030204"/>
              </a:rPr>
              <a:t>ψήφου</a:t>
            </a:r>
            <a:endParaRPr lang="en-US" altLang="el-GR" sz="3200" b="1" dirty="0">
              <a:solidFill>
                <a:srgbClr val="C00000"/>
              </a:solidFill>
              <a:latin typeface="Calibri" panose="020F0502020204030204"/>
            </a:endParaRPr>
          </a:p>
          <a:p>
            <a:pPr algn="ctr" defTabSz="914400">
              <a:lnSpc>
                <a:spcPct val="90000"/>
              </a:lnSpc>
              <a:spcBef>
                <a:spcPct val="0"/>
              </a:spcBef>
              <a:spcAft>
                <a:spcPts val="600"/>
              </a:spcAft>
              <a:defRPr/>
            </a:pPr>
            <a:r>
              <a:rPr lang="en-US" altLang="el-GR" sz="3200" b="1" dirty="0" err="1">
                <a:solidFill>
                  <a:srgbClr val="C00000"/>
                </a:solidFill>
                <a:latin typeface="Calibri" panose="020F0502020204030204"/>
              </a:rPr>
              <a:t>σε</a:t>
            </a:r>
            <a:r>
              <a:rPr lang="en-US" altLang="el-GR" sz="3200" b="1" dirty="0">
                <a:solidFill>
                  <a:srgbClr val="C00000"/>
                </a:solidFill>
                <a:latin typeface="Calibri" panose="020F0502020204030204"/>
              </a:rPr>
              <a:t> </a:t>
            </a:r>
            <a:r>
              <a:rPr lang="en-US" altLang="el-GR" sz="3200" b="1" dirty="0" err="1">
                <a:solidFill>
                  <a:srgbClr val="C00000"/>
                </a:solidFill>
                <a:latin typeface="Calibri" panose="020F0502020204030204"/>
              </a:rPr>
              <a:t>Εθνικές</a:t>
            </a:r>
            <a:r>
              <a:rPr lang="en-US" altLang="el-GR" sz="3200" b="1" dirty="0">
                <a:solidFill>
                  <a:srgbClr val="C00000"/>
                </a:solidFill>
                <a:latin typeface="Calibri" panose="020F0502020204030204"/>
              </a:rPr>
              <a:t> </a:t>
            </a:r>
            <a:r>
              <a:rPr lang="en-US" altLang="el-GR" sz="3200" b="1" dirty="0" err="1">
                <a:solidFill>
                  <a:srgbClr val="C00000"/>
                </a:solidFill>
                <a:latin typeface="Calibri" panose="020F0502020204030204"/>
              </a:rPr>
              <a:t>Εκλογές</a:t>
            </a:r>
            <a:endParaRPr lang="en-US" altLang="el-GR" sz="3200" b="1" dirty="0">
              <a:solidFill>
                <a:srgbClr val="C00000"/>
              </a:solidFill>
              <a:latin typeface="Calibri" panose="020F0502020204030204"/>
            </a:endParaRPr>
          </a:p>
        </p:txBody>
      </p:sp>
      <p:pic>
        <p:nvPicPr>
          <p:cNvPr id="11" name="Picture 14" descr="2014-12-17-Greek_Presidential_election_to_go_down_to_the_wire"/>
          <p:cNvPicPr>
            <a:picLocks noChangeAspect="1" noChangeArrowheads="1"/>
          </p:cNvPicPr>
          <p:nvPr/>
        </p:nvPicPr>
        <p:blipFill rotWithShape="1">
          <a:blip r:embed="rId3"/>
          <a:srcRect l="19635" r="14540" b="2"/>
          <a:stretch/>
        </p:blipFill>
        <p:spPr bwMode="auto">
          <a:xfrm>
            <a:off x="5931405" y="693270"/>
            <a:ext cx="6260596" cy="6097438"/>
          </a:xfrm>
          <a:prstGeom prst="rect">
            <a:avLst/>
          </a:prstGeom>
        </p:spPr>
      </p:pic>
      <p:sp>
        <p:nvSpPr>
          <p:cNvPr id="12" name="AutoShape 6"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3" name="AutoShape 7"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4" name="AutoShape 8"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5" name="Rectangle 14"/>
          <p:cNvSpPr/>
          <p:nvPr/>
        </p:nvSpPr>
        <p:spPr>
          <a:xfrm>
            <a:off x="5931404" y="2637082"/>
            <a:ext cx="184730" cy="369332"/>
          </a:xfrm>
          <a:prstGeom prst="rect">
            <a:avLst/>
          </a:prstGeom>
        </p:spPr>
        <p:txBody>
          <a:bodyPr wrap="none">
            <a:spAutoFit/>
          </a:bodyPr>
          <a:lstStyle/>
          <a:p>
            <a:pPr algn="ctr">
              <a:defRPr/>
            </a:pPr>
            <a:endParaRPr lang="el-GR" altLang="el-GR" i="1" dirty="0">
              <a:solidFill>
                <a:prstClr val="white"/>
              </a:solidFill>
            </a:endParaRPr>
          </a:p>
        </p:txBody>
      </p:sp>
    </p:spTree>
    <p:extLst>
      <p:ext uri="{BB962C8B-B14F-4D97-AF65-F5344CB8AC3E}">
        <p14:creationId xmlns:p14="http://schemas.microsoft.com/office/powerpoint/2010/main" val="417693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164472" y="147941"/>
            <a:ext cx="10562668" cy="101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342900" marR="0" lvl="0" indent="-342900" algn="l" defTabSz="457200" rtl="0" eaLnBrk="1" fontAlgn="auto" latinLnBrk="0" hangingPunct="1">
              <a:lnSpc>
                <a:spcPct val="110000"/>
              </a:lnSpc>
              <a:spcBef>
                <a:spcPct val="20000"/>
              </a:spcBef>
              <a:spcAft>
                <a:spcPts val="0"/>
              </a:spcAft>
              <a:buClrTx/>
              <a:buSzTx/>
              <a:buFontTx/>
              <a:buNone/>
              <a:tabLst/>
              <a:defRPr/>
            </a:pPr>
            <a:r>
              <a:rPr kumimoji="0" lang="el-GR" altLang="el-GR" sz="18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Ποιο </a:t>
            </a:r>
            <a:r>
              <a:rPr kumimoji="0" lang="el-GR" altLang="el-GR" sz="1800" b="1" i="0" u="none" strike="noStrike" kern="1200" cap="none" spc="0" normalizeH="0" baseline="0" noProof="0" dirty="0">
                <a:ln>
                  <a:noFill/>
                </a:ln>
                <a:solidFill>
                  <a:srgbClr val="00B0F0"/>
                </a:solidFill>
                <a:effectLst/>
                <a:uLnTx/>
                <a:uFillTx/>
                <a:latin typeface="Calibri Light" panose="020F0302020204030204"/>
                <a:ea typeface="+mn-ea"/>
                <a:cs typeface="+mn-cs"/>
              </a:rPr>
              <a:t>θέμα</a:t>
            </a:r>
            <a:r>
              <a:rPr kumimoji="0" lang="el-GR" altLang="el-GR" sz="18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 επικαιρότητας σας </a:t>
            </a:r>
            <a:r>
              <a:rPr kumimoji="0" lang="el-GR" altLang="el-GR" sz="1800" b="1" i="0" u="none" strike="noStrike" kern="1200" cap="none" spc="0" normalizeH="0" baseline="0" noProof="0" dirty="0">
                <a:ln>
                  <a:noFill/>
                </a:ln>
                <a:solidFill>
                  <a:srgbClr val="00B0F0"/>
                </a:solidFill>
                <a:effectLst/>
                <a:uLnTx/>
                <a:uFillTx/>
                <a:latin typeface="Calibri Light" panose="020F0302020204030204"/>
                <a:ea typeface="+mn-ea"/>
                <a:cs typeface="+mn-cs"/>
              </a:rPr>
              <a:t>απασχολεί</a:t>
            </a:r>
            <a:r>
              <a:rPr kumimoji="0" lang="el-GR" altLang="el-GR" sz="18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 περισσότερο δηλαδή είναι το </a:t>
            </a:r>
            <a:r>
              <a:rPr kumimoji="0" lang="el-GR" altLang="el-GR" sz="1800" b="1" i="0" u="none" strike="noStrike" kern="1200" cap="none" spc="0" normalizeH="0" baseline="0" noProof="0" dirty="0">
                <a:ln>
                  <a:noFill/>
                </a:ln>
                <a:solidFill>
                  <a:srgbClr val="0070C0"/>
                </a:solidFill>
                <a:effectLst/>
                <a:uLnTx/>
                <a:uFillTx/>
                <a:latin typeface="Calibri Light" panose="020F0302020204030204"/>
                <a:ea typeface="+mn-ea"/>
                <a:cs typeface="+mn-cs"/>
              </a:rPr>
              <a:t>κυριότερο</a:t>
            </a:r>
            <a:r>
              <a:rPr kumimoji="0" lang="el-GR" altLang="el-GR" sz="18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 (καθ΄ υπόδειξη διερεύνηση)</a:t>
            </a:r>
          </a:p>
          <a:p>
            <a:pPr marL="342900" marR="0" lvl="0" indent="-342900" algn="l" defTabSz="457200" rtl="0" eaLnBrk="1" fontAlgn="auto" latinLnBrk="0" hangingPunct="1">
              <a:lnSpc>
                <a:spcPct val="110000"/>
              </a:lnSpc>
              <a:spcBef>
                <a:spcPts val="0"/>
              </a:spcBef>
              <a:spcAft>
                <a:spcPts val="0"/>
              </a:spcAft>
              <a:buClrTx/>
              <a:buSzTx/>
              <a:buFontTx/>
              <a:buNone/>
              <a:tabLst/>
              <a:defRPr/>
            </a:pPr>
            <a:endParaRPr kumimoji="0" lang="el-GR" altLang="el-GR" sz="1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a:p>
            <a:pPr marL="342900" marR="0" lvl="0" indent="-342900" algn="l" defTabSz="457200" rtl="0" eaLnBrk="1" fontAlgn="auto" latinLnBrk="0" hangingPunct="1">
              <a:lnSpc>
                <a:spcPct val="110000"/>
              </a:lnSpc>
              <a:spcBef>
                <a:spcPts val="0"/>
              </a:spcBef>
              <a:spcAft>
                <a:spcPts val="0"/>
              </a:spcAft>
              <a:buClrTx/>
              <a:buSzTx/>
              <a:buFontTx/>
              <a:buNone/>
              <a:tabLst/>
              <a:defRPr/>
            </a:pPr>
            <a:r>
              <a:rPr kumimoji="0" lang="el-GR" altLang="el-GR" sz="1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 Και ποιο  από αυτά που απασχολεί εσάς προσωπικά είναι το κύριο;    ΜΙΑ ΑΠΑΝΤΗΣΗ</a:t>
            </a:r>
          </a:p>
          <a:p>
            <a:pPr marL="342900" marR="0" lvl="0" indent="-342900" algn="l" defTabSz="457200" rtl="0" eaLnBrk="1" fontAlgn="auto" latinLnBrk="0" hangingPunct="0">
              <a:lnSpc>
                <a:spcPct val="100000"/>
              </a:lnSpc>
              <a:spcBef>
                <a:spcPts val="0"/>
              </a:spcBef>
              <a:spcAft>
                <a:spcPts val="0"/>
              </a:spcAft>
              <a:buClrTx/>
              <a:buSzTx/>
              <a:buFontTx/>
              <a:buNone/>
              <a:tabLst/>
              <a:defRPr/>
            </a:pPr>
            <a:r>
              <a:rPr kumimoji="0" lang="el-GR" altLang="el-GR" sz="14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Ανάλυση με βάση την ψήφο 2019, το φύλο και την ηλικία</a:t>
            </a:r>
            <a:endParaRPr kumimoji="0" lang="el-GR" altLang="en-US"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9" name="Table 8"/>
          <p:cNvGraphicFramePr>
            <a:graphicFrameLocks noGrp="1"/>
          </p:cNvGraphicFramePr>
          <p:nvPr>
            <p:extLst/>
          </p:nvPr>
        </p:nvGraphicFramePr>
        <p:xfrm>
          <a:off x="714836" y="1254035"/>
          <a:ext cx="10803876" cy="5263577"/>
        </p:xfrm>
        <a:graphic>
          <a:graphicData uri="http://schemas.openxmlformats.org/drawingml/2006/table">
            <a:tbl>
              <a:tblPr/>
              <a:tblGrid>
                <a:gridCol w="1604630">
                  <a:extLst>
                    <a:ext uri="{9D8B030D-6E8A-4147-A177-3AD203B41FA5}">
                      <a16:colId xmlns:a16="http://schemas.microsoft.com/office/drawing/2014/main" val="20000"/>
                    </a:ext>
                  </a:extLst>
                </a:gridCol>
                <a:gridCol w="1080214">
                  <a:extLst>
                    <a:ext uri="{9D8B030D-6E8A-4147-A177-3AD203B41FA5}">
                      <a16:colId xmlns:a16="http://schemas.microsoft.com/office/drawing/2014/main" val="20001"/>
                    </a:ext>
                  </a:extLst>
                </a:gridCol>
                <a:gridCol w="1146912">
                  <a:extLst>
                    <a:ext uri="{9D8B030D-6E8A-4147-A177-3AD203B41FA5}">
                      <a16:colId xmlns:a16="http://schemas.microsoft.com/office/drawing/2014/main" val="20002"/>
                    </a:ext>
                  </a:extLst>
                </a:gridCol>
                <a:gridCol w="1144610">
                  <a:extLst>
                    <a:ext uri="{9D8B030D-6E8A-4147-A177-3AD203B41FA5}">
                      <a16:colId xmlns:a16="http://schemas.microsoft.com/office/drawing/2014/main" val="20003"/>
                    </a:ext>
                  </a:extLst>
                </a:gridCol>
                <a:gridCol w="1165502">
                  <a:extLst>
                    <a:ext uri="{9D8B030D-6E8A-4147-A177-3AD203B41FA5}">
                      <a16:colId xmlns:a16="http://schemas.microsoft.com/office/drawing/2014/main" val="20004"/>
                    </a:ext>
                  </a:extLst>
                </a:gridCol>
                <a:gridCol w="1165502">
                  <a:extLst>
                    <a:ext uri="{9D8B030D-6E8A-4147-A177-3AD203B41FA5}">
                      <a16:colId xmlns:a16="http://schemas.microsoft.com/office/drawing/2014/main" val="20005"/>
                    </a:ext>
                  </a:extLst>
                </a:gridCol>
                <a:gridCol w="1165502">
                  <a:extLst>
                    <a:ext uri="{9D8B030D-6E8A-4147-A177-3AD203B41FA5}">
                      <a16:colId xmlns:a16="http://schemas.microsoft.com/office/drawing/2014/main" val="20006"/>
                    </a:ext>
                  </a:extLst>
                </a:gridCol>
                <a:gridCol w="1165502">
                  <a:extLst>
                    <a:ext uri="{9D8B030D-6E8A-4147-A177-3AD203B41FA5}">
                      <a16:colId xmlns:a16="http://schemas.microsoft.com/office/drawing/2014/main" val="20007"/>
                    </a:ext>
                  </a:extLst>
                </a:gridCol>
                <a:gridCol w="1165502">
                  <a:extLst>
                    <a:ext uri="{9D8B030D-6E8A-4147-A177-3AD203B41FA5}">
                      <a16:colId xmlns:a16="http://schemas.microsoft.com/office/drawing/2014/main" val="20008"/>
                    </a:ext>
                  </a:extLst>
                </a:gridCol>
              </a:tblGrid>
              <a:tr h="810419">
                <a:tc>
                  <a:txBody>
                    <a:bodyPr/>
                    <a:lstStyle/>
                    <a:p>
                      <a:pPr algn="ctr" fontAlgn="b"/>
                      <a:endParaRPr kumimoji="0" lang="en-US" sz="16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ΘΕΝΤ</a:t>
                      </a:r>
                      <a:r>
                        <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ΩΝ</a:t>
                      </a:r>
                      <a:endPar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37" marR="91437" marT="45710" marB="4571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ΑΝΔΡΕΣ</a:t>
                      </a:r>
                      <a:endParaRPr kumimoji="0" lang="en-US"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ΓΥΝΑΙΚΕΣ</a:t>
                      </a:r>
                      <a:endParaRPr kumimoji="0" lang="en-US"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0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17-34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0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35-44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0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45-54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0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55-64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l-GR" sz="100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65+</a:t>
                      </a:r>
                      <a:endParaRPr kumimoji="0" lang="en-US" sz="100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734469">
                <a:tc>
                  <a:txBody>
                    <a:bodyPr/>
                    <a:lstStyle/>
                    <a:p>
                      <a:pPr algn="ctr" fontAlgn="b"/>
                      <a:r>
                        <a:rPr lang="el-GR" sz="1000" b="1" i="0" u="none" strike="noStrike">
                          <a:solidFill>
                            <a:srgbClr val="000000"/>
                          </a:solidFill>
                          <a:effectLst/>
                          <a:latin typeface="Arial" panose="020B0604020202020204" pitchFamily="34" charset="0"/>
                        </a:rPr>
                        <a:t>Η αύξηση των τιμών και η ακρίβεια (στα προϊόντα, στις υπηρεσίες, στην ενέργεια και στα καύσιμα)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65,8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70,6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61,3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59,3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74,6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70,4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64,3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64,3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493643">
                <a:tc>
                  <a:txBody>
                    <a:bodyPr/>
                    <a:lstStyle/>
                    <a:p>
                      <a:pPr algn="ctr" fontAlgn="b"/>
                      <a:r>
                        <a:rPr lang="el-GR" sz="1000" b="1" i="0" u="none" strike="noStrike">
                          <a:solidFill>
                            <a:srgbClr val="000000"/>
                          </a:solidFill>
                          <a:effectLst/>
                          <a:latin typeface="Arial" panose="020B0604020202020204" pitchFamily="34" charset="0"/>
                        </a:rPr>
                        <a:t>Ο πόλεμος στην Ουκρανία και οι επιπτώσεις στην χώρα μας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9,3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10,7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11,7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33661">
                <a:tc>
                  <a:txBody>
                    <a:bodyPr/>
                    <a:lstStyle/>
                    <a:p>
                      <a:pPr algn="ctr" fontAlgn="b"/>
                      <a:r>
                        <a:rPr lang="el-GR" sz="1000" b="1" i="0" u="none" strike="noStrike">
                          <a:solidFill>
                            <a:srgbClr val="000000"/>
                          </a:solidFill>
                          <a:effectLst/>
                          <a:latin typeface="Arial" panose="020B0604020202020204" pitchFamily="34" charset="0"/>
                        </a:rPr>
                        <a:t>Η ανεργία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8,2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4,7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r h="374270">
                <a:tc>
                  <a:txBody>
                    <a:bodyPr/>
                    <a:lstStyle/>
                    <a:p>
                      <a:pPr algn="ctr" fontAlgn="b"/>
                      <a:r>
                        <a:rPr lang="el-GR" sz="1000" b="1" i="0" u="none" strike="noStrike">
                          <a:solidFill>
                            <a:srgbClr val="000000"/>
                          </a:solidFill>
                          <a:effectLst/>
                          <a:latin typeface="Arial" panose="020B0604020202020204" pitchFamily="34" charset="0"/>
                        </a:rPr>
                        <a:t>Η πορεία των Ελληνοτουρκικών σχέσεων</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8,2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80455781"/>
                  </a:ext>
                </a:extLst>
              </a:tr>
              <a:tr h="333661">
                <a:tc>
                  <a:txBody>
                    <a:bodyPr/>
                    <a:lstStyle/>
                    <a:p>
                      <a:pPr algn="ctr" fontAlgn="b"/>
                      <a:r>
                        <a:rPr lang="el-GR" sz="1000" b="1" i="0" u="none" strike="noStrike">
                          <a:solidFill>
                            <a:srgbClr val="000000"/>
                          </a:solidFill>
                          <a:effectLst/>
                          <a:latin typeface="Arial" panose="020B0604020202020204" pitchFamily="34" charset="0"/>
                        </a:rPr>
                        <a:t>Η εγκληματικότητα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5,6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77879660"/>
                  </a:ext>
                </a:extLst>
              </a:tr>
              <a:tr h="374270">
                <a:tc>
                  <a:txBody>
                    <a:bodyPr/>
                    <a:lstStyle/>
                    <a:p>
                      <a:pPr algn="ctr" fontAlgn="b"/>
                      <a:r>
                        <a:rPr lang="el-GR" sz="1000" b="1" i="0" u="none" strike="noStrike">
                          <a:solidFill>
                            <a:srgbClr val="000000"/>
                          </a:solidFill>
                          <a:effectLst/>
                          <a:latin typeface="Arial" panose="020B0604020202020204" pitchFamily="34" charset="0"/>
                        </a:rPr>
                        <a:t>Η εξέλιξη της Πανδημίας COVID-19</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a:solidFill>
                            <a:srgbClr val="000000"/>
                          </a:solidFill>
                          <a:effectLst/>
                          <a:latin typeface="Calibri" panose="020F0502020204030204" pitchFamily="34" charset="0"/>
                        </a:rPr>
                        <a:t>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51499851"/>
                  </a:ext>
                </a:extLst>
              </a:tr>
              <a:tr h="333661">
                <a:tc>
                  <a:txBody>
                    <a:bodyPr/>
                    <a:lstStyle/>
                    <a:p>
                      <a:pPr algn="ctr" fontAlgn="b"/>
                      <a:r>
                        <a:rPr lang="el-GR" sz="1000" b="1" i="0" u="none" strike="noStrike">
                          <a:solidFill>
                            <a:srgbClr val="000000"/>
                          </a:solidFill>
                          <a:effectLst/>
                          <a:latin typeface="Arial" panose="020B0604020202020204" pitchFamily="34" charset="0"/>
                        </a:rPr>
                        <a:t>Το μεταναστευτικό</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a:solidFill>
                            <a:srgbClr val="000000"/>
                          </a:solidFill>
                          <a:effectLst/>
                          <a:latin typeface="Calibri" panose="020F0502020204030204" pitchFamily="34" charset="0"/>
                        </a:rPr>
                        <a:t>2,7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518711145"/>
                  </a:ext>
                </a:extLst>
              </a:tr>
              <a:tr h="755085">
                <a:tc>
                  <a:txBody>
                    <a:bodyPr/>
                    <a:lstStyle/>
                    <a:p>
                      <a:pPr algn="ctr" fontAlgn="b"/>
                      <a:r>
                        <a:rPr lang="el-GR" sz="1000" b="1" i="0" u="none" strike="noStrike">
                          <a:solidFill>
                            <a:srgbClr val="000000"/>
                          </a:solidFill>
                          <a:effectLst/>
                          <a:latin typeface="Arial" panose="020B0604020202020204" pitchFamily="34" charset="0"/>
                        </a:rPr>
                        <a:t>Η υπόθεση των Υποκλοπών με στόχο τον αρχηγό του ΠΑΣΟΚ-ΚΙΝΑΛ Ν. Ανδρουλάκη και τον δημοσιογράφο Α. Κουκάκη</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64095239"/>
                  </a:ext>
                </a:extLst>
              </a:tr>
              <a:tr h="333661">
                <a:tc>
                  <a:txBody>
                    <a:bodyPr/>
                    <a:lstStyle/>
                    <a:p>
                      <a:pPr algn="ctr" fontAlgn="b"/>
                      <a:r>
                        <a:rPr lang="el-GR" sz="1000" b="1" i="0" u="none" strike="noStrike">
                          <a:solidFill>
                            <a:srgbClr val="000000"/>
                          </a:solidFill>
                          <a:effectLst/>
                          <a:latin typeface="Arial" panose="020B060402020202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110373783"/>
                  </a:ext>
                </a:extLst>
              </a:tr>
            </a:tbl>
          </a:graphicData>
        </a:graphic>
      </p:graphicFrame>
      <p:sp>
        <p:nvSpPr>
          <p:cNvPr id="11" name="TextBox 10"/>
          <p:cNvSpPr txBox="1"/>
          <p:nvPr/>
        </p:nvSpPr>
        <p:spPr>
          <a:xfrm>
            <a:off x="9640140" y="748693"/>
            <a:ext cx="1894814" cy="461665"/>
          </a:xfrm>
          <a:prstGeom prst="rect">
            <a:avLst/>
          </a:prstGeom>
          <a:solidFill>
            <a:schemeClr val="accent2"/>
          </a:solidFill>
        </p:spPr>
        <p:txBody>
          <a:bodyPr wrap="none" rtlCol="0">
            <a:spAutoFit/>
          </a:bodyPr>
          <a:lstStyle/>
          <a:p>
            <a:r>
              <a:rPr lang="en-US" sz="2400" dirty="0">
                <a:solidFill>
                  <a:schemeClr val="bg1"/>
                </a:solidFill>
              </a:rPr>
              <a:t>1</a:t>
            </a:r>
            <a:r>
              <a:rPr lang="el-GR" sz="2400" baseline="30000" dirty="0">
                <a:solidFill>
                  <a:schemeClr val="bg1"/>
                </a:solidFill>
              </a:rPr>
              <a:t>η</a:t>
            </a:r>
            <a:r>
              <a:rPr lang="el-GR" sz="2400" dirty="0">
                <a:solidFill>
                  <a:schemeClr val="bg1"/>
                </a:solidFill>
              </a:rPr>
              <a:t> ΑΝΑΦΟΡΑ </a:t>
            </a:r>
          </a:p>
        </p:txBody>
      </p:sp>
    </p:spTree>
    <p:extLst>
      <p:ext uri="{BB962C8B-B14F-4D97-AF65-F5344CB8AC3E}">
        <p14:creationId xmlns:p14="http://schemas.microsoft.com/office/powerpoint/2010/main" val="41349976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164472" y="147941"/>
            <a:ext cx="11414256" cy="101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342900" marR="0" lvl="0" indent="-342900" algn="l" defTabSz="457200" rtl="0" eaLnBrk="1" fontAlgn="auto" latinLnBrk="0" hangingPunct="1">
              <a:lnSpc>
                <a:spcPct val="110000"/>
              </a:lnSpc>
              <a:spcBef>
                <a:spcPct val="20000"/>
              </a:spcBef>
              <a:spcAft>
                <a:spcPts val="0"/>
              </a:spcAft>
              <a:buClrTx/>
              <a:buSzTx/>
              <a:buFontTx/>
              <a:buNone/>
              <a:tabLst/>
              <a:defRPr/>
            </a:pPr>
            <a:r>
              <a:rPr kumimoji="0" lang="el-GR" altLang="el-GR" sz="18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Ποιο </a:t>
            </a:r>
            <a:r>
              <a:rPr kumimoji="0" lang="el-GR" altLang="el-GR" sz="1800" b="1" i="0" u="none" strike="noStrike" kern="1200" cap="none" spc="0" normalizeH="0" baseline="0" noProof="0" dirty="0">
                <a:ln>
                  <a:noFill/>
                </a:ln>
                <a:solidFill>
                  <a:srgbClr val="00B0F0"/>
                </a:solidFill>
                <a:effectLst/>
                <a:uLnTx/>
                <a:uFillTx/>
                <a:latin typeface="Calibri Light" panose="020F0302020204030204"/>
                <a:ea typeface="+mn-ea"/>
                <a:cs typeface="+mn-cs"/>
              </a:rPr>
              <a:t>θέμα</a:t>
            </a:r>
            <a:r>
              <a:rPr kumimoji="0" lang="el-GR" altLang="el-GR" sz="18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 επικαιρότητας σας </a:t>
            </a:r>
            <a:r>
              <a:rPr kumimoji="0" lang="el-GR" altLang="el-GR" sz="1800" b="1" i="0" u="none" strike="noStrike" kern="1200" cap="none" spc="0" normalizeH="0" baseline="0" noProof="0" dirty="0">
                <a:ln>
                  <a:noFill/>
                </a:ln>
                <a:solidFill>
                  <a:srgbClr val="00B0F0"/>
                </a:solidFill>
                <a:effectLst/>
                <a:uLnTx/>
                <a:uFillTx/>
                <a:latin typeface="Calibri Light" panose="020F0302020204030204"/>
                <a:ea typeface="+mn-ea"/>
                <a:cs typeface="+mn-cs"/>
              </a:rPr>
              <a:t>απασχολεί</a:t>
            </a:r>
            <a:r>
              <a:rPr kumimoji="0" lang="el-GR" altLang="el-GR" sz="18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 περισσότερο δηλαδή είναι το </a:t>
            </a:r>
            <a:r>
              <a:rPr kumimoji="0" lang="el-GR" altLang="el-GR" sz="1800" b="1" i="0" u="none" strike="noStrike" kern="1200" cap="none" spc="0" normalizeH="0" baseline="0" noProof="0" dirty="0">
                <a:ln>
                  <a:noFill/>
                </a:ln>
                <a:solidFill>
                  <a:srgbClr val="0070C0"/>
                </a:solidFill>
                <a:effectLst/>
                <a:uLnTx/>
                <a:uFillTx/>
                <a:latin typeface="Calibri Light" panose="020F0302020204030204"/>
                <a:ea typeface="+mn-ea"/>
                <a:cs typeface="+mn-cs"/>
              </a:rPr>
              <a:t>κυριότερο</a:t>
            </a:r>
            <a:r>
              <a:rPr kumimoji="0" lang="el-GR" altLang="el-GR" sz="18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 (καθ΄ υπόδειξη διερεύνηση)</a:t>
            </a:r>
          </a:p>
          <a:p>
            <a:pPr marL="342900" marR="0" lvl="0" indent="-342900" algn="l" defTabSz="457200" rtl="0" eaLnBrk="1" fontAlgn="auto" latinLnBrk="0" hangingPunct="1">
              <a:lnSpc>
                <a:spcPct val="110000"/>
              </a:lnSpc>
              <a:spcBef>
                <a:spcPts val="0"/>
              </a:spcBef>
              <a:spcAft>
                <a:spcPts val="0"/>
              </a:spcAft>
              <a:buClrTx/>
              <a:buSzTx/>
              <a:buFontTx/>
              <a:buNone/>
              <a:tabLst/>
              <a:defRPr/>
            </a:pPr>
            <a:endParaRPr kumimoji="0" lang="el-GR" altLang="el-GR" sz="1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a:p>
            <a:pPr marL="342900" marR="0" lvl="0" indent="-342900" algn="l" defTabSz="457200" rtl="0" eaLnBrk="1" fontAlgn="auto" latinLnBrk="0" hangingPunct="1">
              <a:lnSpc>
                <a:spcPct val="110000"/>
              </a:lnSpc>
              <a:spcBef>
                <a:spcPts val="0"/>
              </a:spcBef>
              <a:spcAft>
                <a:spcPts val="0"/>
              </a:spcAft>
              <a:buClrTx/>
              <a:buSzTx/>
              <a:buFontTx/>
              <a:buNone/>
              <a:tabLst/>
              <a:defRPr/>
            </a:pPr>
            <a:r>
              <a:rPr kumimoji="0" lang="el-GR" altLang="el-GR" sz="1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 Και ποιο  από αυτά που απασχολεί εσάς προσωπικά είναι το κύριο;    ΜΙΑ ΑΠΑΝΤΗΣΗ</a:t>
            </a:r>
          </a:p>
          <a:p>
            <a:pPr marL="342900" marR="0" lvl="0" indent="-342900" algn="l" defTabSz="457200" rtl="0" eaLnBrk="1" fontAlgn="auto" latinLnBrk="0" hangingPunct="0">
              <a:lnSpc>
                <a:spcPct val="100000"/>
              </a:lnSpc>
              <a:spcBef>
                <a:spcPts val="0"/>
              </a:spcBef>
              <a:spcAft>
                <a:spcPts val="0"/>
              </a:spcAft>
              <a:buClrTx/>
              <a:buSzTx/>
              <a:buFontTx/>
              <a:buNone/>
              <a:tabLst/>
              <a:defRPr/>
            </a:pPr>
            <a:r>
              <a:rPr kumimoji="0" lang="el-GR" altLang="el-GR" sz="14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Ανάλυση με βάση το επάγγελμα</a:t>
            </a:r>
            <a:endParaRPr kumimoji="0" lang="el-GR" altLang="en-US"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9" name="Table 8"/>
          <p:cNvGraphicFramePr>
            <a:graphicFrameLocks noGrp="1"/>
          </p:cNvGraphicFramePr>
          <p:nvPr>
            <p:extLst/>
          </p:nvPr>
        </p:nvGraphicFramePr>
        <p:xfrm>
          <a:off x="910733" y="1260594"/>
          <a:ext cx="10667995" cy="5605222"/>
        </p:xfrm>
        <a:graphic>
          <a:graphicData uri="http://schemas.openxmlformats.org/drawingml/2006/table">
            <a:tbl>
              <a:tblPr/>
              <a:tblGrid>
                <a:gridCol w="1430166">
                  <a:extLst>
                    <a:ext uri="{9D8B030D-6E8A-4147-A177-3AD203B41FA5}">
                      <a16:colId xmlns:a16="http://schemas.microsoft.com/office/drawing/2014/main" val="20000"/>
                    </a:ext>
                  </a:extLst>
                </a:gridCol>
                <a:gridCol w="962767">
                  <a:extLst>
                    <a:ext uri="{9D8B030D-6E8A-4147-A177-3AD203B41FA5}">
                      <a16:colId xmlns:a16="http://schemas.microsoft.com/office/drawing/2014/main" val="20001"/>
                    </a:ext>
                  </a:extLst>
                </a:gridCol>
                <a:gridCol w="1022214">
                  <a:extLst>
                    <a:ext uri="{9D8B030D-6E8A-4147-A177-3AD203B41FA5}">
                      <a16:colId xmlns:a16="http://schemas.microsoft.com/office/drawing/2014/main" val="20002"/>
                    </a:ext>
                  </a:extLst>
                </a:gridCol>
                <a:gridCol w="1020162">
                  <a:extLst>
                    <a:ext uri="{9D8B030D-6E8A-4147-A177-3AD203B41FA5}">
                      <a16:colId xmlns:a16="http://schemas.microsoft.com/office/drawing/2014/main" val="20003"/>
                    </a:ext>
                  </a:extLst>
                </a:gridCol>
                <a:gridCol w="1038781">
                  <a:extLst>
                    <a:ext uri="{9D8B030D-6E8A-4147-A177-3AD203B41FA5}">
                      <a16:colId xmlns:a16="http://schemas.microsoft.com/office/drawing/2014/main" val="20004"/>
                    </a:ext>
                  </a:extLst>
                </a:gridCol>
                <a:gridCol w="1038781">
                  <a:extLst>
                    <a:ext uri="{9D8B030D-6E8A-4147-A177-3AD203B41FA5}">
                      <a16:colId xmlns:a16="http://schemas.microsoft.com/office/drawing/2014/main" val="20005"/>
                    </a:ext>
                  </a:extLst>
                </a:gridCol>
                <a:gridCol w="1038781">
                  <a:extLst>
                    <a:ext uri="{9D8B030D-6E8A-4147-A177-3AD203B41FA5}">
                      <a16:colId xmlns:a16="http://schemas.microsoft.com/office/drawing/2014/main" val="20006"/>
                    </a:ext>
                  </a:extLst>
                </a:gridCol>
                <a:gridCol w="1038781">
                  <a:extLst>
                    <a:ext uri="{9D8B030D-6E8A-4147-A177-3AD203B41FA5}">
                      <a16:colId xmlns:a16="http://schemas.microsoft.com/office/drawing/2014/main" val="20007"/>
                    </a:ext>
                  </a:extLst>
                </a:gridCol>
                <a:gridCol w="1038781">
                  <a:extLst>
                    <a:ext uri="{9D8B030D-6E8A-4147-A177-3AD203B41FA5}">
                      <a16:colId xmlns:a16="http://schemas.microsoft.com/office/drawing/2014/main" val="20008"/>
                    </a:ext>
                  </a:extLst>
                </a:gridCol>
                <a:gridCol w="1038781">
                  <a:extLst>
                    <a:ext uri="{9D8B030D-6E8A-4147-A177-3AD203B41FA5}">
                      <a16:colId xmlns:a16="http://schemas.microsoft.com/office/drawing/2014/main" val="3808330911"/>
                    </a:ext>
                  </a:extLst>
                </a:gridCol>
              </a:tblGrid>
              <a:tr h="647269">
                <a:tc>
                  <a:txBody>
                    <a:bodyPr/>
                    <a:lstStyle/>
                    <a:p>
                      <a:pPr algn="ctr" fontAlgn="b"/>
                      <a:endParaRPr lang="el-GR" sz="1000" b="1" i="0" u="none" strike="noStrike" dirty="0">
                        <a:solidFill>
                          <a:srgbClr val="000000"/>
                        </a:solidFill>
                        <a:effectLst/>
                        <a:latin typeface="Arial" panose="020B0604020202020204" pitchFamily="34" charset="0"/>
                      </a:endParaRPr>
                    </a:p>
                  </a:txBody>
                  <a:tcPr marL="3090" marR="3090" marT="3090"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900" b="1" i="0" u="none" strike="noStrike" kern="1200" cap="none" normalizeH="0" baseline="0" dirty="0">
                          <a:ln>
                            <a:noFill/>
                          </a:ln>
                          <a:solidFill>
                            <a:srgbClr val="FFFFFF"/>
                          </a:solidFill>
                          <a:effectLst/>
                          <a:latin typeface="+mn-lt"/>
                          <a:ea typeface="+mn-ea"/>
                          <a:cs typeface="Tahoma" panose="020B0604030504040204" pitchFamily="34" charset="0"/>
                        </a:rPr>
                        <a:t>ΣΥΝΟΛΟ</a:t>
                      </a:r>
                    </a:p>
                  </a:txBody>
                  <a:tcPr marL="3090" marR="3090" marT="30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ΙΔΙΩΤΙΚΟΣ </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ΥΠΑΛ</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ΛΗΛΟΣ</a:t>
                      </a:r>
                    </a:p>
                  </a:txBody>
                  <a:tcPr marL="3090" marR="3090" marT="30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ΔΗΜΟ</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ΣΙΟΣ </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ΥΠΑΛ</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ΛΗΛΟΣ</a:t>
                      </a:r>
                    </a:p>
                  </a:txBody>
                  <a:tcPr marL="3090" marR="3090" marT="30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ΥΠΑΛΛ.</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ΣΥΝΟΛΟ</a:t>
                      </a:r>
                    </a:p>
                  </a:txBody>
                  <a:tcPr marL="3090" marR="3090" marT="30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ΣΥΝΤΑ</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ΞΙΟΥΧΟΣ</a:t>
                      </a:r>
                    </a:p>
                  </a:txBody>
                  <a:tcPr marL="3090" marR="3090" marT="30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ΑΥΤΟΑΠΑ</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ΣΧΟ</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ΛΟΥΜΕΝΟΣ</a:t>
                      </a:r>
                    </a:p>
                  </a:txBody>
                  <a:tcPr marL="3090" marR="3090" marT="30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ΑΝΕΡΓΟΙ</a:t>
                      </a:r>
                    </a:p>
                  </a:txBody>
                  <a:tcPr marL="3090" marR="3090" marT="30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ΦΟΙΤΗΤΕΣ</a:t>
                      </a:r>
                    </a:p>
                  </a:txBody>
                  <a:tcPr marL="3090" marR="3090" marT="30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ΑΛΛΟ</a:t>
                      </a:r>
                    </a:p>
                  </a:txBody>
                  <a:tcPr marL="3090" marR="3090" marT="30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748344">
                <a:tc>
                  <a:txBody>
                    <a:bodyPr/>
                    <a:lstStyle/>
                    <a:p>
                      <a:pPr algn="ctr" fontAlgn="b"/>
                      <a:r>
                        <a:rPr lang="el-GR" sz="1000" b="1" i="0" u="none" strike="noStrike">
                          <a:solidFill>
                            <a:srgbClr val="000000"/>
                          </a:solidFill>
                          <a:effectLst/>
                          <a:latin typeface="+mn-lt"/>
                        </a:rPr>
                        <a:t>Η αύξηση των τιμών και η ακρίβεια (στα προϊόντα, στις υπηρεσίες, στην ενέργεια και στα καύσιμα)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65,8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70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70,9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66,7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47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70,5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55,9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862056">
                <a:tc>
                  <a:txBody>
                    <a:bodyPr/>
                    <a:lstStyle/>
                    <a:p>
                      <a:pPr algn="ctr" fontAlgn="b"/>
                      <a:r>
                        <a:rPr lang="el-GR" sz="1000" b="1" i="0" u="none" strike="noStrike">
                          <a:solidFill>
                            <a:srgbClr val="000000"/>
                          </a:solidFill>
                          <a:effectLst/>
                          <a:latin typeface="+mn-lt"/>
                        </a:rPr>
                        <a:t>Ο πόλεμος στην Ουκρανία και οι επιπτώσεις στην χώρα μας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8,2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r h="451846">
                <a:tc>
                  <a:txBody>
                    <a:bodyPr/>
                    <a:lstStyle/>
                    <a:p>
                      <a:pPr algn="ctr" fontAlgn="b"/>
                      <a:r>
                        <a:rPr lang="el-GR" sz="1000" b="1" i="0" u="none" strike="noStrike">
                          <a:solidFill>
                            <a:srgbClr val="000000"/>
                          </a:solidFill>
                          <a:effectLst/>
                          <a:latin typeface="+mn-lt"/>
                        </a:rPr>
                        <a:t>Η ανεργία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a:solidFill>
                            <a:srgbClr val="000000"/>
                          </a:solidFill>
                          <a:effectLst/>
                          <a:latin typeface="+mn-lt"/>
                        </a:rPr>
                        <a:t>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5,6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5,2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24,5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7,8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80455781"/>
                  </a:ext>
                </a:extLst>
              </a:tr>
              <a:tr h="452702">
                <a:tc>
                  <a:txBody>
                    <a:bodyPr/>
                    <a:lstStyle/>
                    <a:p>
                      <a:pPr algn="ctr" fontAlgn="b"/>
                      <a:r>
                        <a:rPr lang="el-GR" sz="1000" b="1" i="0" u="none" strike="noStrike">
                          <a:solidFill>
                            <a:srgbClr val="000000"/>
                          </a:solidFill>
                          <a:effectLst/>
                          <a:latin typeface="+mn-lt"/>
                        </a:rPr>
                        <a:t>Η πορεία των Ελληνοτουρκικών σχέσεων</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a:solidFill>
                            <a:srgbClr val="000000"/>
                          </a:solidFill>
                          <a:effectLst/>
                          <a:latin typeface="+mn-lt"/>
                        </a:rPr>
                        <a:t>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4,7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77879660"/>
                  </a:ext>
                </a:extLst>
              </a:tr>
              <a:tr h="370469">
                <a:tc>
                  <a:txBody>
                    <a:bodyPr/>
                    <a:lstStyle/>
                    <a:p>
                      <a:pPr algn="ctr" fontAlgn="b"/>
                      <a:r>
                        <a:rPr lang="el-GR" sz="1000" b="1" i="0" u="none" strike="noStrike">
                          <a:solidFill>
                            <a:srgbClr val="000000"/>
                          </a:solidFill>
                          <a:effectLst/>
                          <a:latin typeface="+mn-lt"/>
                        </a:rPr>
                        <a:t>Η εγκληματικότητα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a:solidFill>
                            <a:srgbClr val="000000"/>
                          </a:solidFill>
                          <a:effectLst/>
                          <a:latin typeface="+mn-lt"/>
                        </a:rPr>
                        <a:t>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51499851"/>
                  </a:ext>
                </a:extLst>
              </a:tr>
              <a:tr h="370469">
                <a:tc>
                  <a:txBody>
                    <a:bodyPr/>
                    <a:lstStyle/>
                    <a:p>
                      <a:pPr algn="ctr" fontAlgn="b"/>
                      <a:r>
                        <a:rPr lang="el-GR" sz="1000" b="1" i="0" u="none" strike="noStrike">
                          <a:solidFill>
                            <a:srgbClr val="000000"/>
                          </a:solidFill>
                          <a:effectLst/>
                          <a:latin typeface="+mn-lt"/>
                        </a:rPr>
                        <a:t>Η εξέλιξη της Πανδημίας COVID-19</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a:solidFill>
                            <a:srgbClr val="000000"/>
                          </a:solidFill>
                          <a:effectLst/>
                          <a:latin typeface="+mn-lt"/>
                        </a:rPr>
                        <a:t>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640102848"/>
                  </a:ext>
                </a:extLst>
              </a:tr>
              <a:tr h="370469">
                <a:tc>
                  <a:txBody>
                    <a:bodyPr/>
                    <a:lstStyle/>
                    <a:p>
                      <a:pPr algn="ctr" fontAlgn="b"/>
                      <a:r>
                        <a:rPr lang="el-GR" sz="1000" b="1" i="0" u="none" strike="noStrike">
                          <a:solidFill>
                            <a:srgbClr val="000000"/>
                          </a:solidFill>
                          <a:effectLst/>
                          <a:latin typeface="+mn-lt"/>
                        </a:rPr>
                        <a:t>Το μεταναστευτικό</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a:solidFill>
                            <a:srgbClr val="000000"/>
                          </a:solidFill>
                          <a:effectLst/>
                          <a:latin typeface="+mn-lt"/>
                        </a:rPr>
                        <a:t>2,7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44842848"/>
                  </a:ext>
                </a:extLst>
              </a:tr>
              <a:tr h="896165">
                <a:tc>
                  <a:txBody>
                    <a:bodyPr/>
                    <a:lstStyle/>
                    <a:p>
                      <a:pPr algn="ctr" fontAlgn="b"/>
                      <a:r>
                        <a:rPr lang="el-GR" sz="1000" b="1" i="0" u="none" strike="noStrike">
                          <a:solidFill>
                            <a:srgbClr val="000000"/>
                          </a:solidFill>
                          <a:effectLst/>
                          <a:latin typeface="+mn-lt"/>
                        </a:rPr>
                        <a:t>Η υπόθεση των Υποκλοπών με στόχο τον αρχηγό του ΠΑΣΟΚ-ΚΙΝΑΛ Ν. Ανδρουλάκη και τον δημοσιογράφο Α. Κουκάκη</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506806818"/>
                  </a:ext>
                </a:extLst>
              </a:tr>
              <a:tr h="370469">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8,6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20849527"/>
                  </a:ext>
                </a:extLst>
              </a:tr>
            </a:tbl>
          </a:graphicData>
        </a:graphic>
      </p:graphicFrame>
      <p:sp>
        <p:nvSpPr>
          <p:cNvPr id="15" name="TextBox 14"/>
          <p:cNvSpPr txBox="1"/>
          <p:nvPr/>
        </p:nvSpPr>
        <p:spPr>
          <a:xfrm>
            <a:off x="9683914" y="705016"/>
            <a:ext cx="1894814" cy="461665"/>
          </a:xfrm>
          <a:prstGeom prst="rect">
            <a:avLst/>
          </a:prstGeom>
          <a:solidFill>
            <a:schemeClr val="accent2"/>
          </a:solidFill>
        </p:spPr>
        <p:txBody>
          <a:bodyPr wrap="none" rtlCol="0">
            <a:spAutoFit/>
          </a:bodyPr>
          <a:lstStyle/>
          <a:p>
            <a:r>
              <a:rPr lang="en-US" sz="2400" dirty="0">
                <a:solidFill>
                  <a:schemeClr val="bg1"/>
                </a:solidFill>
              </a:rPr>
              <a:t>1</a:t>
            </a:r>
            <a:r>
              <a:rPr lang="el-GR" sz="2400" baseline="30000" dirty="0">
                <a:solidFill>
                  <a:schemeClr val="bg1"/>
                </a:solidFill>
              </a:rPr>
              <a:t>η</a:t>
            </a:r>
            <a:r>
              <a:rPr lang="el-GR" sz="2400" dirty="0">
                <a:solidFill>
                  <a:schemeClr val="bg1"/>
                </a:solidFill>
              </a:rPr>
              <a:t> ΑΝΑΦΟΡΑ </a:t>
            </a:r>
          </a:p>
        </p:txBody>
      </p:sp>
    </p:spTree>
    <p:extLst>
      <p:ext uri="{BB962C8B-B14F-4D97-AF65-F5344CB8AC3E}">
        <p14:creationId xmlns:p14="http://schemas.microsoft.com/office/powerpoint/2010/main" val="38484372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11060095" y="6511178"/>
            <a:ext cx="584978" cy="365125"/>
          </a:xfrm>
          <a:noFill/>
          <a:ln>
            <a:noFill/>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effectLst/>
              <a:uLnTx/>
              <a:uFillTx/>
              <a:latin typeface="Calibri" panose="020F0502020204030204"/>
              <a:ea typeface="+mn-ea"/>
              <a:cs typeface="+mn-cs"/>
            </a:endParaRPr>
          </a:p>
        </p:txBody>
      </p:sp>
      <p:graphicFrame>
        <p:nvGraphicFramePr>
          <p:cNvPr id="5" name="Chart 4"/>
          <p:cNvGraphicFramePr/>
          <p:nvPr>
            <p:extLst>
              <p:ext uri="{D42A27DB-BD31-4B8C-83A1-F6EECF244321}">
                <p14:modId xmlns:p14="http://schemas.microsoft.com/office/powerpoint/2010/main" val="3866177110"/>
              </p:ext>
            </p:extLst>
          </p:nvPr>
        </p:nvGraphicFramePr>
        <p:xfrm>
          <a:off x="125720" y="966571"/>
          <a:ext cx="6045693" cy="51459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3291869732"/>
              </p:ext>
            </p:extLst>
          </p:nvPr>
        </p:nvGraphicFramePr>
        <p:xfrm>
          <a:off x="6133587" y="1245675"/>
          <a:ext cx="5511486" cy="5145936"/>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2"/>
          <p:cNvSpPr>
            <a:spLocks noChangeArrowheads="1"/>
          </p:cNvSpPr>
          <p:nvPr/>
        </p:nvSpPr>
        <p:spPr bwMode="auto">
          <a:xfrm>
            <a:off x="24214" y="10391"/>
            <a:ext cx="10574513" cy="836613"/>
          </a:xfrm>
          <a:prstGeom prst="rect">
            <a:avLst/>
          </a:prstGeom>
          <a:noFill/>
          <a:ln>
            <a:noFill/>
          </a:ln>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lvl="0" algn="ctr" fontAlgn="base">
              <a:spcBef>
                <a:spcPct val="0"/>
              </a:spcBef>
              <a:spcAft>
                <a:spcPct val="0"/>
              </a:spcAft>
              <a:buNone/>
            </a:pPr>
            <a:r>
              <a:rPr lang="el-GR" altLang="en-US" sz="1800" b="1" dirty="0">
                <a:solidFill>
                  <a:srgbClr val="FF0000"/>
                </a:solidFill>
                <a:latin typeface="Calibri Light" panose="020F0302020204030204"/>
              </a:rPr>
              <a:t>Ποια θέματα </a:t>
            </a:r>
            <a:r>
              <a:rPr lang="el-GR" altLang="en-US" sz="1800" b="1" dirty="0">
                <a:solidFill>
                  <a:srgbClr val="E7E6E6">
                    <a:lumMod val="25000"/>
                  </a:srgbClr>
                </a:solidFill>
                <a:latin typeface="Calibri Light" panose="020F0302020204030204"/>
              </a:rPr>
              <a:t>επικαιρότητας σας </a:t>
            </a:r>
            <a:r>
              <a:rPr lang="el-GR" altLang="en-US" sz="1800" b="1" dirty="0" smtClean="0">
                <a:solidFill>
                  <a:srgbClr val="E7E6E6">
                    <a:lumMod val="25000"/>
                  </a:srgbClr>
                </a:solidFill>
                <a:latin typeface="Calibri Light" panose="020F0302020204030204"/>
              </a:rPr>
              <a:t>απασχολούν </a:t>
            </a:r>
            <a:r>
              <a:rPr lang="el-GR" altLang="en-US" sz="1800" b="1" dirty="0">
                <a:solidFill>
                  <a:srgbClr val="E7E6E6">
                    <a:lumMod val="25000"/>
                  </a:srgbClr>
                </a:solidFill>
                <a:latin typeface="Calibri Light" panose="020F0302020204030204"/>
              </a:rPr>
              <a:t>περισσότερο </a:t>
            </a:r>
            <a:r>
              <a:rPr lang="el-GR" altLang="en-US" sz="1800" b="1" dirty="0" smtClean="0">
                <a:solidFill>
                  <a:srgbClr val="E7E6E6">
                    <a:lumMod val="25000"/>
                  </a:srgbClr>
                </a:solidFill>
                <a:latin typeface="Calibri Light" panose="020F0302020204030204"/>
              </a:rPr>
              <a:t>(</a:t>
            </a:r>
            <a:r>
              <a:rPr lang="el-GR" altLang="en-US" sz="1800" b="1" dirty="0">
                <a:solidFill>
                  <a:srgbClr val="E7E6E6">
                    <a:lumMod val="25000"/>
                  </a:srgbClr>
                </a:solidFill>
                <a:latin typeface="Calibri Light" panose="020F0302020204030204"/>
              </a:rPr>
              <a:t>καθ΄ υπόδειξη διερεύνηση)</a:t>
            </a:r>
          </a:p>
          <a:p>
            <a:pPr lvl="0" algn="ctr" fontAlgn="base">
              <a:spcBef>
                <a:spcPct val="0"/>
              </a:spcBef>
              <a:spcAft>
                <a:spcPct val="0"/>
              </a:spcAft>
              <a:buNone/>
            </a:pPr>
            <a:r>
              <a:rPr lang="el-GR" sz="1200" i="1" dirty="0">
                <a:solidFill>
                  <a:srgbClr val="808080"/>
                </a:solidFill>
              </a:rPr>
              <a:t>Θα σας διαβάσω κάποια θέματα και θα ήθελα να μου πείτε ποια είναι τα δύο βασικότερα που σας απασχολούν  εσάς προσωπικά;</a:t>
            </a:r>
          </a:p>
          <a:p>
            <a:pPr lvl="0" algn="ctr" fontAlgn="base">
              <a:spcBef>
                <a:spcPct val="0"/>
              </a:spcBef>
              <a:spcAft>
                <a:spcPct val="0"/>
              </a:spcAft>
              <a:buNone/>
            </a:pPr>
            <a:r>
              <a:rPr kumimoji="0" lang="el-GR" altLang="en-US" sz="1200" b="1" i="0" u="none" strike="noStrike" kern="1200" cap="none" spc="0" normalizeH="0" baseline="0" noProof="0" dirty="0" smtClean="0">
                <a:ln>
                  <a:noFill/>
                </a:ln>
                <a:solidFill>
                  <a:srgbClr val="808080"/>
                </a:solidFill>
                <a:effectLst/>
                <a:uLnTx/>
                <a:uFillTx/>
                <a:latin typeface="Calibri" panose="020F0502020204030204" pitchFamily="34" charset="0"/>
                <a:ea typeface="+mn-ea"/>
                <a:cs typeface="+mn-cs"/>
              </a:rPr>
              <a:t>Σύνολο </a:t>
            </a:r>
            <a:r>
              <a:rPr kumimoji="0" lang="el-GR" altLang="en-US" sz="1200" b="1" i="0" u="none" strike="noStrike" kern="1200" cap="none" spc="0" normalizeH="0" baseline="0" noProof="0" dirty="0">
                <a:ln>
                  <a:noFill/>
                </a:ln>
                <a:solidFill>
                  <a:srgbClr val="808080"/>
                </a:solidFill>
                <a:effectLst/>
                <a:uLnTx/>
                <a:uFillTx/>
                <a:latin typeface="Calibri" panose="020F0502020204030204" pitchFamily="34" charset="0"/>
                <a:ea typeface="+mn-ea"/>
                <a:cs typeface="+mn-cs"/>
              </a:rPr>
              <a:t>ερωτηθέντων (Ν=1000)</a:t>
            </a:r>
            <a:endParaRPr kumimoji="0" lang="en-GB" altLang="en-US" sz="1200" b="1" i="0" u="none" strike="noStrike" kern="1200" cap="none" spc="0" normalizeH="0" baseline="0" noProof="0" dirty="0">
              <a:ln>
                <a:noFill/>
              </a:ln>
              <a:solidFill>
                <a:srgbClr val="808080"/>
              </a:solidFill>
              <a:effectLst/>
              <a:uLnTx/>
              <a:uFillTx/>
              <a:latin typeface="Calibri" panose="020F0502020204030204" pitchFamily="34" charset="0"/>
              <a:ea typeface="+mn-ea"/>
              <a:cs typeface="+mn-cs"/>
            </a:endParaRPr>
          </a:p>
        </p:txBody>
      </p:sp>
      <p:sp>
        <p:nvSpPr>
          <p:cNvPr id="10" name="TextBox 9"/>
          <p:cNvSpPr txBox="1"/>
          <p:nvPr/>
        </p:nvSpPr>
        <p:spPr>
          <a:xfrm>
            <a:off x="8524922" y="6232075"/>
            <a:ext cx="2507161" cy="461665"/>
          </a:xfrm>
          <a:prstGeom prst="rect">
            <a:avLst/>
          </a:prstGeom>
          <a:solidFill>
            <a:schemeClr val="accent2"/>
          </a:solidFill>
        </p:spPr>
        <p:txBody>
          <a:bodyPr wrap="none" rtlCol="0">
            <a:spAutoFit/>
          </a:bodyPr>
          <a:lstStyle/>
          <a:p>
            <a:r>
              <a:rPr lang="en-US" sz="2400" dirty="0">
                <a:solidFill>
                  <a:schemeClr val="bg1"/>
                </a:solidFill>
              </a:rPr>
              <a:t>1</a:t>
            </a:r>
            <a:r>
              <a:rPr lang="el-GR" sz="2400" baseline="30000" dirty="0">
                <a:solidFill>
                  <a:schemeClr val="bg1"/>
                </a:solidFill>
              </a:rPr>
              <a:t>η</a:t>
            </a:r>
            <a:r>
              <a:rPr lang="el-GR" sz="2400" dirty="0">
                <a:solidFill>
                  <a:schemeClr val="bg1"/>
                </a:solidFill>
              </a:rPr>
              <a:t> + 2</a:t>
            </a:r>
            <a:r>
              <a:rPr lang="el-GR" sz="2400" baseline="30000" dirty="0">
                <a:solidFill>
                  <a:schemeClr val="bg1"/>
                </a:solidFill>
              </a:rPr>
              <a:t>η</a:t>
            </a:r>
            <a:r>
              <a:rPr lang="el-GR" sz="2400" dirty="0">
                <a:solidFill>
                  <a:schemeClr val="bg1"/>
                </a:solidFill>
              </a:rPr>
              <a:t> ΑΝΑΦΟΡΑ </a:t>
            </a:r>
          </a:p>
        </p:txBody>
      </p:sp>
      <p:sp>
        <p:nvSpPr>
          <p:cNvPr id="13" name="TextBox 12"/>
          <p:cNvSpPr txBox="1"/>
          <p:nvPr/>
        </p:nvSpPr>
        <p:spPr>
          <a:xfrm>
            <a:off x="1853423" y="6232075"/>
            <a:ext cx="1894814" cy="461665"/>
          </a:xfrm>
          <a:prstGeom prst="rect">
            <a:avLst/>
          </a:prstGeom>
          <a:solidFill>
            <a:schemeClr val="accent2"/>
          </a:solidFill>
        </p:spPr>
        <p:txBody>
          <a:bodyPr wrap="none" rtlCol="0">
            <a:spAutoFit/>
          </a:bodyPr>
          <a:lstStyle/>
          <a:p>
            <a:r>
              <a:rPr lang="en-US" sz="2400" dirty="0">
                <a:solidFill>
                  <a:schemeClr val="bg1"/>
                </a:solidFill>
              </a:rPr>
              <a:t>1</a:t>
            </a:r>
            <a:r>
              <a:rPr lang="el-GR" sz="2400" baseline="30000" dirty="0">
                <a:solidFill>
                  <a:schemeClr val="bg1"/>
                </a:solidFill>
              </a:rPr>
              <a:t>η</a:t>
            </a:r>
            <a:r>
              <a:rPr lang="el-GR" sz="2400" dirty="0">
                <a:solidFill>
                  <a:schemeClr val="bg1"/>
                </a:solidFill>
              </a:rPr>
              <a:t> ΑΝΑΦΟΡΑ </a:t>
            </a:r>
          </a:p>
        </p:txBody>
      </p:sp>
    </p:spTree>
    <p:extLst>
      <p:ext uri="{BB962C8B-B14F-4D97-AF65-F5344CB8AC3E}">
        <p14:creationId xmlns:p14="http://schemas.microsoft.com/office/powerpoint/2010/main" val="33523888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164472" y="147941"/>
            <a:ext cx="10562668"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algn="ctr">
              <a:lnSpc>
                <a:spcPct val="110000"/>
              </a:lnSpc>
              <a:spcBef>
                <a:spcPct val="20000"/>
              </a:spcBef>
              <a:defRPr/>
            </a:pPr>
            <a:r>
              <a:rPr lang="el-GR" altLang="en-US" sz="1800" b="1" dirty="0">
                <a:solidFill>
                  <a:srgbClr val="FF0000"/>
                </a:solidFill>
                <a:latin typeface="Calibri Light" panose="020F0302020204030204"/>
              </a:rPr>
              <a:t>Ποια θέματα </a:t>
            </a:r>
            <a:r>
              <a:rPr lang="el-GR" altLang="en-US" sz="1800" b="1" dirty="0">
                <a:solidFill>
                  <a:srgbClr val="E7E6E6">
                    <a:lumMod val="25000"/>
                  </a:srgbClr>
                </a:solidFill>
                <a:latin typeface="Calibri Light" panose="020F0302020204030204"/>
              </a:rPr>
              <a:t>επικαιρότητας σας απασχολούν </a:t>
            </a:r>
            <a:r>
              <a:rPr lang="el-GR" altLang="en-US" sz="1800" b="1" dirty="0" smtClean="0">
                <a:solidFill>
                  <a:srgbClr val="E7E6E6">
                    <a:lumMod val="25000"/>
                  </a:srgbClr>
                </a:solidFill>
                <a:latin typeface="Calibri Light" panose="020F0302020204030204"/>
              </a:rPr>
              <a:t>περισσότερο </a:t>
            </a:r>
            <a:r>
              <a:rPr kumimoji="0" lang="el-GR" altLang="el-GR" sz="1800" b="1" i="0" u="none" strike="noStrike" kern="1200" cap="none" spc="0" normalizeH="0" baseline="0" noProof="0" dirty="0" smtClean="0">
                <a:ln>
                  <a:noFill/>
                </a:ln>
                <a:solidFill>
                  <a:srgbClr val="E7E6E6">
                    <a:lumMod val="25000"/>
                  </a:srgbClr>
                </a:solidFill>
                <a:effectLst/>
                <a:uLnTx/>
                <a:uFillTx/>
                <a:latin typeface="Calibri Light" panose="020F0302020204030204"/>
                <a:ea typeface="+mn-ea"/>
                <a:cs typeface="+mn-cs"/>
              </a:rPr>
              <a:t>(καθ</a:t>
            </a:r>
            <a:r>
              <a:rPr kumimoji="0" lang="el-GR" altLang="el-GR" sz="18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 υπόδειξη διερεύνηση)</a:t>
            </a:r>
          </a:p>
          <a:p>
            <a:pPr marL="342900" marR="0" lvl="0" indent="-342900" algn="ctr" defTabSz="457200" rtl="0" eaLnBrk="1" fontAlgn="auto" latinLnBrk="0" hangingPunct="1">
              <a:lnSpc>
                <a:spcPct val="110000"/>
              </a:lnSpc>
              <a:spcBef>
                <a:spcPts val="0"/>
              </a:spcBef>
              <a:spcAft>
                <a:spcPts val="0"/>
              </a:spcAft>
              <a:buClrTx/>
              <a:buSzTx/>
              <a:buFontTx/>
              <a:buNone/>
              <a:tabLst/>
              <a:defRPr/>
            </a:pPr>
            <a:endParaRPr kumimoji="0" lang="el-GR" altLang="el-GR" sz="1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a:p>
            <a:pPr marL="342900" marR="0" lvl="0" indent="-342900" algn="ctr" defTabSz="457200" rtl="0" eaLnBrk="1" fontAlgn="auto" latinLnBrk="0" hangingPunct="0">
              <a:lnSpc>
                <a:spcPct val="100000"/>
              </a:lnSpc>
              <a:spcBef>
                <a:spcPts val="0"/>
              </a:spcBef>
              <a:spcAft>
                <a:spcPts val="0"/>
              </a:spcAft>
              <a:buClrTx/>
              <a:buSzTx/>
              <a:buFontTx/>
              <a:buNone/>
              <a:tabLst/>
              <a:defRPr/>
            </a:pPr>
            <a:r>
              <a:rPr kumimoji="0" lang="el-GR" altLang="el-GR" sz="1400" b="1"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mn-ea"/>
                <a:cs typeface="+mn-cs"/>
              </a:rPr>
              <a:t>Ανάλυση </a:t>
            </a:r>
            <a:r>
              <a:rPr kumimoji="0" lang="el-GR" altLang="el-GR" sz="14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με βάση την ψήφο 2019, το φύλο και την ηλικία</a:t>
            </a:r>
            <a:endParaRPr kumimoji="0" lang="el-GR" altLang="en-US"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2704801517"/>
              </p:ext>
            </p:extLst>
          </p:nvPr>
        </p:nvGraphicFramePr>
        <p:xfrm>
          <a:off x="462288" y="1458190"/>
          <a:ext cx="10803875" cy="3924079"/>
        </p:xfrm>
        <a:graphic>
          <a:graphicData uri="http://schemas.openxmlformats.org/drawingml/2006/table">
            <a:tbl>
              <a:tblPr/>
              <a:tblGrid>
                <a:gridCol w="2541471">
                  <a:extLst>
                    <a:ext uri="{9D8B030D-6E8A-4147-A177-3AD203B41FA5}">
                      <a16:colId xmlns:a16="http://schemas.microsoft.com/office/drawing/2014/main" val="20000"/>
                    </a:ext>
                  </a:extLst>
                </a:gridCol>
                <a:gridCol w="2700142">
                  <a:extLst>
                    <a:ext uri="{9D8B030D-6E8A-4147-A177-3AD203B41FA5}">
                      <a16:colId xmlns:a16="http://schemas.microsoft.com/office/drawing/2014/main" val="20001"/>
                    </a:ext>
                  </a:extLst>
                </a:gridCol>
                <a:gridCol w="1817004">
                  <a:extLst>
                    <a:ext uri="{9D8B030D-6E8A-4147-A177-3AD203B41FA5}">
                      <a16:colId xmlns:a16="http://schemas.microsoft.com/office/drawing/2014/main" val="20002"/>
                    </a:ext>
                  </a:extLst>
                </a:gridCol>
                <a:gridCol w="1872629">
                  <a:extLst>
                    <a:ext uri="{9D8B030D-6E8A-4147-A177-3AD203B41FA5}">
                      <a16:colId xmlns:a16="http://schemas.microsoft.com/office/drawing/2014/main" val="20003"/>
                    </a:ext>
                  </a:extLst>
                </a:gridCol>
                <a:gridCol w="1872629">
                  <a:extLst>
                    <a:ext uri="{9D8B030D-6E8A-4147-A177-3AD203B41FA5}">
                      <a16:colId xmlns:a16="http://schemas.microsoft.com/office/drawing/2014/main" val="20004"/>
                    </a:ext>
                  </a:extLst>
                </a:gridCol>
              </a:tblGrid>
              <a:tr h="734594">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208157">
                <a:tc>
                  <a:txBody>
                    <a:bodyPr/>
                    <a:lstStyle/>
                    <a:p>
                      <a:pPr algn="ctr" fontAlgn="b"/>
                      <a:r>
                        <a:rPr lang="el-GR" sz="1000" b="1" i="0" u="none" strike="noStrike" dirty="0">
                          <a:solidFill>
                            <a:srgbClr val="000000"/>
                          </a:solidFill>
                          <a:effectLst/>
                          <a:latin typeface="Arial" panose="020B0604020202020204" pitchFamily="34" charset="0"/>
                        </a:rPr>
                        <a:t>Η αύξηση των τιμών και η ακρίβεια (στα προϊόντα, στις υπηρεσίες, στην ενέργεια και στα καύσιμα)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400" b="1" i="0" u="none" strike="noStrike" dirty="0">
                          <a:solidFill>
                            <a:srgbClr val="000000"/>
                          </a:solidFill>
                          <a:effectLst/>
                          <a:latin typeface="Calibri" panose="020F0502020204030204" pitchFamily="34" charset="0"/>
                        </a:rPr>
                        <a:t>86,1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89,9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87,4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79,1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33500">
                <a:tc>
                  <a:txBody>
                    <a:bodyPr/>
                    <a:lstStyle/>
                    <a:p>
                      <a:pPr algn="ctr" fontAlgn="b"/>
                      <a:r>
                        <a:rPr lang="el-GR" sz="1000" b="1" i="0" u="none" strike="noStrike">
                          <a:solidFill>
                            <a:srgbClr val="000000"/>
                          </a:solidFill>
                          <a:effectLst/>
                          <a:latin typeface="Arial" panose="020B0604020202020204" pitchFamily="34" charset="0"/>
                        </a:rPr>
                        <a:t>Ο πόλεμος στην Ουκρανία και οι επιπτώσεις στην χώρα μας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400" b="1" i="0" u="none" strike="noStrike">
                          <a:solidFill>
                            <a:srgbClr val="000000"/>
                          </a:solidFill>
                          <a:effectLst/>
                          <a:latin typeface="Calibri" panose="020F0502020204030204" pitchFamily="34" charset="0"/>
                        </a:rPr>
                        <a:t>24,6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29,3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91162">
                <a:tc>
                  <a:txBody>
                    <a:bodyPr/>
                    <a:lstStyle/>
                    <a:p>
                      <a:pPr algn="ctr" fontAlgn="b"/>
                      <a:r>
                        <a:rPr lang="el-GR" sz="1000" b="1" i="0" u="none" strike="noStrike">
                          <a:solidFill>
                            <a:srgbClr val="000000"/>
                          </a:solidFill>
                          <a:effectLst/>
                          <a:latin typeface="Arial" panose="020B0604020202020204" pitchFamily="34" charset="0"/>
                        </a:rPr>
                        <a:t>Η ανεργία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400" b="1" i="0" u="none" strike="noStrike">
                          <a:solidFill>
                            <a:srgbClr val="000000"/>
                          </a:solidFill>
                          <a:effectLst/>
                          <a:latin typeface="Calibri" panose="020F0502020204030204" pitchFamily="34" charset="0"/>
                        </a:rPr>
                        <a:t>23,7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16,7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25,6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291162">
                <a:tc>
                  <a:txBody>
                    <a:bodyPr/>
                    <a:lstStyle/>
                    <a:p>
                      <a:pPr algn="ctr" fontAlgn="b"/>
                      <a:r>
                        <a:rPr lang="el-GR" sz="1000" b="1" i="0" u="none" strike="noStrike">
                          <a:solidFill>
                            <a:srgbClr val="000000"/>
                          </a:solidFill>
                          <a:effectLst/>
                          <a:latin typeface="Arial" panose="020B0604020202020204" pitchFamily="34" charset="0"/>
                        </a:rPr>
                        <a:t>Η πορεία των Ελληνοτουρκικών σχέσεων</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400" b="1" i="0" u="none" strike="noStrike" dirty="0">
                          <a:solidFill>
                            <a:srgbClr val="000000"/>
                          </a:solidFill>
                          <a:effectLst/>
                          <a:latin typeface="Calibri" panose="020F0502020204030204" pitchFamily="34" charset="0"/>
                        </a:rPr>
                        <a:t>17,4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12,6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83079816"/>
                  </a:ext>
                </a:extLst>
              </a:tr>
              <a:tr h="291162">
                <a:tc>
                  <a:txBody>
                    <a:bodyPr/>
                    <a:lstStyle/>
                    <a:p>
                      <a:pPr algn="ctr" fontAlgn="b"/>
                      <a:r>
                        <a:rPr lang="el-GR" sz="1000" b="1" i="0" u="none" strike="noStrike">
                          <a:solidFill>
                            <a:srgbClr val="000000"/>
                          </a:solidFill>
                          <a:effectLst/>
                          <a:latin typeface="Arial" panose="020B0604020202020204" pitchFamily="34" charset="0"/>
                        </a:rPr>
                        <a:t>Η υπόθεση των Υποκλοπών με στόχο τον αρχηγό του ΠΑΣΟΚ-ΚΙΝΑΛ Ν.Ανδρουλάκη και τον δημοσιογράφο Α.Κουκάκη</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400" b="1" i="0" u="none" strike="noStrike" dirty="0">
                          <a:solidFill>
                            <a:srgbClr val="000000"/>
                          </a:solidFill>
                          <a:effectLst/>
                          <a:latin typeface="Calibri" panose="020F0502020204030204" pitchFamily="34" charset="0"/>
                        </a:rPr>
                        <a:t>12,8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5,6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770912136"/>
                  </a:ext>
                </a:extLst>
              </a:tr>
              <a:tr h="291162">
                <a:tc>
                  <a:txBody>
                    <a:bodyPr/>
                    <a:lstStyle/>
                    <a:p>
                      <a:pPr algn="ctr" fontAlgn="b"/>
                      <a:r>
                        <a:rPr lang="el-GR" sz="1000" b="1" i="0" u="none" strike="noStrike">
                          <a:solidFill>
                            <a:srgbClr val="000000"/>
                          </a:solidFill>
                          <a:effectLst/>
                          <a:latin typeface="Arial" panose="020B0604020202020204" pitchFamily="34" charset="0"/>
                        </a:rPr>
                        <a:t>Η εγκληματικότητα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400" b="1" i="0" u="none" strike="noStrike" dirty="0">
                          <a:solidFill>
                            <a:srgbClr val="000000"/>
                          </a:solidFill>
                          <a:effectLst/>
                          <a:latin typeface="Calibri" panose="020F0502020204030204" pitchFamily="34" charset="0"/>
                        </a:rPr>
                        <a:t>11,7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12,4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8,1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19963739"/>
                  </a:ext>
                </a:extLst>
              </a:tr>
              <a:tr h="291162">
                <a:tc>
                  <a:txBody>
                    <a:bodyPr/>
                    <a:lstStyle/>
                    <a:p>
                      <a:pPr algn="ctr" fontAlgn="b"/>
                      <a:r>
                        <a:rPr lang="el-GR" sz="1000" b="1" i="0" u="none" strike="noStrike">
                          <a:solidFill>
                            <a:srgbClr val="000000"/>
                          </a:solidFill>
                          <a:effectLst/>
                          <a:latin typeface="Arial" panose="020B0604020202020204" pitchFamily="34" charset="0"/>
                        </a:rPr>
                        <a:t>Η εξέλιξη της Πανδημίας COVID-19</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400" b="1" i="0" u="none" strike="noStrike" dirty="0">
                          <a:solidFill>
                            <a:srgbClr val="000000"/>
                          </a:solidFill>
                          <a:effectLst/>
                          <a:latin typeface="Calibri" panose="020F0502020204030204" pitchFamily="34" charset="0"/>
                        </a:rPr>
                        <a:t>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510360452"/>
                  </a:ext>
                </a:extLst>
              </a:tr>
              <a:tr h="291162">
                <a:tc>
                  <a:txBody>
                    <a:bodyPr/>
                    <a:lstStyle/>
                    <a:p>
                      <a:pPr algn="ctr" fontAlgn="b"/>
                      <a:r>
                        <a:rPr lang="el-GR" sz="1000" b="1" i="0" u="none" strike="noStrike">
                          <a:solidFill>
                            <a:srgbClr val="000000"/>
                          </a:solidFill>
                          <a:effectLst/>
                          <a:latin typeface="Arial" panose="020B0604020202020204" pitchFamily="34" charset="0"/>
                        </a:rPr>
                        <a:t>Το μεταναστευτικό</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400" b="1" i="0" u="none" strike="noStrike" dirty="0">
                          <a:solidFill>
                            <a:srgbClr val="000000"/>
                          </a:solidFill>
                          <a:effectLst/>
                          <a:latin typeface="Calibri" panose="020F0502020204030204" pitchFamily="34" charset="0"/>
                        </a:rPr>
                        <a:t>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75505376"/>
                  </a:ext>
                </a:extLst>
              </a:tr>
              <a:tr h="291162">
                <a:tc>
                  <a:txBody>
                    <a:bodyPr/>
                    <a:lstStyle/>
                    <a:p>
                      <a:pPr algn="ctr" fontAlgn="b"/>
                      <a:r>
                        <a:rPr lang="el-GR" sz="1000" b="1" i="0" u="none" strike="noStrike">
                          <a:solidFill>
                            <a:srgbClr val="000000"/>
                          </a:solidFill>
                          <a:effectLst/>
                          <a:latin typeface="Arial" panose="020B060402020202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1" i="0" u="none" strike="noStrike" dirty="0" smtClean="0">
                          <a:solidFill>
                            <a:srgbClr val="000000"/>
                          </a:solidFill>
                          <a:effectLst/>
                          <a:latin typeface="Calibri" panose="020F0502020204030204" pitchFamily="34" charset="0"/>
                        </a:rPr>
                        <a:t>1,</a:t>
                      </a:r>
                      <a:r>
                        <a:rPr lang="en-US" sz="1200" b="1" i="0" u="none" strike="noStrike" dirty="0" smtClean="0">
                          <a:solidFill>
                            <a:srgbClr val="000000"/>
                          </a:solidFill>
                          <a:effectLst/>
                          <a:latin typeface="Calibri" panose="020F0502020204030204" pitchFamily="34" charset="0"/>
                        </a:rPr>
                        <a:t>2</a:t>
                      </a:r>
                      <a:endParaRPr lang="el-GR" sz="1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373176134"/>
                  </a:ext>
                </a:extLst>
              </a:tr>
            </a:tbl>
          </a:graphicData>
        </a:graphic>
      </p:graphicFrame>
      <p:sp>
        <p:nvSpPr>
          <p:cNvPr id="10" name="TextBox 9"/>
          <p:cNvSpPr txBox="1"/>
          <p:nvPr/>
        </p:nvSpPr>
        <p:spPr>
          <a:xfrm>
            <a:off x="9464487" y="796323"/>
            <a:ext cx="2438232" cy="461665"/>
          </a:xfrm>
          <a:prstGeom prst="rect">
            <a:avLst/>
          </a:prstGeom>
          <a:solidFill>
            <a:schemeClr val="accent2"/>
          </a:solidFill>
        </p:spPr>
        <p:txBody>
          <a:bodyPr wrap="none" rtlCol="0">
            <a:spAutoFit/>
          </a:bodyPr>
          <a:lstStyle/>
          <a:p>
            <a:r>
              <a:rPr lang="en-US" sz="2400" dirty="0">
                <a:solidFill>
                  <a:schemeClr val="bg1"/>
                </a:solidFill>
              </a:rPr>
              <a:t>1</a:t>
            </a:r>
            <a:r>
              <a:rPr lang="el-GR" sz="2400" baseline="30000" dirty="0">
                <a:solidFill>
                  <a:schemeClr val="bg1"/>
                </a:solidFill>
              </a:rPr>
              <a:t>η</a:t>
            </a:r>
            <a:r>
              <a:rPr lang="el-GR" sz="2400" dirty="0">
                <a:solidFill>
                  <a:schemeClr val="bg1"/>
                </a:solidFill>
              </a:rPr>
              <a:t> +2</a:t>
            </a:r>
            <a:r>
              <a:rPr lang="el-GR" sz="2400" baseline="30000" dirty="0">
                <a:solidFill>
                  <a:schemeClr val="bg1"/>
                </a:solidFill>
              </a:rPr>
              <a:t>η</a:t>
            </a:r>
            <a:r>
              <a:rPr lang="el-GR" sz="2400" dirty="0">
                <a:solidFill>
                  <a:schemeClr val="bg1"/>
                </a:solidFill>
              </a:rPr>
              <a:t> ΑΝΑΦΟΡΑ </a:t>
            </a:r>
          </a:p>
        </p:txBody>
      </p:sp>
    </p:spTree>
    <p:extLst>
      <p:ext uri="{BB962C8B-B14F-4D97-AF65-F5344CB8AC3E}">
        <p14:creationId xmlns:p14="http://schemas.microsoft.com/office/powerpoint/2010/main" val="28345534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164472" y="147941"/>
            <a:ext cx="10562668"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algn="ctr">
              <a:lnSpc>
                <a:spcPct val="110000"/>
              </a:lnSpc>
              <a:spcBef>
                <a:spcPct val="20000"/>
              </a:spcBef>
              <a:defRPr/>
            </a:pPr>
            <a:r>
              <a:rPr lang="el-GR" altLang="en-US" sz="1800" b="1" dirty="0">
                <a:solidFill>
                  <a:srgbClr val="FF0000"/>
                </a:solidFill>
                <a:latin typeface="Calibri Light" panose="020F0302020204030204"/>
              </a:rPr>
              <a:t>Ποια θέματα </a:t>
            </a:r>
            <a:r>
              <a:rPr lang="el-GR" altLang="en-US" sz="1800" b="1" dirty="0">
                <a:solidFill>
                  <a:srgbClr val="E7E6E6">
                    <a:lumMod val="25000"/>
                  </a:srgbClr>
                </a:solidFill>
                <a:latin typeface="Calibri Light" panose="020F0302020204030204"/>
              </a:rPr>
              <a:t>επικαιρότητας σας απασχολούν περισσότερο</a:t>
            </a:r>
            <a:r>
              <a:rPr kumimoji="0" lang="el-GR" altLang="el-GR" sz="1800" b="1" i="0" u="none" strike="noStrike" kern="1200" cap="none" spc="0" normalizeH="0" baseline="0" noProof="0" dirty="0" smtClean="0">
                <a:ln>
                  <a:noFill/>
                </a:ln>
                <a:solidFill>
                  <a:srgbClr val="E7E6E6">
                    <a:lumMod val="25000"/>
                  </a:srgbClr>
                </a:solidFill>
                <a:effectLst/>
                <a:uLnTx/>
                <a:uFillTx/>
                <a:latin typeface="Calibri Light" panose="020F0302020204030204"/>
                <a:ea typeface="+mn-ea"/>
                <a:cs typeface="+mn-cs"/>
              </a:rPr>
              <a:t> </a:t>
            </a:r>
            <a:r>
              <a:rPr kumimoji="0" lang="el-GR" altLang="el-GR" sz="18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(καθ΄ υπόδειξη διερεύνηση)</a:t>
            </a:r>
          </a:p>
          <a:p>
            <a:pPr marL="342900" marR="0" lvl="0" indent="-342900" algn="ctr" defTabSz="457200" rtl="0" eaLnBrk="1" fontAlgn="auto" latinLnBrk="0" hangingPunct="1">
              <a:lnSpc>
                <a:spcPct val="110000"/>
              </a:lnSpc>
              <a:spcBef>
                <a:spcPts val="0"/>
              </a:spcBef>
              <a:spcAft>
                <a:spcPts val="0"/>
              </a:spcAft>
              <a:buClrTx/>
              <a:buSzTx/>
              <a:buFontTx/>
              <a:buNone/>
              <a:tabLst/>
              <a:defRPr/>
            </a:pPr>
            <a:endParaRPr kumimoji="0" lang="el-GR" altLang="el-GR" sz="1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a:p>
            <a:pPr marL="342900" marR="0" lvl="0" indent="-342900" algn="ctr" defTabSz="457200" rtl="0" eaLnBrk="1" fontAlgn="auto" latinLnBrk="0" hangingPunct="0">
              <a:lnSpc>
                <a:spcPct val="100000"/>
              </a:lnSpc>
              <a:spcBef>
                <a:spcPts val="0"/>
              </a:spcBef>
              <a:spcAft>
                <a:spcPts val="0"/>
              </a:spcAft>
              <a:buClrTx/>
              <a:buSzTx/>
              <a:buFontTx/>
              <a:buNone/>
              <a:tabLst/>
              <a:defRPr/>
            </a:pPr>
            <a:r>
              <a:rPr kumimoji="0" lang="el-GR" altLang="el-GR" sz="1400" b="1"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mn-ea"/>
                <a:cs typeface="+mn-cs"/>
              </a:rPr>
              <a:t>Ανάλυση </a:t>
            </a:r>
            <a:r>
              <a:rPr kumimoji="0" lang="el-GR" altLang="el-GR" sz="14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με βάση την ψήφο 2019, το φύλο και την ηλικία</a:t>
            </a:r>
            <a:endParaRPr kumimoji="0" lang="el-GR" altLang="en-US"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9" name="Table 8"/>
          <p:cNvGraphicFramePr>
            <a:graphicFrameLocks noGrp="1"/>
          </p:cNvGraphicFramePr>
          <p:nvPr>
            <p:extLst>
              <p:ext uri="{D42A27DB-BD31-4B8C-83A1-F6EECF244321}">
                <p14:modId xmlns:p14="http://schemas.microsoft.com/office/powerpoint/2010/main" val="3519597309"/>
              </p:ext>
            </p:extLst>
          </p:nvPr>
        </p:nvGraphicFramePr>
        <p:xfrm>
          <a:off x="671293" y="1348315"/>
          <a:ext cx="10803876" cy="4583191"/>
        </p:xfrm>
        <a:graphic>
          <a:graphicData uri="http://schemas.openxmlformats.org/drawingml/2006/table">
            <a:tbl>
              <a:tblPr/>
              <a:tblGrid>
                <a:gridCol w="1604630">
                  <a:extLst>
                    <a:ext uri="{9D8B030D-6E8A-4147-A177-3AD203B41FA5}">
                      <a16:colId xmlns:a16="http://schemas.microsoft.com/office/drawing/2014/main" val="20000"/>
                    </a:ext>
                  </a:extLst>
                </a:gridCol>
                <a:gridCol w="1080214">
                  <a:extLst>
                    <a:ext uri="{9D8B030D-6E8A-4147-A177-3AD203B41FA5}">
                      <a16:colId xmlns:a16="http://schemas.microsoft.com/office/drawing/2014/main" val="20001"/>
                    </a:ext>
                  </a:extLst>
                </a:gridCol>
                <a:gridCol w="1146912">
                  <a:extLst>
                    <a:ext uri="{9D8B030D-6E8A-4147-A177-3AD203B41FA5}">
                      <a16:colId xmlns:a16="http://schemas.microsoft.com/office/drawing/2014/main" val="20002"/>
                    </a:ext>
                  </a:extLst>
                </a:gridCol>
                <a:gridCol w="1144610">
                  <a:extLst>
                    <a:ext uri="{9D8B030D-6E8A-4147-A177-3AD203B41FA5}">
                      <a16:colId xmlns:a16="http://schemas.microsoft.com/office/drawing/2014/main" val="20003"/>
                    </a:ext>
                  </a:extLst>
                </a:gridCol>
                <a:gridCol w="1165502">
                  <a:extLst>
                    <a:ext uri="{9D8B030D-6E8A-4147-A177-3AD203B41FA5}">
                      <a16:colId xmlns:a16="http://schemas.microsoft.com/office/drawing/2014/main" val="20004"/>
                    </a:ext>
                  </a:extLst>
                </a:gridCol>
                <a:gridCol w="1165502">
                  <a:extLst>
                    <a:ext uri="{9D8B030D-6E8A-4147-A177-3AD203B41FA5}">
                      <a16:colId xmlns:a16="http://schemas.microsoft.com/office/drawing/2014/main" val="20005"/>
                    </a:ext>
                  </a:extLst>
                </a:gridCol>
                <a:gridCol w="1165502">
                  <a:extLst>
                    <a:ext uri="{9D8B030D-6E8A-4147-A177-3AD203B41FA5}">
                      <a16:colId xmlns:a16="http://schemas.microsoft.com/office/drawing/2014/main" val="20006"/>
                    </a:ext>
                  </a:extLst>
                </a:gridCol>
                <a:gridCol w="1165502">
                  <a:extLst>
                    <a:ext uri="{9D8B030D-6E8A-4147-A177-3AD203B41FA5}">
                      <a16:colId xmlns:a16="http://schemas.microsoft.com/office/drawing/2014/main" val="20007"/>
                    </a:ext>
                  </a:extLst>
                </a:gridCol>
                <a:gridCol w="1165502">
                  <a:extLst>
                    <a:ext uri="{9D8B030D-6E8A-4147-A177-3AD203B41FA5}">
                      <a16:colId xmlns:a16="http://schemas.microsoft.com/office/drawing/2014/main" val="20008"/>
                    </a:ext>
                  </a:extLst>
                </a:gridCol>
              </a:tblGrid>
              <a:tr h="701269">
                <a:tc>
                  <a:txBody>
                    <a:bodyPr/>
                    <a:lstStyle/>
                    <a:p>
                      <a:pPr algn="ctr" fontAlgn="b"/>
                      <a:endParaRPr kumimoji="0" lang="en-US" sz="16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ΘΕΝΤ</a:t>
                      </a:r>
                      <a:r>
                        <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ΩΝ</a:t>
                      </a:r>
                      <a:endPar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37" marR="91437" marT="45710" marB="4571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ΑΝΔΡΕΣ</a:t>
                      </a:r>
                      <a:endParaRPr kumimoji="0" lang="en-US"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ΓΥΝΑΙΚΕΣ</a:t>
                      </a:r>
                      <a:endParaRPr kumimoji="0" lang="en-US"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0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17-34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0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35-44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0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45-54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0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55-64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l-GR" sz="100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65+</a:t>
                      </a:r>
                      <a:endParaRPr kumimoji="0" lang="en-US" sz="100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662688">
                <a:tc>
                  <a:txBody>
                    <a:bodyPr/>
                    <a:lstStyle/>
                    <a:p>
                      <a:pPr algn="ctr" fontAlgn="b"/>
                      <a:r>
                        <a:rPr lang="el-GR" sz="900" b="1" i="0" u="none" strike="noStrike" dirty="0">
                          <a:solidFill>
                            <a:srgbClr val="000000"/>
                          </a:solidFill>
                          <a:effectLst/>
                          <a:latin typeface="Arial" panose="020B0604020202020204" pitchFamily="34" charset="0"/>
                        </a:rPr>
                        <a:t>Η αύξηση των τιμών και η ακρίβεια (στα προϊόντα, στις υπηρεσίες, στην ενέργεια και στα καύσιμα)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400" b="1" i="0" u="none" strike="noStrike" dirty="0">
                          <a:solidFill>
                            <a:srgbClr val="000000"/>
                          </a:solidFill>
                          <a:effectLst/>
                          <a:latin typeface="Calibri" panose="020F0502020204030204" pitchFamily="34" charset="0"/>
                        </a:rPr>
                        <a:t>86,1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88,5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83,9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83,4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90,2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88,9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85,9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84,3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535740">
                <a:tc>
                  <a:txBody>
                    <a:bodyPr/>
                    <a:lstStyle/>
                    <a:p>
                      <a:pPr algn="ctr" fontAlgn="b"/>
                      <a:r>
                        <a:rPr lang="el-GR" sz="900" b="1" i="0" u="none" strike="noStrike">
                          <a:solidFill>
                            <a:srgbClr val="000000"/>
                          </a:solidFill>
                          <a:effectLst/>
                          <a:latin typeface="Arial" panose="020B0604020202020204" pitchFamily="34" charset="0"/>
                        </a:rPr>
                        <a:t>Ο πόλεμος στην Ουκρανία και οι επιπτώσεις στην χώρα μας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400" b="1" i="0" u="none" strike="noStrike" dirty="0">
                          <a:solidFill>
                            <a:srgbClr val="000000"/>
                          </a:solidFill>
                          <a:effectLst/>
                          <a:latin typeface="Calibri" panose="020F0502020204030204" pitchFamily="34" charset="0"/>
                        </a:rPr>
                        <a:t>24,6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28,7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32,1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29,6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88723">
                <a:tc>
                  <a:txBody>
                    <a:bodyPr/>
                    <a:lstStyle/>
                    <a:p>
                      <a:pPr algn="ctr" fontAlgn="b"/>
                      <a:r>
                        <a:rPr lang="el-GR" sz="900" b="1" i="0" u="none" strike="noStrike">
                          <a:solidFill>
                            <a:srgbClr val="000000"/>
                          </a:solidFill>
                          <a:effectLst/>
                          <a:latin typeface="Arial" panose="020B0604020202020204" pitchFamily="34" charset="0"/>
                        </a:rPr>
                        <a:t>Η ανεργία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400" b="1" i="0" u="none" strike="noStrike" dirty="0">
                          <a:solidFill>
                            <a:srgbClr val="000000"/>
                          </a:solidFill>
                          <a:effectLst/>
                          <a:latin typeface="Calibri" panose="020F0502020204030204" pitchFamily="34" charset="0"/>
                        </a:rPr>
                        <a:t>23,7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19,7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24,7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r h="403865">
                <a:tc>
                  <a:txBody>
                    <a:bodyPr/>
                    <a:lstStyle/>
                    <a:p>
                      <a:pPr algn="ctr" fontAlgn="b"/>
                      <a:r>
                        <a:rPr lang="el-GR" sz="900" b="1" i="0" u="none" strike="noStrike" dirty="0">
                          <a:solidFill>
                            <a:srgbClr val="000000"/>
                          </a:solidFill>
                          <a:effectLst/>
                          <a:latin typeface="Arial" panose="020B0604020202020204" pitchFamily="34" charset="0"/>
                        </a:rPr>
                        <a:t>Η πορεία των Ελληνοτουρκικών σχέσεων</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400" b="1" i="0" u="none" strike="noStrike">
                          <a:solidFill>
                            <a:srgbClr val="000000"/>
                          </a:solidFill>
                          <a:effectLst/>
                          <a:latin typeface="Calibri" panose="020F0502020204030204" pitchFamily="34" charset="0"/>
                        </a:rPr>
                        <a:t>17,4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19,6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15,4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14,4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13,8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17,5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18,3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80455781"/>
                  </a:ext>
                </a:extLst>
              </a:tr>
              <a:tr h="288723">
                <a:tc>
                  <a:txBody>
                    <a:bodyPr/>
                    <a:lstStyle/>
                    <a:p>
                      <a:pPr algn="ctr" fontAlgn="b"/>
                      <a:r>
                        <a:rPr lang="el-GR" sz="900" b="1" i="0" u="none" strike="noStrike" dirty="0">
                          <a:solidFill>
                            <a:srgbClr val="000000"/>
                          </a:solidFill>
                          <a:effectLst/>
                          <a:latin typeface="Arial" panose="020B0604020202020204" pitchFamily="34" charset="0"/>
                        </a:rPr>
                        <a:t>Η υπόθεση των Υποκλοπών με στόχο τον αρχηγό του ΠΑΣΟΚ-</a:t>
                      </a:r>
                      <a:r>
                        <a:rPr lang="el-GR" sz="900" b="1" i="0" u="none" strike="noStrike" dirty="0" err="1">
                          <a:solidFill>
                            <a:srgbClr val="000000"/>
                          </a:solidFill>
                          <a:effectLst/>
                          <a:latin typeface="Arial" panose="020B0604020202020204" pitchFamily="34" charset="0"/>
                        </a:rPr>
                        <a:t>ΚΙΝΑΛ</a:t>
                      </a:r>
                      <a:r>
                        <a:rPr lang="el-GR" sz="900" b="1" i="0" u="none" strike="noStrike" dirty="0">
                          <a:solidFill>
                            <a:srgbClr val="000000"/>
                          </a:solidFill>
                          <a:effectLst/>
                          <a:latin typeface="Arial" panose="020B0604020202020204" pitchFamily="34" charset="0"/>
                        </a:rPr>
                        <a:t> </a:t>
                      </a:r>
                      <a:r>
                        <a:rPr lang="el-GR" sz="900" b="1" i="0" u="none" strike="noStrike" dirty="0" err="1">
                          <a:solidFill>
                            <a:srgbClr val="000000"/>
                          </a:solidFill>
                          <a:effectLst/>
                          <a:latin typeface="Arial" panose="020B0604020202020204" pitchFamily="34" charset="0"/>
                        </a:rPr>
                        <a:t>Ν.Ανδρουλάκη</a:t>
                      </a:r>
                      <a:r>
                        <a:rPr lang="el-GR" sz="900" b="1" i="0" u="none" strike="noStrike" dirty="0">
                          <a:solidFill>
                            <a:srgbClr val="000000"/>
                          </a:solidFill>
                          <a:effectLst/>
                          <a:latin typeface="Arial" panose="020B0604020202020204" pitchFamily="34" charset="0"/>
                        </a:rPr>
                        <a:t> και τον δημοσιογράφο </a:t>
                      </a:r>
                      <a:r>
                        <a:rPr lang="el-GR" sz="900" b="1" i="0" u="none" strike="noStrike" dirty="0" err="1">
                          <a:solidFill>
                            <a:srgbClr val="000000"/>
                          </a:solidFill>
                          <a:effectLst/>
                          <a:latin typeface="Arial" panose="020B0604020202020204" pitchFamily="34" charset="0"/>
                        </a:rPr>
                        <a:t>Α.Κουκάκη</a:t>
                      </a:r>
                      <a:endParaRPr lang="el-GR" sz="900" b="1" i="0" u="none" strike="noStrike" dirty="0">
                        <a:solidFill>
                          <a:srgbClr val="000000"/>
                        </a:solidFill>
                        <a:effectLst/>
                        <a:latin typeface="Arial" panose="020B0604020202020204" pitchFamily="34" charset="0"/>
                      </a:endParaRP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400" b="1" i="0" u="none" strike="noStrike" dirty="0">
                          <a:solidFill>
                            <a:srgbClr val="000000"/>
                          </a:solidFill>
                          <a:effectLst/>
                          <a:latin typeface="Calibri" panose="020F0502020204030204" pitchFamily="34" charset="0"/>
                        </a:rPr>
                        <a:t>12,8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14,8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9,4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9,4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77879660"/>
                  </a:ext>
                </a:extLst>
              </a:tr>
              <a:tr h="323862">
                <a:tc>
                  <a:txBody>
                    <a:bodyPr/>
                    <a:lstStyle/>
                    <a:p>
                      <a:pPr algn="ctr" fontAlgn="b"/>
                      <a:r>
                        <a:rPr lang="el-GR" sz="900" b="1" i="0" u="none" strike="noStrike" dirty="0">
                          <a:solidFill>
                            <a:srgbClr val="000000"/>
                          </a:solidFill>
                          <a:effectLst/>
                          <a:latin typeface="Arial" panose="020B0604020202020204" pitchFamily="34" charset="0"/>
                        </a:rPr>
                        <a:t>Η εγκληματικότητα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400" b="1" i="0" u="none" strike="noStrike">
                          <a:solidFill>
                            <a:srgbClr val="000000"/>
                          </a:solidFill>
                          <a:effectLst/>
                          <a:latin typeface="Calibri" panose="020F0502020204030204" pitchFamily="34" charset="0"/>
                        </a:rPr>
                        <a:t>11,7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8,1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15,2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11,4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13,7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13,3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14,2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51499851"/>
                  </a:ext>
                </a:extLst>
              </a:tr>
              <a:tr h="460111">
                <a:tc>
                  <a:txBody>
                    <a:bodyPr/>
                    <a:lstStyle/>
                    <a:p>
                      <a:pPr algn="ctr" fontAlgn="b"/>
                      <a:r>
                        <a:rPr lang="el-GR" sz="900" b="1" i="0" u="none" strike="noStrike" dirty="0">
                          <a:solidFill>
                            <a:srgbClr val="000000"/>
                          </a:solidFill>
                          <a:effectLst/>
                          <a:latin typeface="Arial" panose="020B0604020202020204" pitchFamily="34" charset="0"/>
                        </a:rPr>
                        <a:t>Η εξέλιξη της Πανδημίας COVID-19</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400" b="1" i="0" u="none" strike="noStrike" dirty="0">
                          <a:solidFill>
                            <a:srgbClr val="000000"/>
                          </a:solidFill>
                          <a:effectLst/>
                          <a:latin typeface="Calibri" panose="020F0502020204030204" pitchFamily="34" charset="0"/>
                        </a:rPr>
                        <a:t>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9,3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518711145"/>
                  </a:ext>
                </a:extLst>
              </a:tr>
              <a:tr h="217576">
                <a:tc>
                  <a:txBody>
                    <a:bodyPr/>
                    <a:lstStyle/>
                    <a:p>
                      <a:pPr algn="ctr" fontAlgn="b"/>
                      <a:r>
                        <a:rPr lang="el-GR" sz="900" b="1" i="0" u="none" strike="noStrike" dirty="0">
                          <a:solidFill>
                            <a:srgbClr val="000000"/>
                          </a:solidFill>
                          <a:effectLst/>
                          <a:latin typeface="Arial" panose="020B0604020202020204" pitchFamily="34" charset="0"/>
                        </a:rPr>
                        <a:t>Το μεταναστευτικό</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400" b="1" i="0" u="none" strike="noStrike" dirty="0">
                          <a:solidFill>
                            <a:srgbClr val="000000"/>
                          </a:solidFill>
                          <a:effectLst/>
                          <a:latin typeface="Calibri" panose="020F0502020204030204" pitchFamily="34" charset="0"/>
                        </a:rPr>
                        <a:t>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9,2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12,3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64095239"/>
                  </a:ext>
                </a:extLst>
              </a:tr>
              <a:tr h="288723">
                <a:tc>
                  <a:txBody>
                    <a:bodyPr/>
                    <a:lstStyle/>
                    <a:p>
                      <a:pPr algn="ctr" fontAlgn="b"/>
                      <a:r>
                        <a:rPr lang="el-GR" sz="900" b="1" i="0" u="none" strike="noStrike" dirty="0" err="1">
                          <a:solidFill>
                            <a:srgbClr val="000000"/>
                          </a:solidFill>
                          <a:effectLst/>
                          <a:latin typeface="Arial" panose="020B0604020202020204" pitchFamily="34" charset="0"/>
                        </a:rPr>
                        <a:t>ΔΞ</a:t>
                      </a:r>
                      <a:r>
                        <a:rPr lang="el-GR" sz="900" b="1" i="0" u="none" strike="noStrike" dirty="0">
                          <a:solidFill>
                            <a:srgbClr val="000000"/>
                          </a:solidFill>
                          <a:effectLst/>
                          <a:latin typeface="Arial" panose="020B0604020202020204" pitchFamily="34" charset="0"/>
                        </a:rPr>
                        <a:t>/ΔΑ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400" b="1" i="0" u="none" strike="noStrike" dirty="0" smtClean="0">
                          <a:solidFill>
                            <a:srgbClr val="000000"/>
                          </a:solidFill>
                          <a:effectLst/>
                          <a:latin typeface="Calibri" panose="020F0502020204030204" pitchFamily="34" charset="0"/>
                        </a:rPr>
                        <a:t>1,</a:t>
                      </a:r>
                      <a:r>
                        <a:rPr lang="en-US" sz="1400" b="1" i="0" u="none" strike="noStrike" dirty="0" smtClean="0">
                          <a:solidFill>
                            <a:srgbClr val="000000"/>
                          </a:solidFill>
                          <a:effectLst/>
                          <a:latin typeface="Calibri" panose="020F0502020204030204" pitchFamily="34" charset="0"/>
                        </a:rPr>
                        <a:t>2</a:t>
                      </a:r>
                      <a:endParaRPr lang="el-GR" sz="1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110373783"/>
                  </a:ext>
                </a:extLst>
              </a:tr>
            </a:tbl>
          </a:graphicData>
        </a:graphic>
      </p:graphicFrame>
      <p:sp>
        <p:nvSpPr>
          <p:cNvPr id="11" name="TextBox 10"/>
          <p:cNvSpPr txBox="1"/>
          <p:nvPr/>
        </p:nvSpPr>
        <p:spPr>
          <a:xfrm>
            <a:off x="9640140" y="748693"/>
            <a:ext cx="2369303" cy="461665"/>
          </a:xfrm>
          <a:prstGeom prst="rect">
            <a:avLst/>
          </a:prstGeom>
          <a:solidFill>
            <a:schemeClr val="accent2"/>
          </a:solidFill>
        </p:spPr>
        <p:txBody>
          <a:bodyPr wrap="none" rtlCol="0">
            <a:spAutoFit/>
          </a:bodyPr>
          <a:lstStyle/>
          <a:p>
            <a:r>
              <a:rPr lang="en-US" sz="2400" dirty="0">
                <a:solidFill>
                  <a:schemeClr val="bg1"/>
                </a:solidFill>
              </a:rPr>
              <a:t>1</a:t>
            </a:r>
            <a:r>
              <a:rPr lang="el-GR" sz="2400" dirty="0">
                <a:solidFill>
                  <a:schemeClr val="bg1"/>
                </a:solidFill>
              </a:rPr>
              <a:t>+2η</a:t>
            </a:r>
            <a:r>
              <a:rPr lang="el-GR" sz="2400" baseline="30000" dirty="0">
                <a:solidFill>
                  <a:schemeClr val="bg1"/>
                </a:solidFill>
              </a:rPr>
              <a:t>η</a:t>
            </a:r>
            <a:r>
              <a:rPr lang="el-GR" sz="2400" dirty="0">
                <a:solidFill>
                  <a:schemeClr val="bg1"/>
                </a:solidFill>
              </a:rPr>
              <a:t> ΑΝΑΦΟΡΑ </a:t>
            </a:r>
          </a:p>
        </p:txBody>
      </p:sp>
    </p:spTree>
    <p:extLst>
      <p:ext uri="{BB962C8B-B14F-4D97-AF65-F5344CB8AC3E}">
        <p14:creationId xmlns:p14="http://schemas.microsoft.com/office/powerpoint/2010/main" val="1158426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164472" y="147941"/>
            <a:ext cx="11414256"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algn="ctr">
              <a:lnSpc>
                <a:spcPct val="110000"/>
              </a:lnSpc>
              <a:spcBef>
                <a:spcPct val="20000"/>
              </a:spcBef>
              <a:defRPr/>
            </a:pPr>
            <a:r>
              <a:rPr lang="el-GR" altLang="en-US" sz="1800" b="1" dirty="0">
                <a:solidFill>
                  <a:srgbClr val="FF0000"/>
                </a:solidFill>
                <a:latin typeface="Calibri Light" panose="020F0302020204030204"/>
              </a:rPr>
              <a:t>Ποια θέματα </a:t>
            </a:r>
            <a:r>
              <a:rPr lang="el-GR" altLang="en-US" sz="1800" b="1" dirty="0">
                <a:solidFill>
                  <a:srgbClr val="E7E6E6">
                    <a:lumMod val="25000"/>
                  </a:srgbClr>
                </a:solidFill>
                <a:latin typeface="Calibri Light" panose="020F0302020204030204"/>
              </a:rPr>
              <a:t>επικαιρότητας σας απασχολούν </a:t>
            </a:r>
            <a:r>
              <a:rPr lang="el-GR" altLang="en-US" sz="1800" b="1" dirty="0" smtClean="0">
                <a:solidFill>
                  <a:srgbClr val="E7E6E6">
                    <a:lumMod val="25000"/>
                  </a:srgbClr>
                </a:solidFill>
                <a:latin typeface="Calibri Light" panose="020F0302020204030204"/>
              </a:rPr>
              <a:t>περισσότερο </a:t>
            </a:r>
            <a:r>
              <a:rPr kumimoji="0" lang="el-GR" altLang="el-GR" sz="1800" b="1" i="0" u="none" strike="noStrike" kern="1200" cap="none" spc="0" normalizeH="0" baseline="0" noProof="0" dirty="0" smtClean="0">
                <a:ln>
                  <a:noFill/>
                </a:ln>
                <a:solidFill>
                  <a:srgbClr val="E7E6E6">
                    <a:lumMod val="25000"/>
                  </a:srgbClr>
                </a:solidFill>
                <a:effectLst/>
                <a:uLnTx/>
                <a:uFillTx/>
                <a:latin typeface="Calibri Light" panose="020F0302020204030204"/>
                <a:ea typeface="+mn-ea"/>
                <a:cs typeface="+mn-cs"/>
              </a:rPr>
              <a:t>(καθ</a:t>
            </a:r>
            <a:r>
              <a:rPr kumimoji="0" lang="el-GR" altLang="el-GR" sz="18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 υπόδειξη διερεύνηση)</a:t>
            </a:r>
          </a:p>
          <a:p>
            <a:pPr marL="342900" marR="0" lvl="0" indent="-342900" algn="ctr" defTabSz="457200" rtl="0" eaLnBrk="1" fontAlgn="auto" latinLnBrk="0" hangingPunct="1">
              <a:lnSpc>
                <a:spcPct val="110000"/>
              </a:lnSpc>
              <a:spcBef>
                <a:spcPts val="0"/>
              </a:spcBef>
              <a:spcAft>
                <a:spcPts val="0"/>
              </a:spcAft>
              <a:buClrTx/>
              <a:buSzTx/>
              <a:buFontTx/>
              <a:buNone/>
              <a:tabLst/>
              <a:defRPr/>
            </a:pPr>
            <a:endParaRPr kumimoji="0" lang="el-GR" altLang="el-GR" sz="1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a:p>
            <a:pPr marL="342900" marR="0" lvl="0" indent="-342900" algn="ctr" defTabSz="457200" rtl="0" eaLnBrk="1" fontAlgn="auto" latinLnBrk="0" hangingPunct="0">
              <a:lnSpc>
                <a:spcPct val="100000"/>
              </a:lnSpc>
              <a:spcBef>
                <a:spcPts val="0"/>
              </a:spcBef>
              <a:spcAft>
                <a:spcPts val="0"/>
              </a:spcAft>
              <a:buClrTx/>
              <a:buSzTx/>
              <a:buFontTx/>
              <a:buNone/>
              <a:tabLst/>
              <a:defRPr/>
            </a:pPr>
            <a:r>
              <a:rPr kumimoji="0" lang="el-GR" altLang="el-GR" sz="1400" b="1"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mn-ea"/>
                <a:cs typeface="+mn-cs"/>
              </a:rPr>
              <a:t>Ανάλυση </a:t>
            </a:r>
            <a:r>
              <a:rPr kumimoji="0" lang="el-GR" altLang="el-GR" sz="14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με βάση το επάγγελμα</a:t>
            </a:r>
            <a:endParaRPr kumimoji="0" lang="el-GR" altLang="en-US"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9" name="Table 8"/>
          <p:cNvGraphicFramePr>
            <a:graphicFrameLocks noGrp="1"/>
          </p:cNvGraphicFramePr>
          <p:nvPr>
            <p:extLst>
              <p:ext uri="{D42A27DB-BD31-4B8C-83A1-F6EECF244321}">
                <p14:modId xmlns:p14="http://schemas.microsoft.com/office/powerpoint/2010/main" val="1087457238"/>
              </p:ext>
            </p:extLst>
          </p:nvPr>
        </p:nvGraphicFramePr>
        <p:xfrm>
          <a:off x="687974" y="1260594"/>
          <a:ext cx="10890754" cy="5129219"/>
        </p:xfrm>
        <a:graphic>
          <a:graphicData uri="http://schemas.openxmlformats.org/drawingml/2006/table">
            <a:tbl>
              <a:tblPr/>
              <a:tblGrid>
                <a:gridCol w="1460029">
                  <a:extLst>
                    <a:ext uri="{9D8B030D-6E8A-4147-A177-3AD203B41FA5}">
                      <a16:colId xmlns:a16="http://schemas.microsoft.com/office/drawing/2014/main" val="20000"/>
                    </a:ext>
                  </a:extLst>
                </a:gridCol>
                <a:gridCol w="982870">
                  <a:extLst>
                    <a:ext uri="{9D8B030D-6E8A-4147-A177-3AD203B41FA5}">
                      <a16:colId xmlns:a16="http://schemas.microsoft.com/office/drawing/2014/main" val="20001"/>
                    </a:ext>
                  </a:extLst>
                </a:gridCol>
                <a:gridCol w="1043559">
                  <a:extLst>
                    <a:ext uri="{9D8B030D-6E8A-4147-A177-3AD203B41FA5}">
                      <a16:colId xmlns:a16="http://schemas.microsoft.com/office/drawing/2014/main" val="20002"/>
                    </a:ext>
                  </a:extLst>
                </a:gridCol>
                <a:gridCol w="1041464">
                  <a:extLst>
                    <a:ext uri="{9D8B030D-6E8A-4147-A177-3AD203B41FA5}">
                      <a16:colId xmlns:a16="http://schemas.microsoft.com/office/drawing/2014/main" val="20003"/>
                    </a:ext>
                  </a:extLst>
                </a:gridCol>
                <a:gridCol w="1060472">
                  <a:extLst>
                    <a:ext uri="{9D8B030D-6E8A-4147-A177-3AD203B41FA5}">
                      <a16:colId xmlns:a16="http://schemas.microsoft.com/office/drawing/2014/main" val="20004"/>
                    </a:ext>
                  </a:extLst>
                </a:gridCol>
                <a:gridCol w="1060472">
                  <a:extLst>
                    <a:ext uri="{9D8B030D-6E8A-4147-A177-3AD203B41FA5}">
                      <a16:colId xmlns:a16="http://schemas.microsoft.com/office/drawing/2014/main" val="20005"/>
                    </a:ext>
                  </a:extLst>
                </a:gridCol>
                <a:gridCol w="1060472">
                  <a:extLst>
                    <a:ext uri="{9D8B030D-6E8A-4147-A177-3AD203B41FA5}">
                      <a16:colId xmlns:a16="http://schemas.microsoft.com/office/drawing/2014/main" val="20006"/>
                    </a:ext>
                  </a:extLst>
                </a:gridCol>
                <a:gridCol w="1060472">
                  <a:extLst>
                    <a:ext uri="{9D8B030D-6E8A-4147-A177-3AD203B41FA5}">
                      <a16:colId xmlns:a16="http://schemas.microsoft.com/office/drawing/2014/main" val="20007"/>
                    </a:ext>
                  </a:extLst>
                </a:gridCol>
                <a:gridCol w="1060472">
                  <a:extLst>
                    <a:ext uri="{9D8B030D-6E8A-4147-A177-3AD203B41FA5}">
                      <a16:colId xmlns:a16="http://schemas.microsoft.com/office/drawing/2014/main" val="20008"/>
                    </a:ext>
                  </a:extLst>
                </a:gridCol>
                <a:gridCol w="1060472">
                  <a:extLst>
                    <a:ext uri="{9D8B030D-6E8A-4147-A177-3AD203B41FA5}">
                      <a16:colId xmlns:a16="http://schemas.microsoft.com/office/drawing/2014/main" val="3808330911"/>
                    </a:ext>
                  </a:extLst>
                </a:gridCol>
              </a:tblGrid>
              <a:tr h="528576">
                <a:tc>
                  <a:txBody>
                    <a:bodyPr/>
                    <a:lstStyle/>
                    <a:p>
                      <a:pPr algn="ctr" fontAlgn="b"/>
                      <a:endParaRPr lang="el-GR" sz="1000" b="1" i="0" u="none" strike="noStrike" dirty="0">
                        <a:solidFill>
                          <a:srgbClr val="000000"/>
                        </a:solidFill>
                        <a:effectLst/>
                        <a:latin typeface="Arial" panose="020B0604020202020204" pitchFamily="34" charset="0"/>
                      </a:endParaRPr>
                    </a:p>
                  </a:txBody>
                  <a:tcPr marL="3090" marR="3090" marT="3090"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900" b="1" i="0" u="none" strike="noStrike" kern="1200" cap="none" normalizeH="0" baseline="0" dirty="0">
                          <a:ln>
                            <a:noFill/>
                          </a:ln>
                          <a:solidFill>
                            <a:srgbClr val="FFFFFF"/>
                          </a:solidFill>
                          <a:effectLst/>
                          <a:latin typeface="+mn-lt"/>
                          <a:ea typeface="+mn-ea"/>
                          <a:cs typeface="Tahoma" panose="020B0604030504040204" pitchFamily="34" charset="0"/>
                        </a:rPr>
                        <a:t>ΣΥΝΟΛΟ</a:t>
                      </a:r>
                    </a:p>
                  </a:txBody>
                  <a:tcPr marL="3090" marR="3090" marT="30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ΙΔΙΩΤΙΚΟΣ </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ΥΠΑΛ</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ΛΗΛΟΣ</a:t>
                      </a:r>
                    </a:p>
                  </a:txBody>
                  <a:tcPr marL="3090" marR="3090" marT="30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ΔΗΜΟ</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ΣΙΟΣ </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ΥΠΑΛ</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ΛΗΛΟΣ</a:t>
                      </a:r>
                    </a:p>
                  </a:txBody>
                  <a:tcPr marL="3090" marR="3090" marT="30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ΥΠΑΛΛ.</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ΣΥΝΟΛΟ</a:t>
                      </a:r>
                    </a:p>
                  </a:txBody>
                  <a:tcPr marL="3090" marR="3090" marT="30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ΣΥΝΤΑ</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ΞΙΟΥΧΟΣ</a:t>
                      </a:r>
                    </a:p>
                  </a:txBody>
                  <a:tcPr marL="3090" marR="3090" marT="30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ΑΥΤΟΑΠΑ</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ΣΧΟ</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ΛΟΥΜΕΝΟΣ</a:t>
                      </a:r>
                    </a:p>
                  </a:txBody>
                  <a:tcPr marL="3090" marR="3090" marT="30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ΑΝΕΡΓΟΙ</a:t>
                      </a:r>
                    </a:p>
                  </a:txBody>
                  <a:tcPr marL="3090" marR="3090" marT="30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ΦΟΙΤΗΤΕΣ</a:t>
                      </a:r>
                    </a:p>
                  </a:txBody>
                  <a:tcPr marL="3090" marR="3090" marT="30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ΑΛΛΟ</a:t>
                      </a:r>
                    </a:p>
                  </a:txBody>
                  <a:tcPr marL="3090" marR="3090" marT="30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815622">
                <a:tc>
                  <a:txBody>
                    <a:bodyPr/>
                    <a:lstStyle/>
                    <a:p>
                      <a:pPr algn="ctr" fontAlgn="b"/>
                      <a:r>
                        <a:rPr lang="el-GR" sz="900" b="1" i="0" u="none" strike="noStrike" dirty="0">
                          <a:solidFill>
                            <a:srgbClr val="000000"/>
                          </a:solidFill>
                          <a:effectLst/>
                          <a:latin typeface="Arial" panose="020B0604020202020204" pitchFamily="34" charset="0"/>
                        </a:rPr>
                        <a:t>Η αύξηση των τιμών και η ακρίβεια (στα προϊόντα, στις υπηρεσίες, στην ενέργεια και στα καύσιμα)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400" b="1" i="0" u="none" strike="noStrike" dirty="0">
                          <a:solidFill>
                            <a:srgbClr val="000000"/>
                          </a:solidFill>
                          <a:effectLst/>
                          <a:latin typeface="Calibri" panose="020F0502020204030204" pitchFamily="34" charset="0"/>
                        </a:rPr>
                        <a:t>86,1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89,4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90,4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89,7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85,1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88,3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79,4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88,6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76,6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703976">
                <a:tc>
                  <a:txBody>
                    <a:bodyPr/>
                    <a:lstStyle/>
                    <a:p>
                      <a:pPr algn="ctr" fontAlgn="b"/>
                      <a:r>
                        <a:rPr lang="el-GR" sz="900" b="1" i="0" u="none" strike="noStrike">
                          <a:solidFill>
                            <a:srgbClr val="000000"/>
                          </a:solidFill>
                          <a:effectLst/>
                          <a:latin typeface="Arial" panose="020B0604020202020204" pitchFamily="34" charset="0"/>
                        </a:rPr>
                        <a:t>Ο πόλεμος στην Ουκρανία και οι επιπτώσεις στην χώρα μας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400" b="1" i="0" u="none" strike="noStrike" dirty="0">
                          <a:solidFill>
                            <a:srgbClr val="000000"/>
                          </a:solidFill>
                          <a:effectLst/>
                          <a:latin typeface="Calibri" panose="020F0502020204030204" pitchFamily="34" charset="0"/>
                        </a:rPr>
                        <a:t>24,6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19,7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43,3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r h="368989">
                <a:tc>
                  <a:txBody>
                    <a:bodyPr/>
                    <a:lstStyle/>
                    <a:p>
                      <a:pPr algn="ctr" fontAlgn="b"/>
                      <a:r>
                        <a:rPr lang="el-GR" sz="900" b="1" i="0" u="none" strike="noStrike">
                          <a:solidFill>
                            <a:srgbClr val="000000"/>
                          </a:solidFill>
                          <a:effectLst/>
                          <a:latin typeface="Arial" panose="020B0604020202020204" pitchFamily="34" charset="0"/>
                        </a:rPr>
                        <a:t>Η ανεργία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400" b="1" i="0" u="none" strike="noStrike" dirty="0">
                          <a:solidFill>
                            <a:srgbClr val="000000"/>
                          </a:solidFill>
                          <a:effectLst/>
                          <a:latin typeface="Calibri" panose="020F0502020204030204" pitchFamily="34" charset="0"/>
                        </a:rPr>
                        <a:t>23,7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13,4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18,8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49,4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27,8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80455781"/>
                  </a:ext>
                </a:extLst>
              </a:tr>
              <a:tr h="412015">
                <a:tc>
                  <a:txBody>
                    <a:bodyPr/>
                    <a:lstStyle/>
                    <a:p>
                      <a:pPr algn="ctr" fontAlgn="b"/>
                      <a:r>
                        <a:rPr lang="el-GR" sz="900" b="1" i="0" u="none" strike="noStrike">
                          <a:solidFill>
                            <a:srgbClr val="000000"/>
                          </a:solidFill>
                          <a:effectLst/>
                          <a:latin typeface="Arial" panose="020B0604020202020204" pitchFamily="34" charset="0"/>
                        </a:rPr>
                        <a:t>Η πορεία των Ελληνοτουρκικών σχέσεων</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400" b="1" i="0" u="none" strike="noStrike" dirty="0">
                          <a:solidFill>
                            <a:srgbClr val="000000"/>
                          </a:solidFill>
                          <a:effectLst/>
                          <a:latin typeface="Calibri" panose="020F0502020204030204" pitchFamily="34" charset="0"/>
                        </a:rPr>
                        <a:t>17,4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16,7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19,3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17,6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8,6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6,6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19,9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77879660"/>
                  </a:ext>
                </a:extLst>
              </a:tr>
              <a:tr h="302534">
                <a:tc>
                  <a:txBody>
                    <a:bodyPr/>
                    <a:lstStyle/>
                    <a:p>
                      <a:pPr algn="ctr" fontAlgn="b"/>
                      <a:r>
                        <a:rPr lang="el-GR" sz="900" b="1" i="0" u="none" strike="noStrike" dirty="0">
                          <a:solidFill>
                            <a:srgbClr val="000000"/>
                          </a:solidFill>
                          <a:effectLst/>
                          <a:latin typeface="Arial" panose="020B0604020202020204" pitchFamily="34" charset="0"/>
                        </a:rPr>
                        <a:t>Η υπόθεση των Υποκλοπών με στόχο τον αρχηγό του ΠΑΣΟΚ-</a:t>
                      </a:r>
                      <a:r>
                        <a:rPr lang="el-GR" sz="900" b="1" i="0" u="none" strike="noStrike" dirty="0" err="1">
                          <a:solidFill>
                            <a:srgbClr val="000000"/>
                          </a:solidFill>
                          <a:effectLst/>
                          <a:latin typeface="Arial" panose="020B0604020202020204" pitchFamily="34" charset="0"/>
                        </a:rPr>
                        <a:t>ΚΙΝΑΛ</a:t>
                      </a:r>
                      <a:r>
                        <a:rPr lang="el-GR" sz="900" b="1" i="0" u="none" strike="noStrike" dirty="0">
                          <a:solidFill>
                            <a:srgbClr val="000000"/>
                          </a:solidFill>
                          <a:effectLst/>
                          <a:latin typeface="Arial" panose="020B0604020202020204" pitchFamily="34" charset="0"/>
                        </a:rPr>
                        <a:t> </a:t>
                      </a:r>
                      <a:r>
                        <a:rPr lang="el-GR" sz="900" b="1" i="0" u="none" strike="noStrike" dirty="0" err="1">
                          <a:solidFill>
                            <a:srgbClr val="000000"/>
                          </a:solidFill>
                          <a:effectLst/>
                          <a:latin typeface="Arial" panose="020B0604020202020204" pitchFamily="34" charset="0"/>
                        </a:rPr>
                        <a:t>Ν.Ανδρουλάκη</a:t>
                      </a:r>
                      <a:r>
                        <a:rPr lang="el-GR" sz="900" b="1" i="0" u="none" strike="noStrike" dirty="0">
                          <a:solidFill>
                            <a:srgbClr val="000000"/>
                          </a:solidFill>
                          <a:effectLst/>
                          <a:latin typeface="Arial" panose="020B0604020202020204" pitchFamily="34" charset="0"/>
                        </a:rPr>
                        <a:t> και τον δημοσιογράφο </a:t>
                      </a:r>
                      <a:r>
                        <a:rPr lang="el-GR" sz="900" b="1" i="0" u="none" strike="noStrike" dirty="0" err="1">
                          <a:solidFill>
                            <a:srgbClr val="000000"/>
                          </a:solidFill>
                          <a:effectLst/>
                          <a:latin typeface="Arial" panose="020B0604020202020204" pitchFamily="34" charset="0"/>
                        </a:rPr>
                        <a:t>Α.Κουκάκη</a:t>
                      </a:r>
                      <a:endParaRPr lang="el-GR" sz="900" b="1" i="0" u="none" strike="noStrike" dirty="0">
                        <a:solidFill>
                          <a:srgbClr val="000000"/>
                        </a:solidFill>
                        <a:effectLst/>
                        <a:latin typeface="Arial" panose="020B0604020202020204" pitchFamily="34" charset="0"/>
                      </a:endParaRP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400" b="1" i="0" u="none" strike="noStrike" dirty="0">
                          <a:solidFill>
                            <a:srgbClr val="000000"/>
                          </a:solidFill>
                          <a:effectLst/>
                          <a:latin typeface="Calibri" panose="020F0502020204030204" pitchFamily="34" charset="0"/>
                        </a:rPr>
                        <a:t>12,8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15,5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11,1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14,3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11,7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15,1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11,4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10,3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51499851"/>
                  </a:ext>
                </a:extLst>
              </a:tr>
              <a:tr h="302534">
                <a:tc>
                  <a:txBody>
                    <a:bodyPr/>
                    <a:lstStyle/>
                    <a:p>
                      <a:pPr algn="ctr" fontAlgn="b"/>
                      <a:r>
                        <a:rPr lang="el-GR" sz="900" b="1" i="0" u="none" strike="noStrike">
                          <a:solidFill>
                            <a:srgbClr val="000000"/>
                          </a:solidFill>
                          <a:effectLst/>
                          <a:latin typeface="Arial" panose="020B0604020202020204" pitchFamily="34" charset="0"/>
                        </a:rPr>
                        <a:t>Η εγκληματικότητα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400" b="1" i="0" u="none" strike="noStrike" dirty="0">
                          <a:solidFill>
                            <a:srgbClr val="000000"/>
                          </a:solidFill>
                          <a:effectLst/>
                          <a:latin typeface="Calibri" panose="020F0502020204030204" pitchFamily="34" charset="0"/>
                        </a:rPr>
                        <a:t>11,7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18,1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640102848"/>
                  </a:ext>
                </a:extLst>
              </a:tr>
              <a:tr h="287018">
                <a:tc>
                  <a:txBody>
                    <a:bodyPr/>
                    <a:lstStyle/>
                    <a:p>
                      <a:pPr algn="ctr" fontAlgn="b"/>
                      <a:r>
                        <a:rPr lang="el-GR" sz="900" b="1" i="0" u="none" strike="noStrike">
                          <a:solidFill>
                            <a:srgbClr val="000000"/>
                          </a:solidFill>
                          <a:effectLst/>
                          <a:latin typeface="Arial" panose="020B0604020202020204" pitchFamily="34" charset="0"/>
                        </a:rPr>
                        <a:t>Η εξέλιξη της Πανδημίας COVID-19</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400" b="1" i="0" u="none" strike="noStrike" dirty="0">
                          <a:solidFill>
                            <a:srgbClr val="000000"/>
                          </a:solidFill>
                          <a:effectLst/>
                          <a:latin typeface="Calibri" panose="020F0502020204030204" pitchFamily="34" charset="0"/>
                        </a:rPr>
                        <a:t>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9,5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9,3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9,3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8,2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11,8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44842848"/>
                  </a:ext>
                </a:extLst>
              </a:tr>
              <a:tr h="566480">
                <a:tc>
                  <a:txBody>
                    <a:bodyPr/>
                    <a:lstStyle/>
                    <a:p>
                      <a:pPr algn="ctr" fontAlgn="b"/>
                      <a:r>
                        <a:rPr lang="el-GR" sz="900" b="1" i="0" u="none" strike="noStrike" dirty="0">
                          <a:solidFill>
                            <a:srgbClr val="000000"/>
                          </a:solidFill>
                          <a:effectLst/>
                          <a:latin typeface="Arial" panose="020B0604020202020204" pitchFamily="34" charset="0"/>
                        </a:rPr>
                        <a:t>Το μεταναστευτικό</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400" b="1" i="0" u="none" strike="noStrike" dirty="0">
                          <a:solidFill>
                            <a:srgbClr val="000000"/>
                          </a:solidFill>
                          <a:effectLst/>
                          <a:latin typeface="Calibri" panose="020F0502020204030204" pitchFamily="34" charset="0"/>
                        </a:rPr>
                        <a:t>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5,6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9,5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9,5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12,7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506806818"/>
                  </a:ext>
                </a:extLst>
              </a:tr>
              <a:tr h="302534">
                <a:tc>
                  <a:txBody>
                    <a:bodyPr/>
                    <a:lstStyle/>
                    <a:p>
                      <a:pPr algn="ctr" fontAlgn="b"/>
                      <a:r>
                        <a:rPr lang="el-GR" sz="900" b="1" i="0" u="none" strike="noStrike" dirty="0" err="1">
                          <a:solidFill>
                            <a:srgbClr val="000000"/>
                          </a:solidFill>
                          <a:effectLst/>
                          <a:latin typeface="Arial" panose="020B0604020202020204" pitchFamily="34" charset="0"/>
                        </a:rPr>
                        <a:t>ΔΞ</a:t>
                      </a:r>
                      <a:r>
                        <a:rPr lang="el-GR" sz="900" b="1" i="0" u="none" strike="noStrike" dirty="0">
                          <a:solidFill>
                            <a:srgbClr val="000000"/>
                          </a:solidFill>
                          <a:effectLst/>
                          <a:latin typeface="Arial" panose="020B0604020202020204" pitchFamily="34" charset="0"/>
                        </a:rPr>
                        <a:t>/ΔΑ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400" b="1" i="0" u="none" strike="noStrike" dirty="0" smtClean="0">
                          <a:solidFill>
                            <a:srgbClr val="000000"/>
                          </a:solidFill>
                          <a:effectLst/>
                          <a:latin typeface="Calibri" panose="020F0502020204030204" pitchFamily="34" charset="0"/>
                        </a:rPr>
                        <a:t>1,</a:t>
                      </a:r>
                      <a:r>
                        <a:rPr lang="en-US" sz="1400" b="1" i="0" u="none" strike="noStrike" dirty="0" smtClean="0">
                          <a:solidFill>
                            <a:srgbClr val="000000"/>
                          </a:solidFill>
                          <a:effectLst/>
                          <a:latin typeface="Calibri" panose="020F0502020204030204" pitchFamily="34" charset="0"/>
                        </a:rPr>
                        <a:t>2</a:t>
                      </a:r>
                      <a:endParaRPr lang="el-GR" sz="1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8,6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20849527"/>
                  </a:ext>
                </a:extLst>
              </a:tr>
            </a:tbl>
          </a:graphicData>
        </a:graphic>
      </p:graphicFrame>
      <p:sp>
        <p:nvSpPr>
          <p:cNvPr id="15" name="TextBox 14"/>
          <p:cNvSpPr txBox="1"/>
          <p:nvPr/>
        </p:nvSpPr>
        <p:spPr>
          <a:xfrm>
            <a:off x="9683914" y="705016"/>
            <a:ext cx="2507161" cy="461665"/>
          </a:xfrm>
          <a:prstGeom prst="rect">
            <a:avLst/>
          </a:prstGeom>
          <a:solidFill>
            <a:schemeClr val="accent2"/>
          </a:solidFill>
        </p:spPr>
        <p:txBody>
          <a:bodyPr wrap="none" rtlCol="0">
            <a:spAutoFit/>
          </a:bodyPr>
          <a:lstStyle/>
          <a:p>
            <a:r>
              <a:rPr lang="en-US" sz="2400" dirty="0">
                <a:solidFill>
                  <a:schemeClr val="bg1"/>
                </a:solidFill>
              </a:rPr>
              <a:t>1</a:t>
            </a:r>
            <a:r>
              <a:rPr lang="el-GR" sz="2400" baseline="30000" dirty="0">
                <a:solidFill>
                  <a:schemeClr val="bg1"/>
                </a:solidFill>
              </a:rPr>
              <a:t>η</a:t>
            </a:r>
            <a:r>
              <a:rPr lang="el-GR" sz="2400" dirty="0">
                <a:solidFill>
                  <a:schemeClr val="bg1"/>
                </a:solidFill>
              </a:rPr>
              <a:t> + 2</a:t>
            </a:r>
            <a:r>
              <a:rPr lang="el-GR" sz="2400" baseline="30000" dirty="0">
                <a:solidFill>
                  <a:schemeClr val="bg1"/>
                </a:solidFill>
              </a:rPr>
              <a:t>η</a:t>
            </a:r>
            <a:r>
              <a:rPr lang="el-GR" sz="2400" dirty="0">
                <a:solidFill>
                  <a:schemeClr val="bg1"/>
                </a:solidFill>
              </a:rPr>
              <a:t> ΑΝΑΦΟΡΑ </a:t>
            </a:r>
          </a:p>
        </p:txBody>
      </p:sp>
    </p:spTree>
    <p:extLst>
      <p:ext uri="{BB962C8B-B14F-4D97-AF65-F5344CB8AC3E}">
        <p14:creationId xmlns:p14="http://schemas.microsoft.com/office/powerpoint/2010/main" val="22510582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6329779" y="1293117"/>
            <a:ext cx="5862221" cy="76513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Rectangle 10"/>
          <p:cNvSpPr/>
          <p:nvPr/>
        </p:nvSpPr>
        <p:spPr>
          <a:xfrm>
            <a:off x="0" y="10999"/>
            <a:ext cx="2612572" cy="61536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1205" name="Rectangle 2"/>
          <p:cNvSpPr>
            <a:spLocks noChangeArrowheads="1"/>
          </p:cNvSpPr>
          <p:nvPr/>
        </p:nvSpPr>
        <p:spPr bwMode="auto">
          <a:xfrm>
            <a:off x="2612572" y="117402"/>
            <a:ext cx="8865792"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a:lnSpc>
                <a:spcPct val="110000"/>
              </a:lnSpc>
              <a:spcBef>
                <a:spcPct val="20000"/>
              </a:spcBef>
              <a:defRPr/>
            </a:pPr>
            <a:r>
              <a:rPr lang="el-GR" altLang="el-GR" sz="1800" b="1" dirty="0">
                <a:solidFill>
                  <a:srgbClr val="E7E6E6">
                    <a:lumMod val="25000"/>
                  </a:srgbClr>
                </a:solidFill>
                <a:latin typeface="Calibri Light" panose="020F0302020204030204"/>
              </a:rPr>
              <a:t>Αύξηση </a:t>
            </a:r>
            <a:r>
              <a:rPr lang="el-GR" altLang="el-GR" sz="1800" b="1" dirty="0" smtClean="0">
                <a:solidFill>
                  <a:srgbClr val="E7E6E6">
                    <a:lumMod val="25000"/>
                  </a:srgbClr>
                </a:solidFill>
                <a:latin typeface="Calibri Light" panose="020F0302020204030204"/>
              </a:rPr>
              <a:t>τιμών  </a:t>
            </a:r>
            <a:r>
              <a:rPr lang="el-GR" altLang="el-GR" sz="1800" b="1" dirty="0">
                <a:solidFill>
                  <a:srgbClr val="E7E6E6">
                    <a:lumMod val="25000"/>
                  </a:srgbClr>
                </a:solidFill>
                <a:latin typeface="Calibri Light" panose="020F0302020204030204"/>
              </a:rPr>
              <a:t>&amp; Ακρίβεια</a:t>
            </a:r>
            <a:r>
              <a:rPr lang="en-US" altLang="el-GR" sz="1800" b="1" dirty="0">
                <a:solidFill>
                  <a:srgbClr val="E7E6E6">
                    <a:lumMod val="25000"/>
                  </a:srgbClr>
                </a:solidFill>
                <a:latin typeface="Calibri Light" panose="020F0302020204030204"/>
              </a:rPr>
              <a:t>:</a:t>
            </a:r>
            <a:r>
              <a:rPr lang="el-GR" altLang="el-GR" sz="1800" b="1" dirty="0">
                <a:solidFill>
                  <a:srgbClr val="E7E6E6">
                    <a:lumMod val="25000"/>
                  </a:srgbClr>
                </a:solidFill>
                <a:latin typeface="Calibri Light" panose="020F0302020204030204"/>
              </a:rPr>
              <a:t> Ποιο </a:t>
            </a:r>
            <a:r>
              <a:rPr lang="el-GR" altLang="el-GR" sz="1800" b="1" dirty="0" smtClean="0">
                <a:solidFill>
                  <a:srgbClr val="E7E6E6">
                    <a:lumMod val="25000"/>
                  </a:srgbClr>
                </a:solidFill>
                <a:latin typeface="Calibri Light" panose="020F0302020204030204"/>
              </a:rPr>
              <a:t>από τα 2 </a:t>
            </a:r>
            <a:r>
              <a:rPr kumimoji="0" lang="el-GR" altLang="el-GR" sz="1800" b="1" i="0" u="none" strike="noStrike" kern="1200" cap="none" spc="0" normalizeH="0" baseline="0" noProof="0" dirty="0" smtClean="0">
                <a:ln>
                  <a:noFill/>
                </a:ln>
                <a:solidFill>
                  <a:srgbClr val="E7E6E6">
                    <a:lumMod val="25000"/>
                  </a:srgbClr>
                </a:solidFill>
                <a:effectLst/>
                <a:uLnTx/>
                <a:uFillTx/>
                <a:latin typeface="Calibri Light" panose="020F0302020204030204"/>
              </a:rPr>
              <a:t>είναι </a:t>
            </a:r>
            <a:r>
              <a:rPr kumimoji="0" lang="el-GR" altLang="el-GR" sz="1800" b="1" i="0" u="none" strike="noStrike" kern="1200" cap="none" spc="0" normalizeH="0" baseline="0" noProof="0" dirty="0">
                <a:ln>
                  <a:noFill/>
                </a:ln>
                <a:solidFill>
                  <a:srgbClr val="E7E6E6">
                    <a:lumMod val="25000"/>
                  </a:srgbClr>
                </a:solidFill>
                <a:effectLst/>
                <a:uLnTx/>
                <a:uFillTx/>
                <a:latin typeface="Calibri Light" panose="020F0302020204030204"/>
              </a:rPr>
              <a:t>το </a:t>
            </a:r>
            <a:r>
              <a:rPr lang="el-GR" altLang="el-GR" sz="1800" b="1" dirty="0">
                <a:solidFill>
                  <a:srgbClr val="FF0000"/>
                </a:solidFill>
                <a:latin typeface="Calibri Light" panose="020F0302020204030204"/>
              </a:rPr>
              <a:t>σημαντικότερο</a:t>
            </a:r>
            <a:r>
              <a:rPr lang="en-US" altLang="el-GR" sz="1800" b="1" dirty="0">
                <a:solidFill>
                  <a:srgbClr val="FF0000"/>
                </a:solidFill>
                <a:latin typeface="Calibri Light" panose="020F0302020204030204"/>
              </a:rPr>
              <a:t> – </a:t>
            </a:r>
            <a:r>
              <a:rPr lang="el-GR" altLang="el-GR" sz="1800" b="1" dirty="0">
                <a:solidFill>
                  <a:srgbClr val="FF0000"/>
                </a:solidFill>
                <a:latin typeface="Calibri Light" panose="020F0302020204030204"/>
              </a:rPr>
              <a:t>Υπηρεσίες ή Καύσιμα</a:t>
            </a:r>
            <a:r>
              <a:rPr lang="en-US" altLang="el-GR" sz="1800" b="1" dirty="0">
                <a:solidFill>
                  <a:srgbClr val="FF0000"/>
                </a:solidFill>
                <a:latin typeface="Calibri Light" panose="020F0302020204030204"/>
              </a:rPr>
              <a:t>;</a:t>
            </a:r>
            <a:r>
              <a:rPr kumimoji="0" lang="el-GR" altLang="el-GR" sz="1800" b="1" i="0" u="none" strike="noStrike" kern="1200" cap="none" spc="0" normalizeH="0" baseline="0" noProof="0" dirty="0">
                <a:ln>
                  <a:noFill/>
                </a:ln>
                <a:solidFill>
                  <a:srgbClr val="E7E6E6">
                    <a:lumMod val="25000"/>
                  </a:srgbClr>
                </a:solidFill>
                <a:effectLst/>
                <a:uLnTx/>
                <a:uFillTx/>
                <a:latin typeface="Calibri Light" panose="020F0302020204030204"/>
              </a:rPr>
              <a:t> </a:t>
            </a:r>
          </a:p>
          <a:p>
            <a:pPr marL="342900" marR="0" lvl="0" indent="-342900" algn="l" defTabSz="457200" rtl="0" eaLnBrk="1" fontAlgn="auto" latinLnBrk="0" hangingPunct="1">
              <a:lnSpc>
                <a:spcPct val="110000"/>
              </a:lnSpc>
              <a:spcBef>
                <a:spcPts val="0"/>
              </a:spcBef>
              <a:spcAft>
                <a:spcPts val="0"/>
              </a:spcAft>
              <a:buClrTx/>
              <a:buSzTx/>
              <a:buFontTx/>
              <a:buNone/>
              <a:tabLst/>
              <a:defRPr/>
            </a:pPr>
            <a:endParaRPr kumimoji="0" lang="el-GR" altLang="el-GR" sz="4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a:p>
            <a:pPr lvl="0">
              <a:lnSpc>
                <a:spcPct val="110000"/>
              </a:lnSpc>
              <a:defRPr/>
            </a:pPr>
            <a:endParaRPr lang="el-GR" altLang="el-GR" sz="1200" i="1" dirty="0">
              <a:solidFill>
                <a:prstClr val="white">
                  <a:lumMod val="50000"/>
                </a:prstClr>
              </a:solidFill>
            </a:endParaRPr>
          </a:p>
          <a:p>
            <a:pPr lvl="0">
              <a:lnSpc>
                <a:spcPct val="110000"/>
              </a:lnSpc>
              <a:defRPr/>
            </a:pPr>
            <a:r>
              <a:rPr lang="el-GR" altLang="el-GR" sz="1000" i="1" dirty="0">
                <a:solidFill>
                  <a:prstClr val="white">
                    <a:lumMod val="50000"/>
                  </a:prstClr>
                </a:solidFill>
              </a:rPr>
              <a:t>Μου είπατε ότι η Ακρίβεια στα Προϊόντα, στις Υπηρεσίες, στην Ενέργεια και στα Καύσιμα είναι ένα από σημαντικότερα θέματα που σας απασχολούν. Πείτε μου σας παρακαλώ ποιο από τα δύο είναι το </a:t>
            </a:r>
            <a:r>
              <a:rPr lang="el-GR" altLang="el-GR" sz="1000" i="1" dirty="0" smtClean="0">
                <a:solidFill>
                  <a:prstClr val="white">
                    <a:lumMod val="50000"/>
                  </a:prstClr>
                </a:solidFill>
              </a:rPr>
              <a:t>σημαντικότερο </a:t>
            </a:r>
            <a:r>
              <a:rPr kumimoji="0" lang="el-GR" altLang="el-GR" sz="1000" i="0" u="none" strike="noStrike" kern="1200" cap="none" spc="0" normalizeH="0" baseline="0" noProof="0" dirty="0" smtClean="0">
                <a:ln>
                  <a:noFill/>
                </a:ln>
                <a:solidFill>
                  <a:prstClr val="white">
                    <a:lumMod val="50000"/>
                  </a:prstClr>
                </a:solidFill>
                <a:effectLst/>
                <a:uLnTx/>
                <a:uFillTx/>
              </a:rPr>
              <a:t>Σύνολο </a:t>
            </a:r>
            <a:r>
              <a:rPr kumimoji="0" lang="el-GR" altLang="el-GR" sz="1000" i="0" u="none" strike="noStrike" kern="1200" cap="none" spc="0" normalizeH="0" baseline="0" noProof="0" dirty="0">
                <a:ln>
                  <a:noFill/>
                </a:ln>
                <a:solidFill>
                  <a:prstClr val="white">
                    <a:lumMod val="50000"/>
                  </a:prstClr>
                </a:solidFill>
                <a:effectLst/>
                <a:uLnTx/>
                <a:uFillTx/>
              </a:rPr>
              <a:t>ερωτηθέντων</a:t>
            </a:r>
            <a:r>
              <a:rPr kumimoji="0" lang="en-US" altLang="el-GR" sz="1000" i="0" u="none" strike="noStrike" kern="1200" cap="none" spc="0" normalizeH="0" baseline="0" noProof="0" dirty="0">
                <a:ln>
                  <a:noFill/>
                </a:ln>
                <a:solidFill>
                  <a:prstClr val="white">
                    <a:lumMod val="50000"/>
                  </a:prstClr>
                </a:solidFill>
                <a:effectLst/>
                <a:uLnTx/>
                <a:uFillTx/>
              </a:rPr>
              <a:t> (N=</a:t>
            </a:r>
            <a:r>
              <a:rPr kumimoji="0" lang="el-GR" altLang="el-GR" sz="1000" i="0" u="none" strike="noStrike" kern="1200" cap="none" spc="0" normalizeH="0" baseline="0" noProof="0" dirty="0">
                <a:ln>
                  <a:noFill/>
                </a:ln>
                <a:solidFill>
                  <a:prstClr val="white">
                    <a:lumMod val="50000"/>
                  </a:prstClr>
                </a:solidFill>
                <a:effectLst/>
                <a:uLnTx/>
                <a:uFillTx/>
              </a:rPr>
              <a:t>1000</a:t>
            </a:r>
            <a:r>
              <a:rPr kumimoji="0" lang="en-US" altLang="el-GR" sz="1000" i="0" u="none" strike="noStrike" kern="1200" cap="none" spc="0" normalizeH="0" baseline="0" noProof="0" dirty="0">
                <a:ln>
                  <a:noFill/>
                </a:ln>
                <a:solidFill>
                  <a:prstClr val="white">
                    <a:lumMod val="50000"/>
                  </a:prstClr>
                </a:solidFill>
                <a:effectLst/>
                <a:uLnTx/>
                <a:uFillTx/>
              </a:rPr>
              <a:t>)</a:t>
            </a:r>
            <a:r>
              <a:rPr kumimoji="0" lang="el-GR" altLang="el-GR" sz="1000" i="0" u="none" strike="noStrike" kern="1200" cap="none" spc="0" normalizeH="0" baseline="0" noProof="0" dirty="0">
                <a:ln>
                  <a:noFill/>
                </a:ln>
                <a:solidFill>
                  <a:prstClr val="white">
                    <a:lumMod val="50000"/>
                  </a:prstClr>
                </a:solidFill>
                <a:effectLst/>
                <a:uLnTx/>
                <a:uFillTx/>
              </a:rPr>
              <a:t> </a:t>
            </a:r>
            <a:endParaRPr kumimoji="0" lang="en-GB" altLang="el-GR" sz="1000" i="0" u="none" strike="noStrike" kern="1200" cap="none" spc="0" normalizeH="0" baseline="0" noProof="0" dirty="0">
              <a:ln>
                <a:noFill/>
              </a:ln>
              <a:solidFill>
                <a:srgbClr val="E7E6E6"/>
              </a:solidFill>
              <a:effectLst/>
              <a:uLnTx/>
              <a:uFillTx/>
            </a:endParaRP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4" name="TextBox 13"/>
          <p:cNvSpPr txBox="1"/>
          <p:nvPr/>
        </p:nvSpPr>
        <p:spPr>
          <a:xfrm>
            <a:off x="167689" y="723781"/>
            <a:ext cx="2476897"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l-GR"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400" b="1" dirty="0">
                <a:solidFill>
                  <a:prstClr val="black"/>
                </a:solidFill>
              </a:rPr>
              <a:t>31 Αυγούστου– 5 Σεπτεμβρίου</a:t>
            </a:r>
          </a:p>
        </p:txBody>
      </p:sp>
      <p:graphicFrame>
        <p:nvGraphicFramePr>
          <p:cNvPr id="16" name="Object 2"/>
          <p:cNvGraphicFramePr>
            <a:graphicFrameLocks/>
          </p:cNvGraphicFramePr>
          <p:nvPr>
            <p:extLst>
              <p:ext uri="{D42A27DB-BD31-4B8C-83A1-F6EECF244321}">
                <p14:modId xmlns:p14="http://schemas.microsoft.com/office/powerpoint/2010/main" val="2500600792"/>
              </p:ext>
            </p:extLst>
          </p:nvPr>
        </p:nvGraphicFramePr>
        <p:xfrm>
          <a:off x="-94402" y="2549563"/>
          <a:ext cx="2706974" cy="3662106"/>
        </p:xfrm>
        <a:graphic>
          <a:graphicData uri="http://schemas.openxmlformats.org/drawingml/2006/chart">
            <c:chart xmlns:c="http://schemas.openxmlformats.org/drawingml/2006/chart" xmlns:r="http://schemas.openxmlformats.org/officeDocument/2006/relationships" r:id="rId2"/>
          </a:graphicData>
        </a:graphic>
      </p:graphicFrame>
      <p:cxnSp>
        <p:nvCxnSpPr>
          <p:cNvPr id="17" name="Straight Arrow Connector 16">
            <a:extLst>
              <a:ext uri="{FF2B5EF4-FFF2-40B4-BE49-F238E27FC236}">
                <a16:creationId xmlns:a16="http://schemas.microsoft.com/office/drawing/2014/main" id="{A59BEC4A-6F09-E5A6-A39A-540FCB4A3F1F}"/>
              </a:ext>
            </a:extLst>
          </p:cNvPr>
          <p:cNvCxnSpPr>
            <a:cxnSpLocks/>
          </p:cNvCxnSpPr>
          <p:nvPr/>
        </p:nvCxnSpPr>
        <p:spPr>
          <a:xfrm flipV="1">
            <a:off x="3419030" y="4171751"/>
            <a:ext cx="2833740" cy="22133"/>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329779" y="6146574"/>
            <a:ext cx="5862221" cy="41722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TextBox 19"/>
          <p:cNvSpPr txBox="1"/>
          <p:nvPr/>
        </p:nvSpPr>
        <p:spPr>
          <a:xfrm>
            <a:off x="7971213" y="6203862"/>
            <a:ext cx="2813463"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600" i="1" dirty="0">
                <a:solidFill>
                  <a:prstClr val="black"/>
                </a:solidFill>
              </a:rPr>
              <a:t>31 Αυγούστου– 5 Σεπτεμβρίου</a:t>
            </a:r>
          </a:p>
        </p:txBody>
      </p:sp>
      <p:graphicFrame>
        <p:nvGraphicFramePr>
          <p:cNvPr id="21" name="Chart 20"/>
          <p:cNvGraphicFramePr/>
          <p:nvPr>
            <p:extLst>
              <p:ext uri="{D42A27DB-BD31-4B8C-83A1-F6EECF244321}">
                <p14:modId xmlns:p14="http://schemas.microsoft.com/office/powerpoint/2010/main" val="2772134441"/>
              </p:ext>
            </p:extLst>
          </p:nvPr>
        </p:nvGraphicFramePr>
        <p:xfrm>
          <a:off x="6564372" y="1691753"/>
          <a:ext cx="5734872" cy="460882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6835807" y="1407309"/>
            <a:ext cx="4877150" cy="464743"/>
          </a:xfrm>
          <a:prstGeom prst="rect">
            <a:avLst/>
          </a:prstGeom>
        </p:spPr>
        <p:txBody>
          <a:bodyPr wrap="square">
            <a:spAutoFit/>
          </a:bodyPr>
          <a:lstStyle/>
          <a:p>
            <a:pPr lvl="0" algn="ctr">
              <a:lnSpc>
                <a:spcPct val="110000"/>
              </a:lnSpc>
              <a:defRPr/>
            </a:pPr>
            <a:r>
              <a:rPr lang="el-GR" altLang="el-GR" sz="1100" i="1" dirty="0"/>
              <a:t>(Φίλτρο) Όσοι απάντησαν ότι η Αύξηση των τιμών  και η Ακρίβεια είναι ένα από τα σημαντικότερα θέματα ρωτάμε </a:t>
            </a:r>
          </a:p>
        </p:txBody>
      </p:sp>
      <p:sp>
        <p:nvSpPr>
          <p:cNvPr id="22" name="TextBox 21"/>
          <p:cNvSpPr txBox="1"/>
          <p:nvPr/>
        </p:nvSpPr>
        <p:spPr>
          <a:xfrm>
            <a:off x="79362" y="1362714"/>
            <a:ext cx="2507161" cy="461665"/>
          </a:xfrm>
          <a:prstGeom prst="rect">
            <a:avLst/>
          </a:prstGeom>
          <a:solidFill>
            <a:schemeClr val="accent2"/>
          </a:solidFill>
        </p:spPr>
        <p:txBody>
          <a:bodyPr wrap="none" rtlCol="0">
            <a:spAutoFit/>
          </a:bodyPr>
          <a:lstStyle/>
          <a:p>
            <a:r>
              <a:rPr lang="en-US" sz="2400" dirty="0">
                <a:solidFill>
                  <a:schemeClr val="bg1"/>
                </a:solidFill>
              </a:rPr>
              <a:t>1</a:t>
            </a:r>
            <a:r>
              <a:rPr lang="el-GR" sz="2400" baseline="30000" dirty="0">
                <a:solidFill>
                  <a:schemeClr val="bg1"/>
                </a:solidFill>
              </a:rPr>
              <a:t>η</a:t>
            </a:r>
            <a:r>
              <a:rPr lang="el-GR" sz="2400" dirty="0">
                <a:solidFill>
                  <a:schemeClr val="bg1"/>
                </a:solidFill>
              </a:rPr>
              <a:t> + 2</a:t>
            </a:r>
            <a:r>
              <a:rPr lang="el-GR" sz="2400" baseline="30000" dirty="0">
                <a:solidFill>
                  <a:schemeClr val="bg1"/>
                </a:solidFill>
              </a:rPr>
              <a:t>η</a:t>
            </a:r>
            <a:r>
              <a:rPr lang="el-GR" sz="2400" dirty="0">
                <a:solidFill>
                  <a:schemeClr val="bg1"/>
                </a:solidFill>
              </a:rPr>
              <a:t> ΑΝΑΦΟΡΑ </a:t>
            </a:r>
          </a:p>
        </p:txBody>
      </p:sp>
      <p:sp>
        <p:nvSpPr>
          <p:cNvPr id="2" name="Rectangle 1"/>
          <p:cNvSpPr/>
          <p:nvPr/>
        </p:nvSpPr>
        <p:spPr>
          <a:xfrm>
            <a:off x="0" y="17368"/>
            <a:ext cx="2612572" cy="523220"/>
          </a:xfrm>
          <a:prstGeom prst="rect">
            <a:avLst/>
          </a:prstGeom>
          <a:solidFill>
            <a:schemeClr val="bg1">
              <a:lumMod val="75000"/>
            </a:schemeClr>
          </a:solidFill>
        </p:spPr>
        <p:txBody>
          <a:bodyPr wrap="square">
            <a:spAutoFit/>
          </a:bodyPr>
          <a:lstStyle/>
          <a:p>
            <a:pPr algn="ctr"/>
            <a:r>
              <a:rPr lang="el-GR" altLang="en-US" sz="1400" b="1" dirty="0">
                <a:solidFill>
                  <a:srgbClr val="000000"/>
                </a:solidFill>
              </a:rPr>
              <a:t>θέμα επικαιρότητας που απασχολεί περισσότερο</a:t>
            </a:r>
            <a:endParaRPr lang="el-GR" sz="1400" dirty="0"/>
          </a:p>
        </p:txBody>
      </p:sp>
    </p:spTree>
    <p:extLst>
      <p:ext uri="{BB962C8B-B14F-4D97-AF65-F5344CB8AC3E}">
        <p14:creationId xmlns:p14="http://schemas.microsoft.com/office/powerpoint/2010/main" val="10470549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296674" y="151019"/>
            <a:ext cx="9448800" cy="124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a:lnSpc>
                <a:spcPct val="110000"/>
              </a:lnSpc>
              <a:spcBef>
                <a:spcPct val="20000"/>
              </a:spcBef>
              <a:defRPr/>
            </a:pPr>
            <a:r>
              <a:rPr lang="el-GR" altLang="el-GR" sz="1800" b="1" dirty="0">
                <a:solidFill>
                  <a:srgbClr val="E7E6E6">
                    <a:lumMod val="25000"/>
                  </a:srgbClr>
                </a:solidFill>
                <a:latin typeface="Calibri Light" panose="020F0302020204030204"/>
              </a:rPr>
              <a:t>Αύξηση τιμών  &amp; Ακρίβεια</a:t>
            </a:r>
            <a:r>
              <a:rPr lang="en-US" altLang="el-GR" sz="1800" b="1" dirty="0">
                <a:solidFill>
                  <a:srgbClr val="E7E6E6">
                    <a:lumMod val="25000"/>
                  </a:srgbClr>
                </a:solidFill>
                <a:latin typeface="Calibri Light" panose="020F0302020204030204"/>
              </a:rPr>
              <a:t>:</a:t>
            </a:r>
            <a:r>
              <a:rPr lang="el-GR" altLang="el-GR" sz="1800" b="1" dirty="0">
                <a:solidFill>
                  <a:srgbClr val="E7E6E6">
                    <a:lumMod val="25000"/>
                  </a:srgbClr>
                </a:solidFill>
                <a:latin typeface="Calibri Light" panose="020F0302020204030204"/>
              </a:rPr>
              <a:t> Ποιο από τα 2 είναι το </a:t>
            </a:r>
            <a:r>
              <a:rPr lang="el-GR" altLang="el-GR" sz="1800" b="1" dirty="0">
                <a:solidFill>
                  <a:srgbClr val="FF0000"/>
                </a:solidFill>
                <a:latin typeface="Calibri Light" panose="020F0302020204030204"/>
              </a:rPr>
              <a:t>σημαντικότερο</a:t>
            </a:r>
            <a:r>
              <a:rPr lang="en-US" altLang="el-GR" sz="1800" b="1" dirty="0">
                <a:solidFill>
                  <a:srgbClr val="FF0000"/>
                </a:solidFill>
                <a:latin typeface="Calibri Light" panose="020F0302020204030204"/>
              </a:rPr>
              <a:t> – </a:t>
            </a:r>
            <a:r>
              <a:rPr lang="el-GR" altLang="el-GR" sz="1800" b="1" dirty="0">
                <a:solidFill>
                  <a:srgbClr val="FF0000"/>
                </a:solidFill>
                <a:latin typeface="Calibri Light" panose="020F0302020204030204"/>
              </a:rPr>
              <a:t>Υπηρεσίες ή Καύσιμα</a:t>
            </a:r>
            <a:r>
              <a:rPr lang="en-US" altLang="el-GR" sz="1800" b="1" dirty="0">
                <a:solidFill>
                  <a:srgbClr val="FF0000"/>
                </a:solidFill>
                <a:latin typeface="Calibri Light" panose="020F0302020204030204"/>
              </a:rPr>
              <a:t>;</a:t>
            </a:r>
            <a:r>
              <a:rPr lang="el-GR" altLang="el-GR" sz="1800" b="1" dirty="0">
                <a:solidFill>
                  <a:srgbClr val="E7E6E6">
                    <a:lumMod val="25000"/>
                  </a:srgbClr>
                </a:solidFill>
                <a:latin typeface="Calibri Light" panose="020F0302020204030204"/>
              </a:rPr>
              <a:t> </a:t>
            </a:r>
          </a:p>
          <a:p>
            <a:pPr lvl="0">
              <a:lnSpc>
                <a:spcPct val="110000"/>
              </a:lnSpc>
              <a:defRPr/>
            </a:pPr>
            <a:endParaRPr lang="el-GR" altLang="el-GR" sz="400" i="1" dirty="0">
              <a:solidFill>
                <a:prstClr val="white">
                  <a:lumMod val="50000"/>
                </a:prstClr>
              </a:solidFill>
            </a:endParaRPr>
          </a:p>
          <a:p>
            <a:pPr marL="0" lvl="0" indent="0">
              <a:lnSpc>
                <a:spcPct val="110000"/>
              </a:lnSpc>
              <a:defRPr/>
            </a:pPr>
            <a:endParaRPr lang="el-GR" altLang="el-GR" sz="1050" i="1" dirty="0">
              <a:solidFill>
                <a:prstClr val="white">
                  <a:lumMod val="50000"/>
                </a:prstClr>
              </a:solidFill>
              <a:latin typeface="Calibri" panose="020F0502020204030204"/>
            </a:endParaRPr>
          </a:p>
          <a:p>
            <a:pPr marL="0" lvl="0" indent="0">
              <a:lnSpc>
                <a:spcPct val="110000"/>
              </a:lnSpc>
              <a:defRPr/>
            </a:pPr>
            <a:r>
              <a:rPr lang="el-GR" altLang="el-GR" sz="1050" i="1" dirty="0">
                <a:solidFill>
                  <a:prstClr val="white">
                    <a:lumMod val="50000"/>
                  </a:prstClr>
                </a:solidFill>
                <a:latin typeface="Calibri" panose="020F0502020204030204"/>
              </a:rPr>
              <a:t>Μου είπατε ότι η Ακρίβεια στα Προϊόντα, στις Υπηρεσίες, στην Ενέργεια και στα Καύσιμα είναι ένα από σημαντικότερα θέματα που σας απασχολούν. Πείτε μου σας παρακαλώ ποιο από τα δύο είναι το σημαντικότερο</a:t>
            </a:r>
          </a:p>
          <a:p>
            <a:pPr marL="342900" marR="0" lvl="0" indent="-342900" algn="l" defTabSz="457200" rtl="0" eaLnBrk="1" fontAlgn="auto" latinLnBrk="0" hangingPunct="1">
              <a:lnSpc>
                <a:spcPct val="120000"/>
              </a:lnSpc>
              <a:spcBef>
                <a:spcPts val="0"/>
              </a:spcBef>
              <a:spcAft>
                <a:spcPts val="0"/>
              </a:spcAft>
              <a:buClrTx/>
              <a:buSzTx/>
              <a:buFontTx/>
              <a:buNone/>
              <a:tabLst/>
              <a:defRPr/>
            </a:pPr>
            <a:r>
              <a:rPr kumimoji="0" lang="el-GR" altLang="el-GR" sz="1100" b="1" i="0" u="none" strike="noStrike" kern="0" cap="none" spc="0" normalizeH="0" baseline="0" noProof="0" dirty="0">
                <a:ln>
                  <a:noFill/>
                </a:ln>
                <a:solidFill>
                  <a:prstClr val="white">
                    <a:lumMod val="50000"/>
                  </a:prstClr>
                </a:solidFill>
                <a:effectLst/>
                <a:uLnTx/>
                <a:uFillTx/>
                <a:latin typeface="Calibri" panose="020F0502020204030204" pitchFamily="34" charset="0"/>
                <a:ea typeface="+mn-ea"/>
                <a:cs typeface="+mn-cs"/>
              </a:rPr>
              <a:t>Ανάλυση με βάση την ψήφο 2019</a:t>
            </a: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3941270901"/>
              </p:ext>
            </p:extLst>
          </p:nvPr>
        </p:nvGraphicFramePr>
        <p:xfrm>
          <a:off x="1355075" y="1821922"/>
          <a:ext cx="8558535" cy="3278887"/>
        </p:xfrm>
        <a:graphic>
          <a:graphicData uri="http://schemas.openxmlformats.org/drawingml/2006/table">
            <a:tbl>
              <a:tblPr/>
              <a:tblGrid>
                <a:gridCol w="2208612">
                  <a:extLst>
                    <a:ext uri="{9D8B030D-6E8A-4147-A177-3AD203B41FA5}">
                      <a16:colId xmlns:a16="http://schemas.microsoft.com/office/drawing/2014/main" val="20000"/>
                    </a:ext>
                  </a:extLst>
                </a:gridCol>
                <a:gridCol w="1943652">
                  <a:extLst>
                    <a:ext uri="{9D8B030D-6E8A-4147-A177-3AD203B41FA5}">
                      <a16:colId xmlns:a16="http://schemas.microsoft.com/office/drawing/2014/main" val="20001"/>
                    </a:ext>
                  </a:extLst>
                </a:gridCol>
                <a:gridCol w="1439381">
                  <a:extLst>
                    <a:ext uri="{9D8B030D-6E8A-4147-A177-3AD203B41FA5}">
                      <a16:colId xmlns:a16="http://schemas.microsoft.com/office/drawing/2014/main" val="20002"/>
                    </a:ext>
                  </a:extLst>
                </a:gridCol>
                <a:gridCol w="1483445">
                  <a:extLst>
                    <a:ext uri="{9D8B030D-6E8A-4147-A177-3AD203B41FA5}">
                      <a16:colId xmlns:a16="http://schemas.microsoft.com/office/drawing/2014/main" val="20003"/>
                    </a:ext>
                  </a:extLst>
                </a:gridCol>
                <a:gridCol w="1483445">
                  <a:extLst>
                    <a:ext uri="{9D8B030D-6E8A-4147-A177-3AD203B41FA5}">
                      <a16:colId xmlns:a16="http://schemas.microsoft.com/office/drawing/2014/main" val="20004"/>
                    </a:ext>
                  </a:extLst>
                </a:gridCol>
              </a:tblGrid>
              <a:tr h="976046">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642090">
                <a:tc>
                  <a:txBody>
                    <a:bodyPr/>
                    <a:lstStyle/>
                    <a:p>
                      <a:pPr algn="ctr" fontAlgn="b"/>
                      <a:r>
                        <a:rPr lang="el-GR" sz="1000" b="1" i="0" u="none" strike="noStrike" dirty="0">
                          <a:solidFill>
                            <a:srgbClr val="000000"/>
                          </a:solidFill>
                          <a:effectLst/>
                          <a:latin typeface="Calibri" panose="020F0502020204030204" pitchFamily="34" charset="0"/>
                          <a:cs typeface="Calibri" panose="020F0502020204030204" pitchFamily="34" charset="0"/>
                        </a:rPr>
                        <a:t>Η αύξηση των τιμών, η ακρίβεια στα προϊόντα και τις υπηρεσίες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cs typeface="Calibri" panose="020F0502020204030204" pitchFamily="34" charset="0"/>
                        </a:rPr>
                        <a:t>15,7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cs typeface="Calibri" panose="020F0502020204030204" pitchFamily="34" charset="0"/>
                        </a:rPr>
                        <a:t>14,1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cs typeface="Calibri" panose="020F0502020204030204" pitchFamily="34" charset="0"/>
                        </a:rPr>
                        <a:t>10,2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cs typeface="Calibri" panose="020F0502020204030204" pitchFamily="34" charset="0"/>
                        </a:rPr>
                        <a:t>19,8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543333">
                <a:tc>
                  <a:txBody>
                    <a:bodyPr/>
                    <a:lstStyle/>
                    <a:p>
                      <a:pPr algn="ctr" fontAlgn="b"/>
                      <a:r>
                        <a:rPr lang="el-GR" sz="1000" b="1" i="0" u="none" strike="noStrike">
                          <a:solidFill>
                            <a:srgbClr val="000000"/>
                          </a:solidFill>
                          <a:effectLst/>
                          <a:latin typeface="Calibri" panose="020F0502020204030204" pitchFamily="34" charset="0"/>
                          <a:cs typeface="Calibri" panose="020F0502020204030204" pitchFamily="34" charset="0"/>
                        </a:rPr>
                        <a:t>Η αύξηση των τιμών, η ακρίβεια στην ενέργεια τα καύσιμα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cs typeface="Calibri" panose="020F0502020204030204" pitchFamily="34" charset="0"/>
                        </a:rPr>
                        <a:t>22,5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cs typeface="Calibri" panose="020F0502020204030204" pitchFamily="34" charset="0"/>
                        </a:rPr>
                        <a:t>29,3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cs typeface="Calibri" panose="020F0502020204030204" pitchFamily="34" charset="0"/>
                        </a:rPr>
                        <a:t>24,4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cs typeface="Calibri" panose="020F0502020204030204" pitchFamily="34" charset="0"/>
                        </a:rPr>
                        <a:t>15,1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558709">
                <a:tc>
                  <a:txBody>
                    <a:bodyPr/>
                    <a:lstStyle/>
                    <a:p>
                      <a:pPr algn="ctr" fontAlgn="b"/>
                      <a:r>
                        <a:rPr lang="el-GR" sz="1000" b="1" i="0" u="none" strike="noStrike">
                          <a:solidFill>
                            <a:srgbClr val="000000"/>
                          </a:solidFill>
                          <a:effectLst/>
                          <a:latin typeface="Calibri" panose="020F0502020204030204" pitchFamily="34" charset="0"/>
                          <a:cs typeface="Calibri" panose="020F0502020204030204" pitchFamily="34" charset="0"/>
                        </a:rPr>
                        <a:t>Και τα δύο ταυτόχρονα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cs typeface="Calibri" panose="020F0502020204030204" pitchFamily="34" charset="0"/>
                        </a:rPr>
                        <a:t>54,4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cs typeface="Calibri" panose="020F0502020204030204" pitchFamily="34" charset="0"/>
                        </a:rPr>
                        <a:t>41,6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cs typeface="Calibri" panose="020F0502020204030204" pitchFamily="34" charset="0"/>
                        </a:rPr>
                        <a:t>64,1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cs typeface="Calibri" panose="020F0502020204030204" pitchFamily="34" charset="0"/>
                        </a:rPr>
                        <a:t>63,2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558709">
                <a:tc>
                  <a:txBody>
                    <a:bodyPr/>
                    <a:lstStyle/>
                    <a:p>
                      <a:pPr algn="ctr" fontAlgn="b"/>
                      <a:r>
                        <a:rPr lang="el-GR" sz="1000" b="1" i="0" u="none" strike="noStrike">
                          <a:solidFill>
                            <a:srgbClr val="000000"/>
                          </a:solidFill>
                          <a:effectLst/>
                          <a:latin typeface="Calibri" panose="020F0502020204030204" pitchFamily="34" charset="0"/>
                          <a:cs typeface="Calibri" panose="020F050202020403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cs typeface="Calibri" panose="020F0502020204030204" pitchFamily="34" charset="0"/>
                        </a:rPr>
                        <a:t>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cs typeface="Calibri" panose="020F0502020204030204" pitchFamily="34" charset="0"/>
                        </a:rPr>
                        <a:t>15,1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cs typeface="Calibri" panose="020F0502020204030204" pitchFamily="34" charset="0"/>
                        </a:rPr>
                        <a:t>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cs typeface="Calibri" panose="020F0502020204030204" pitchFamily="34" charset="0"/>
                        </a:rPr>
                        <a:t>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45274696"/>
                  </a:ext>
                </a:extLst>
              </a:tr>
            </a:tbl>
          </a:graphicData>
        </a:graphic>
      </p:graphicFrame>
    </p:spTree>
    <p:extLst>
      <p:ext uri="{BB962C8B-B14F-4D97-AF65-F5344CB8AC3E}">
        <p14:creationId xmlns:p14="http://schemas.microsoft.com/office/powerpoint/2010/main" val="31046141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1476104" y="227507"/>
            <a:ext cx="9448800" cy="106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342900" marR="0" lvl="0" indent="-342900" algn="ctr" defTabSz="457200" rtl="0" eaLnBrk="1" fontAlgn="auto" latinLnBrk="0" hangingPunct="1">
              <a:lnSpc>
                <a:spcPct val="110000"/>
              </a:lnSpc>
              <a:spcBef>
                <a:spcPct val="20000"/>
              </a:spcBef>
              <a:spcAft>
                <a:spcPts val="0"/>
              </a:spcAft>
              <a:buClrTx/>
              <a:buSzTx/>
              <a:buFontTx/>
              <a:buNone/>
              <a:tabLst/>
              <a:defRPr/>
            </a:pPr>
            <a:r>
              <a:rPr kumimoji="0" lang="el-GR" altLang="el-GR" sz="24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Υπάρχει </a:t>
            </a:r>
            <a:r>
              <a:rPr kumimoji="0" lang="el-GR" altLang="el-GR" sz="2400" b="1" i="0" u="none" strike="noStrike" kern="1200" cap="none" spc="0" normalizeH="0" baseline="0" noProof="0" dirty="0">
                <a:ln>
                  <a:noFill/>
                </a:ln>
                <a:solidFill>
                  <a:srgbClr val="FF0000"/>
                </a:solidFill>
                <a:effectLst/>
                <a:uLnTx/>
                <a:uFillTx/>
                <a:latin typeface="Calibri Light" panose="020F0302020204030204"/>
                <a:ea typeface="+mn-ea"/>
                <a:cs typeface="+mn-cs"/>
              </a:rPr>
              <a:t>ακρίβεια και αισχροκέρδεια  </a:t>
            </a:r>
            <a:r>
              <a:rPr kumimoji="0" lang="el-GR" altLang="el-GR" sz="24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σε λογαριασμούς και στην αγορά</a:t>
            </a:r>
            <a:r>
              <a:rPr kumimoji="0" lang="en-US" altLang="el-GR" sz="24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a:t>
            </a:r>
            <a:endParaRPr kumimoji="0" lang="el-GR" altLang="el-GR" sz="24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endParaRPr>
          </a:p>
          <a:p>
            <a:pPr marL="342900" marR="0" lvl="0" indent="-342900" algn="ctr" defTabSz="457200" rtl="0" eaLnBrk="1" fontAlgn="auto" latinLnBrk="0" hangingPunct="1">
              <a:lnSpc>
                <a:spcPct val="110000"/>
              </a:lnSpc>
              <a:spcBef>
                <a:spcPct val="20000"/>
              </a:spcBef>
              <a:spcAft>
                <a:spcPts val="0"/>
              </a:spcAft>
              <a:buClrTx/>
              <a:buSzTx/>
              <a:buFontTx/>
              <a:buNone/>
              <a:tabLst/>
              <a:defRPr/>
            </a:pPr>
            <a:endParaRPr kumimoji="0" lang="el-GR" altLang="el-GR" sz="900" b="1" i="0" u="none" strike="noStrike" kern="1200" cap="none" spc="0" normalizeH="0" baseline="0" noProof="0" dirty="0">
              <a:ln>
                <a:noFill/>
              </a:ln>
              <a:solidFill>
                <a:srgbClr val="ED7D31">
                  <a:lumMod val="75000"/>
                </a:srgbClr>
              </a:solidFill>
              <a:effectLst/>
              <a:uLnTx/>
              <a:uFillTx/>
              <a:latin typeface="+mn-lt"/>
              <a:ea typeface="+mn-ea"/>
              <a:cs typeface="+mn-cs"/>
            </a:endParaRPr>
          </a:p>
          <a:p>
            <a:pPr marL="342900" marR="0" lvl="0" indent="-342900" algn="ctr" defTabSz="457200" rtl="0" eaLnBrk="1" fontAlgn="auto" latinLnBrk="0" hangingPunct="1">
              <a:lnSpc>
                <a:spcPct val="110000"/>
              </a:lnSpc>
              <a:spcBef>
                <a:spcPts val="0"/>
              </a:spcBef>
              <a:spcAft>
                <a:spcPts val="0"/>
              </a:spcAft>
              <a:buClrTx/>
              <a:buSzTx/>
              <a:buFontTx/>
              <a:buNone/>
              <a:tabLst/>
              <a:defRPr/>
            </a:pPr>
            <a:r>
              <a:rPr kumimoji="0" lang="el-GR" altLang="el-GR" sz="1100" b="0" i="1" u="none" strike="noStrike" kern="1200" cap="none" spc="0" normalizeH="0" baseline="0" noProof="0" dirty="0">
                <a:ln>
                  <a:noFill/>
                </a:ln>
                <a:solidFill>
                  <a:prstClr val="white">
                    <a:lumMod val="50000"/>
                  </a:prstClr>
                </a:solidFill>
                <a:effectLst/>
                <a:uLnTx/>
                <a:uFillTx/>
                <a:latin typeface="+mn-lt"/>
                <a:ea typeface="+mn-ea"/>
                <a:cs typeface="+mn-cs"/>
              </a:rPr>
              <a:t>Αξιολογώντας την κατάσταση που επικρατεί στους λογαριασμούς και στην αγορά ποια από τις παρακάτω φράσεις σας εκφράζει; </a:t>
            </a:r>
          </a:p>
          <a:p>
            <a:pPr marL="342900" marR="0" lvl="0" indent="-342900" algn="ctr" defTabSz="457200" rtl="0" eaLnBrk="1" fontAlgn="auto" latinLnBrk="0" hangingPunct="1">
              <a:lnSpc>
                <a:spcPct val="110000"/>
              </a:lnSpc>
              <a:spcBef>
                <a:spcPts val="0"/>
              </a:spcBef>
              <a:spcAft>
                <a:spcPts val="0"/>
              </a:spcAft>
              <a:buClrTx/>
              <a:buSzTx/>
              <a:buFontTx/>
              <a:buNone/>
              <a:tabLst/>
              <a:defRPr/>
            </a:pPr>
            <a:r>
              <a:rPr kumimoji="0" lang="el-GR" altLang="el-GR" sz="1200" b="1" i="0" u="none" strike="noStrike" kern="1200" cap="none" spc="0" normalizeH="0" baseline="0" noProof="0" dirty="0">
                <a:ln>
                  <a:noFill/>
                </a:ln>
                <a:solidFill>
                  <a:prstClr val="white">
                    <a:lumMod val="50000"/>
                  </a:prstClr>
                </a:solidFill>
                <a:effectLst/>
                <a:uLnTx/>
                <a:uFillTx/>
                <a:latin typeface="+mn-lt"/>
                <a:ea typeface="+mn-ea"/>
                <a:cs typeface="+mn-cs"/>
              </a:rPr>
              <a:t>Σύνολο ερωτηθέντων</a:t>
            </a:r>
            <a:r>
              <a:rPr kumimoji="0" lang="en-US" altLang="el-GR" sz="1200" b="1" i="0" u="none" strike="noStrike" kern="1200" cap="none" spc="0" normalizeH="0" baseline="0" noProof="0" dirty="0">
                <a:ln>
                  <a:noFill/>
                </a:ln>
                <a:solidFill>
                  <a:prstClr val="white">
                    <a:lumMod val="50000"/>
                  </a:prstClr>
                </a:solidFill>
                <a:effectLst/>
                <a:uLnTx/>
                <a:uFillTx/>
                <a:latin typeface="+mn-lt"/>
                <a:ea typeface="+mn-ea"/>
                <a:cs typeface="+mn-cs"/>
              </a:rPr>
              <a:t> (N=</a:t>
            </a:r>
            <a:r>
              <a:rPr kumimoji="0" lang="el-GR" altLang="el-GR" sz="1200" b="1" i="0" u="none" strike="noStrike" kern="1200" cap="none" spc="0" normalizeH="0" baseline="0" noProof="0" dirty="0">
                <a:ln>
                  <a:noFill/>
                </a:ln>
                <a:solidFill>
                  <a:prstClr val="white">
                    <a:lumMod val="50000"/>
                  </a:prstClr>
                </a:solidFill>
                <a:effectLst/>
                <a:uLnTx/>
                <a:uFillTx/>
                <a:latin typeface="+mn-lt"/>
                <a:ea typeface="+mn-ea"/>
                <a:cs typeface="+mn-cs"/>
              </a:rPr>
              <a:t>1000</a:t>
            </a:r>
            <a:r>
              <a:rPr kumimoji="0" lang="en-US" altLang="el-GR" sz="1200" b="1" i="0" u="none" strike="noStrike" kern="1200" cap="none" spc="0" normalizeH="0" baseline="0" noProof="0" dirty="0">
                <a:ln>
                  <a:noFill/>
                </a:ln>
                <a:solidFill>
                  <a:prstClr val="white">
                    <a:lumMod val="50000"/>
                  </a:prstClr>
                </a:solidFill>
                <a:effectLst/>
                <a:uLnTx/>
                <a:uFillTx/>
                <a:latin typeface="+mn-lt"/>
                <a:ea typeface="+mn-ea"/>
                <a:cs typeface="+mn-cs"/>
              </a:rPr>
              <a:t>)</a:t>
            </a:r>
            <a:r>
              <a:rPr kumimoji="0" lang="el-GR" altLang="el-GR" sz="1200" b="1" i="0" u="none" strike="noStrike" kern="1200" cap="none" spc="0" normalizeH="0" baseline="0" noProof="0" dirty="0">
                <a:ln>
                  <a:noFill/>
                </a:ln>
                <a:solidFill>
                  <a:prstClr val="white">
                    <a:lumMod val="50000"/>
                  </a:prstClr>
                </a:solidFill>
                <a:effectLst/>
                <a:uLnTx/>
                <a:uFillTx/>
                <a:latin typeface="+mn-lt"/>
                <a:ea typeface="+mn-ea"/>
                <a:cs typeface="+mn-cs"/>
              </a:rPr>
              <a:t> </a:t>
            </a:r>
            <a:endParaRPr kumimoji="0" lang="en-GB" altLang="el-GR" sz="1200" b="0" i="0" u="none" strike="noStrike" kern="1200" cap="none" spc="0" normalizeH="0" baseline="0" noProof="0" dirty="0">
              <a:ln>
                <a:noFill/>
              </a:ln>
              <a:solidFill>
                <a:srgbClr val="E7E6E6"/>
              </a:solidFill>
              <a:effectLst/>
              <a:uLnTx/>
              <a:uFillTx/>
              <a:latin typeface="+mn-lt"/>
              <a:ea typeface="+mn-ea"/>
              <a:cs typeface="+mn-cs"/>
            </a:endParaRP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9" name="Chart 8"/>
          <p:cNvGraphicFramePr/>
          <p:nvPr>
            <p:extLst>
              <p:ext uri="{D42A27DB-BD31-4B8C-83A1-F6EECF244321}">
                <p14:modId xmlns:p14="http://schemas.microsoft.com/office/powerpoint/2010/main" val="3688849401"/>
              </p:ext>
            </p:extLst>
          </p:nvPr>
        </p:nvGraphicFramePr>
        <p:xfrm>
          <a:off x="465632" y="2130641"/>
          <a:ext cx="5734872" cy="41269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extLst>
              <p:ext uri="{D42A27DB-BD31-4B8C-83A1-F6EECF244321}">
                <p14:modId xmlns:p14="http://schemas.microsoft.com/office/powerpoint/2010/main" val="2649969876"/>
              </p:ext>
            </p:extLst>
          </p:nvPr>
        </p:nvGraphicFramePr>
        <p:xfrm>
          <a:off x="6506504" y="2225049"/>
          <a:ext cx="5734872" cy="39381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0" y="1485790"/>
            <a:ext cx="12241376" cy="37229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TextBox 10"/>
          <p:cNvSpPr txBox="1"/>
          <p:nvPr/>
        </p:nvSpPr>
        <p:spPr>
          <a:xfrm>
            <a:off x="2485407" y="1491759"/>
            <a:ext cx="1380634"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400" i="1" u="none" strike="noStrike" kern="1200" cap="none" spc="0" normalizeH="0" baseline="0" noProof="0" dirty="0">
                <a:ln>
                  <a:noFill/>
                </a:ln>
                <a:solidFill>
                  <a:prstClr val="black"/>
                </a:solidFill>
                <a:effectLst/>
                <a:uLnTx/>
                <a:uFillTx/>
                <a:latin typeface="Calibri" panose="020F0502020204030204"/>
                <a:ea typeface="+mn-ea"/>
                <a:cs typeface="+mn-cs"/>
              </a:rPr>
              <a:t>16-18 Μαΐου</a:t>
            </a:r>
          </a:p>
        </p:txBody>
      </p:sp>
      <p:sp>
        <p:nvSpPr>
          <p:cNvPr id="12" name="TextBox 11"/>
          <p:cNvSpPr txBox="1"/>
          <p:nvPr/>
        </p:nvSpPr>
        <p:spPr>
          <a:xfrm>
            <a:off x="8021937" y="1491759"/>
            <a:ext cx="2430088"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400" i="1" dirty="0">
                <a:solidFill>
                  <a:prstClr val="black"/>
                </a:solidFill>
              </a:rPr>
              <a:t>31 Αυγούστου– 5 Σεπτεμβρίου</a:t>
            </a:r>
          </a:p>
        </p:txBody>
      </p:sp>
    </p:spTree>
    <p:extLst>
      <p:ext uri="{BB962C8B-B14F-4D97-AF65-F5344CB8AC3E}">
        <p14:creationId xmlns:p14="http://schemas.microsoft.com/office/powerpoint/2010/main" val="19445015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1095665" y="168775"/>
            <a:ext cx="9448800" cy="1106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342900" marR="0" lvl="0" indent="-342900" algn="ctr" defTabSz="457200" rtl="0" eaLnBrk="1" fontAlgn="auto" latinLnBrk="0" hangingPunct="1">
              <a:lnSpc>
                <a:spcPct val="110000"/>
              </a:lnSpc>
              <a:spcBef>
                <a:spcPct val="20000"/>
              </a:spcBef>
              <a:spcAft>
                <a:spcPts val="0"/>
              </a:spcAft>
              <a:buClrTx/>
              <a:buSzTx/>
              <a:buFontTx/>
              <a:buNone/>
              <a:tabLst/>
              <a:defRPr/>
            </a:pPr>
            <a:r>
              <a:rPr kumimoji="0" lang="el-GR" altLang="el-GR" sz="24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Υπάρχει ακρίβεια και αισχροκέρδεια  σε λογαριασμούς και στην αγορά</a:t>
            </a:r>
          </a:p>
          <a:p>
            <a:pPr marL="342900" marR="0" lvl="0" indent="-342900" algn="l" defTabSz="457200" rtl="0" eaLnBrk="1" fontAlgn="auto" latinLnBrk="0" hangingPunct="1">
              <a:lnSpc>
                <a:spcPct val="110000"/>
              </a:lnSpc>
              <a:spcBef>
                <a:spcPct val="20000"/>
              </a:spcBef>
              <a:spcAft>
                <a:spcPts val="0"/>
              </a:spcAft>
              <a:buClrTx/>
              <a:buSzTx/>
              <a:buFontTx/>
              <a:buNone/>
              <a:tabLst/>
              <a:defRPr/>
            </a:pPr>
            <a:endParaRPr kumimoji="0" lang="el-GR" altLang="el-GR" sz="1000" b="1" i="0" u="none" strike="noStrike" kern="1200" cap="none" spc="0" normalizeH="0" baseline="0" noProof="0" dirty="0">
              <a:ln>
                <a:noFill/>
              </a:ln>
              <a:solidFill>
                <a:srgbClr val="ED7D31">
                  <a:lumMod val="75000"/>
                </a:srgbClr>
              </a:solidFill>
              <a:effectLst/>
              <a:uLnTx/>
              <a:uFillTx/>
              <a:latin typeface="Calibri Light" panose="020F0302020204030204"/>
              <a:ea typeface="+mn-ea"/>
              <a:cs typeface="+mn-cs"/>
            </a:endParaRPr>
          </a:p>
          <a:p>
            <a:pPr marL="342900" marR="0" lvl="0" indent="-342900" algn="ctr" defTabSz="457200" rtl="0" eaLnBrk="1" fontAlgn="auto" latinLnBrk="0" hangingPunct="1">
              <a:lnSpc>
                <a:spcPct val="110000"/>
              </a:lnSpc>
              <a:spcBef>
                <a:spcPts val="0"/>
              </a:spcBef>
              <a:spcAft>
                <a:spcPts val="0"/>
              </a:spcAft>
              <a:buClrTx/>
              <a:buSzTx/>
              <a:buFontTx/>
              <a:buNone/>
              <a:tabLst/>
              <a:defRPr/>
            </a:pPr>
            <a:r>
              <a:rPr kumimoji="0" lang="el-GR" altLang="el-GR" sz="11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Αξιολογώντας την κατάσταση που επικρατεί στους λογαριασμούς και στην αγορά ποια από τις παρακάτω φράσεις σας εκφράζει; </a:t>
            </a:r>
          </a:p>
          <a:p>
            <a:pPr marL="342900" marR="0" lvl="0" indent="-342900" algn="ctr" defTabSz="457200" rtl="0" eaLnBrk="1" fontAlgn="auto" latinLnBrk="0" hangingPunct="1">
              <a:lnSpc>
                <a:spcPct val="120000"/>
              </a:lnSpc>
              <a:spcBef>
                <a:spcPts val="0"/>
              </a:spcBef>
              <a:spcAft>
                <a:spcPts val="0"/>
              </a:spcAft>
              <a:buClrTx/>
              <a:buSzTx/>
              <a:buFontTx/>
              <a:buNone/>
              <a:tabLst/>
              <a:defRPr/>
            </a:pPr>
            <a:r>
              <a:rPr kumimoji="0" lang="el-GR" altLang="el-GR" sz="1200" b="1" i="0" u="none" strike="noStrike" kern="0" cap="none" spc="0" normalizeH="0" baseline="0" noProof="0" dirty="0">
                <a:ln>
                  <a:noFill/>
                </a:ln>
                <a:solidFill>
                  <a:prstClr val="white">
                    <a:lumMod val="50000"/>
                  </a:prstClr>
                </a:solidFill>
                <a:effectLst/>
                <a:uLnTx/>
                <a:uFillTx/>
                <a:latin typeface="Calibri" panose="020F0502020204030204" pitchFamily="34" charset="0"/>
                <a:ea typeface="+mn-ea"/>
                <a:cs typeface="+mn-cs"/>
              </a:rPr>
              <a:t>Ανάλυση με βάση την ψήφο 2019</a:t>
            </a: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1031710960"/>
              </p:ext>
            </p:extLst>
          </p:nvPr>
        </p:nvGraphicFramePr>
        <p:xfrm>
          <a:off x="1355075" y="1821922"/>
          <a:ext cx="8558535" cy="2795970"/>
        </p:xfrm>
        <a:graphic>
          <a:graphicData uri="http://schemas.openxmlformats.org/drawingml/2006/table">
            <a:tbl>
              <a:tblPr/>
              <a:tblGrid>
                <a:gridCol w="2208612">
                  <a:extLst>
                    <a:ext uri="{9D8B030D-6E8A-4147-A177-3AD203B41FA5}">
                      <a16:colId xmlns:a16="http://schemas.microsoft.com/office/drawing/2014/main" val="20000"/>
                    </a:ext>
                  </a:extLst>
                </a:gridCol>
                <a:gridCol w="1943652">
                  <a:extLst>
                    <a:ext uri="{9D8B030D-6E8A-4147-A177-3AD203B41FA5}">
                      <a16:colId xmlns:a16="http://schemas.microsoft.com/office/drawing/2014/main" val="20001"/>
                    </a:ext>
                  </a:extLst>
                </a:gridCol>
                <a:gridCol w="1439381">
                  <a:extLst>
                    <a:ext uri="{9D8B030D-6E8A-4147-A177-3AD203B41FA5}">
                      <a16:colId xmlns:a16="http://schemas.microsoft.com/office/drawing/2014/main" val="20002"/>
                    </a:ext>
                  </a:extLst>
                </a:gridCol>
                <a:gridCol w="1483445">
                  <a:extLst>
                    <a:ext uri="{9D8B030D-6E8A-4147-A177-3AD203B41FA5}">
                      <a16:colId xmlns:a16="http://schemas.microsoft.com/office/drawing/2014/main" val="20003"/>
                    </a:ext>
                  </a:extLst>
                </a:gridCol>
                <a:gridCol w="1483445">
                  <a:extLst>
                    <a:ext uri="{9D8B030D-6E8A-4147-A177-3AD203B41FA5}">
                      <a16:colId xmlns:a16="http://schemas.microsoft.com/office/drawing/2014/main" val="20004"/>
                    </a:ext>
                  </a:extLst>
                </a:gridCol>
              </a:tblGrid>
              <a:tr h="976046">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642090">
                <a:tc>
                  <a:txBody>
                    <a:bodyPr/>
                    <a:lstStyle/>
                    <a:p>
                      <a:pPr algn="ctr" fontAlgn="b"/>
                      <a:r>
                        <a:rPr lang="el-GR" sz="1000" b="1" i="0" u="none" strike="noStrike" dirty="0">
                          <a:solidFill>
                            <a:srgbClr val="000000"/>
                          </a:solidFill>
                          <a:effectLst/>
                          <a:latin typeface="+mn-lt"/>
                        </a:rPr>
                        <a:t>Υπάρχει Ακρίβεια αλλά δεν έχουμε φτάσει στο σημείο της κερδοσκοπίας και της αισχροκέρδειας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17,5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9,4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6,7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543333">
                <a:tc>
                  <a:txBody>
                    <a:bodyPr/>
                    <a:lstStyle/>
                    <a:p>
                      <a:pPr algn="ctr" fontAlgn="b"/>
                      <a:r>
                        <a:rPr lang="el-GR" sz="1000" b="1" i="0" u="none" strike="noStrike">
                          <a:solidFill>
                            <a:srgbClr val="000000"/>
                          </a:solidFill>
                          <a:effectLst/>
                          <a:latin typeface="+mn-lt"/>
                        </a:rPr>
                        <a:t>Έχουμε ξεπεράσει το επίπεδο της ακρίβειας και έχουμε πλέον σοβαρά φαινόμενα αισχροκέρδειας και κερδοσκοπίας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76,9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69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89,3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82,4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558709">
                <a:tc>
                  <a:txBody>
                    <a:bodyPr/>
                    <a:lstStyle/>
                    <a:p>
                      <a:pPr algn="ctr" fontAlgn="b"/>
                      <a:r>
                        <a:rPr lang="el-GR" sz="1000" b="1" i="0" u="none" strike="noStrike" dirty="0">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5,6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90955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3"/>
          <p:cNvGraphicFramePr>
            <a:graphicFrameLocks noChangeAspect="1"/>
          </p:cNvGraphicFramePr>
          <p:nvPr>
            <p:extLst>
              <p:ext uri="{D42A27DB-BD31-4B8C-83A1-F6EECF244321}">
                <p14:modId xmlns:p14="http://schemas.microsoft.com/office/powerpoint/2010/main" val="214571211"/>
              </p:ext>
            </p:extLst>
          </p:nvPr>
        </p:nvGraphicFramePr>
        <p:xfrm>
          <a:off x="225098" y="2158959"/>
          <a:ext cx="11966903" cy="4016375"/>
        </p:xfrm>
        <a:graphic>
          <a:graphicData uri="http://schemas.openxmlformats.org/drawingml/2006/chart">
            <c:chart xmlns:c="http://schemas.openxmlformats.org/drawingml/2006/chart" xmlns:r="http://schemas.openxmlformats.org/officeDocument/2006/relationships" r:id="rId3"/>
          </a:graphicData>
        </a:graphic>
      </p:graphicFrame>
      <p:sp>
        <p:nvSpPr>
          <p:cNvPr id="26635" name="Text Box 3"/>
          <p:cNvSpPr txBox="1">
            <a:spLocks noChangeArrowheads="1"/>
          </p:cNvSpPr>
          <p:nvPr/>
        </p:nvSpPr>
        <p:spPr bwMode="auto">
          <a:xfrm>
            <a:off x="0" y="0"/>
            <a:ext cx="1219200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eaLnBrk="1" hangingPunct="1">
              <a:lnSpc>
                <a:spcPct val="110000"/>
              </a:lnSpc>
            </a:pPr>
            <a:r>
              <a:rPr lang="el-GR" altLang="el-GR" sz="2400" b="1" u="sng" dirty="0">
                <a:solidFill>
                  <a:schemeClr val="accent2">
                    <a:lumMod val="50000"/>
                  </a:schemeClr>
                </a:solidFill>
              </a:rPr>
              <a:t>Πρόθεση ψήφου </a:t>
            </a:r>
            <a:r>
              <a:rPr lang="el-GR" altLang="el-GR" sz="2400" b="1" dirty="0"/>
              <a:t>Βουλευτικών Εκλογών </a:t>
            </a:r>
          </a:p>
          <a:p>
            <a:pPr algn="ctr" eaLnBrk="1" hangingPunct="1">
              <a:lnSpc>
                <a:spcPct val="110000"/>
              </a:lnSpc>
            </a:pPr>
            <a:r>
              <a:rPr lang="el-GR" altLang="el-GR" sz="1200" b="1" dirty="0">
                <a:solidFill>
                  <a:srgbClr val="5F5F5F"/>
                </a:solidFill>
              </a:rPr>
              <a:t>Σύνολο ερωτηθέντων (Ν=1000)</a:t>
            </a:r>
          </a:p>
        </p:txBody>
      </p:sp>
      <p:sp>
        <p:nvSpPr>
          <p:cNvPr id="149519" name="Text Box 21"/>
          <p:cNvSpPr txBox="1">
            <a:spLocks noChangeArrowheads="1"/>
          </p:cNvSpPr>
          <p:nvPr/>
        </p:nvSpPr>
        <p:spPr bwMode="auto">
          <a:xfrm>
            <a:off x="2638663" y="832020"/>
            <a:ext cx="6513828" cy="523220"/>
          </a:xfrm>
          <a:prstGeom prst="rect">
            <a:avLst/>
          </a:prstGeom>
          <a:solidFill>
            <a:schemeClr val="bg1">
              <a:lumMod val="95000"/>
            </a:schemeClr>
          </a:solidFill>
          <a:ln>
            <a:noFill/>
          </a:ln>
          <a:effectLst>
            <a:prstShdw prst="shdw17" dist="17961" dir="2700000">
              <a:srgbClr val="99995C"/>
            </a:prstShdw>
          </a:effectLst>
        </p:spPr>
        <p:txBody>
          <a:bodyPr wrap="square">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a:defRPr/>
            </a:pPr>
            <a:r>
              <a:rPr lang="el-GR" altLang="en-US" dirty="0" err="1">
                <a:latin typeface="+mn-lt"/>
              </a:rPr>
              <a:t>Συλλογ</a:t>
            </a:r>
            <a:r>
              <a:rPr lang="en-US" altLang="en-US" dirty="0">
                <a:latin typeface="+mn-lt"/>
              </a:rPr>
              <a:t>ή</a:t>
            </a:r>
            <a:r>
              <a:rPr lang="el-GR" altLang="en-US" dirty="0">
                <a:latin typeface="+mn-lt"/>
              </a:rPr>
              <a:t> </a:t>
            </a:r>
            <a:r>
              <a:rPr lang="el-GR" altLang="en-US" dirty="0" err="1">
                <a:latin typeface="+mn-lt"/>
              </a:rPr>
              <a:t>στοιχε</a:t>
            </a:r>
            <a:r>
              <a:rPr lang="en-US" altLang="en-US" dirty="0">
                <a:latin typeface="+mn-lt"/>
              </a:rPr>
              <a:t>ί</a:t>
            </a:r>
            <a:r>
              <a:rPr lang="el-GR" altLang="en-US" dirty="0">
                <a:latin typeface="+mn-lt"/>
              </a:rPr>
              <a:t>ων </a:t>
            </a:r>
          </a:p>
          <a:p>
            <a:pPr algn="ctr">
              <a:defRPr/>
            </a:pPr>
            <a:r>
              <a:rPr lang="el-GR" altLang="en-US" b="1" dirty="0">
                <a:solidFill>
                  <a:srgbClr val="000000"/>
                </a:solidFill>
                <a:latin typeface="+mn-lt"/>
              </a:rPr>
              <a:t>31 Αυγούστου –  5 Σεπτεμβρίου 2022</a:t>
            </a:r>
          </a:p>
        </p:txBody>
      </p:sp>
      <p:sp>
        <p:nvSpPr>
          <p:cNvPr id="20500" name="Rectangle 20"/>
          <p:cNvSpPr>
            <a:spLocks noChangeArrowheads="1"/>
          </p:cNvSpPr>
          <p:nvPr/>
        </p:nvSpPr>
        <p:spPr bwMode="auto">
          <a:xfrm>
            <a:off x="2242546" y="6663920"/>
            <a:ext cx="9268688" cy="25853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r">
              <a:lnSpc>
                <a:spcPct val="90000"/>
              </a:lnSpc>
            </a:pPr>
            <a:r>
              <a:rPr lang="el-GR" altLang="el-GR" sz="1200" i="1" dirty="0"/>
              <a:t>Στατιστικά σφάλματα πρόθεσης Ψήφου Βουλευτικών Εκλογών :   ΝΔ ±2,80% ΣΥΡΙΖΑ ±2,57% </a:t>
            </a:r>
          </a:p>
        </p:txBody>
      </p:sp>
      <p:sp>
        <p:nvSpPr>
          <p:cNvPr id="32" name="Rectangle 13"/>
          <p:cNvSpPr>
            <a:spLocks noChangeArrowheads="1"/>
          </p:cNvSpPr>
          <p:nvPr/>
        </p:nvSpPr>
        <p:spPr bwMode="auto">
          <a:xfrm>
            <a:off x="11199703" y="5269209"/>
            <a:ext cx="789840" cy="354013"/>
          </a:xfrm>
          <a:prstGeom prst="rect">
            <a:avLst/>
          </a:prstGeom>
          <a:solidFill>
            <a:schemeClr val="bg1">
              <a:lumMod val="85000"/>
            </a:schemeClr>
          </a:solidFill>
          <a:ln w="9525">
            <a:solidFill>
              <a:srgbClr val="C0C0C0"/>
            </a:solidFill>
            <a:miter lim="800000"/>
            <a:headEnd/>
            <a:tailEnd/>
          </a:ln>
        </p:spPr>
        <p:txBody>
          <a:bodyPr wrap="none" anchor="ct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eaLnBrk="1" hangingPunct="1"/>
            <a:r>
              <a:rPr lang="el-GR" altLang="en-US" sz="600" b="1" dirty="0">
                <a:latin typeface="Verdana" panose="020B0604030504040204" pitchFamily="34" charset="0"/>
              </a:rPr>
              <a:t>ΔΕΝ </a:t>
            </a:r>
          </a:p>
          <a:p>
            <a:pPr algn="ctr" eaLnBrk="1" hangingPunct="1"/>
            <a:r>
              <a:rPr lang="el-GR" altLang="en-US" sz="600" b="1" dirty="0">
                <a:latin typeface="Verdana" panose="020B0604030504040204" pitchFamily="34" charset="0"/>
              </a:rPr>
              <a:t>ΑΠΟΦΑΣΙΣΑ </a:t>
            </a:r>
          </a:p>
          <a:p>
            <a:pPr algn="ctr" eaLnBrk="1" hangingPunct="1"/>
            <a:r>
              <a:rPr lang="el-GR" altLang="en-US" sz="600" b="1" dirty="0">
                <a:latin typeface="Verdana" panose="020B0604030504040204" pitchFamily="34" charset="0"/>
              </a:rPr>
              <a:t>ΔΕΝ ΑΠΑΝΤΩ</a:t>
            </a:r>
            <a:endParaRPr lang="en-GB" altLang="en-US" sz="600" b="1" dirty="0">
              <a:latin typeface="Verdana" panose="020B0604030504040204" pitchFamily="34" charset="0"/>
            </a:endParaRPr>
          </a:p>
        </p:txBody>
      </p:sp>
      <p:pic>
        <p:nvPicPr>
          <p:cNvPr id="33" name="Picture 8" descr="oikejorm_200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16667" t="29109" r="20833" b="41783"/>
          <a:stretch>
            <a:fillRect/>
          </a:stretch>
        </p:blipFill>
        <p:spPr bwMode="auto">
          <a:xfrm>
            <a:off x="4085360" y="5260834"/>
            <a:ext cx="658250" cy="38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4"/>
          <p:cNvSpPr txBox="1">
            <a:spLocks noChangeArrowheads="1"/>
          </p:cNvSpPr>
          <p:nvPr/>
        </p:nvSpPr>
        <p:spPr bwMode="auto">
          <a:xfrm>
            <a:off x="8895452" y="5285251"/>
            <a:ext cx="639221" cy="400110"/>
          </a:xfrm>
          <a:prstGeom prst="rect">
            <a:avLst/>
          </a:prstGeom>
          <a:solidFill>
            <a:schemeClr val="bg1">
              <a:lumMod val="85000"/>
            </a:schemeClr>
          </a:solidFill>
          <a:ln>
            <a:noFill/>
          </a:ln>
        </p:spPr>
        <p:txBody>
          <a:bodyPr wrap="square">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a:defRPr/>
            </a:pPr>
            <a:r>
              <a:rPr lang="el-GR" altLang="en-US" sz="1000" b="1" dirty="0"/>
              <a:t>Άλλο </a:t>
            </a:r>
          </a:p>
          <a:p>
            <a:pPr algn="ctr">
              <a:defRPr/>
            </a:pPr>
            <a:r>
              <a:rPr lang="el-GR" altLang="en-US" sz="1000" b="1" dirty="0"/>
              <a:t>Κόμμα </a:t>
            </a:r>
            <a:endParaRPr lang="en-US" altLang="en-US" sz="1000" b="1" dirty="0"/>
          </a:p>
        </p:txBody>
      </p:sp>
      <p:sp>
        <p:nvSpPr>
          <p:cNvPr id="38" name="Rectangle 13"/>
          <p:cNvSpPr>
            <a:spLocks noChangeArrowheads="1"/>
          </p:cNvSpPr>
          <p:nvPr/>
        </p:nvSpPr>
        <p:spPr bwMode="auto">
          <a:xfrm>
            <a:off x="9948154" y="5296174"/>
            <a:ext cx="823384" cy="336550"/>
          </a:xfrm>
          <a:prstGeom prst="rect">
            <a:avLst/>
          </a:prstGeom>
          <a:solidFill>
            <a:schemeClr val="bg1">
              <a:lumMod val="85000"/>
            </a:schemeClr>
          </a:solidFill>
          <a:ln w="9525">
            <a:solidFill>
              <a:srgbClr val="C0C0C0"/>
            </a:solidFill>
            <a:miter lim="800000"/>
            <a:headEnd/>
            <a:tailEnd/>
          </a:ln>
        </p:spPr>
        <p:txBody>
          <a:bodyPr wrap="none" anchor="ct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eaLnBrk="1" hangingPunct="1"/>
            <a:r>
              <a:rPr lang="el-GR" altLang="en-US" sz="700" b="1" dirty="0">
                <a:latin typeface="Verdana" panose="020B0604030504040204" pitchFamily="34" charset="0"/>
              </a:rPr>
              <a:t>ΛΕΥΚΟ </a:t>
            </a:r>
          </a:p>
          <a:p>
            <a:pPr algn="ctr" eaLnBrk="1" hangingPunct="1"/>
            <a:r>
              <a:rPr lang="el-GR" altLang="en-US" sz="700" b="1" dirty="0">
                <a:latin typeface="Verdana" panose="020B0604030504040204" pitchFamily="34" charset="0"/>
              </a:rPr>
              <a:t>ΑΚΥΡΟ</a:t>
            </a:r>
          </a:p>
          <a:p>
            <a:pPr algn="ctr" eaLnBrk="1" hangingPunct="1"/>
            <a:r>
              <a:rPr lang="el-GR" altLang="en-US" sz="700" b="1" dirty="0">
                <a:latin typeface="Verdana" panose="020B0604030504040204" pitchFamily="34" charset="0"/>
              </a:rPr>
              <a:t>ΑΠΟΧΗ</a:t>
            </a:r>
            <a:endParaRPr lang="en-GB" altLang="en-US" sz="700" b="1" dirty="0">
              <a:latin typeface="Verdana" panose="020B0604030504040204" pitchFamily="34" charset="0"/>
            </a:endParaRPr>
          </a:p>
        </p:txBody>
      </p:sp>
      <p:sp>
        <p:nvSpPr>
          <p:cNvPr id="39" name="TextBox 2"/>
          <p:cNvSpPr txBox="1">
            <a:spLocks noChangeArrowheads="1"/>
          </p:cNvSpPr>
          <p:nvPr/>
        </p:nvSpPr>
        <p:spPr bwMode="auto">
          <a:xfrm>
            <a:off x="9843526" y="2243747"/>
            <a:ext cx="2120196" cy="954107"/>
          </a:xfrm>
          <a:prstGeom prst="rect">
            <a:avLst/>
          </a:prstGeom>
          <a:solidFill>
            <a:schemeClr val="bg1">
              <a:lumMod val="75000"/>
            </a:schemeClr>
          </a:solidFill>
          <a:ln>
            <a:noFill/>
          </a:ln>
        </p:spPr>
        <p:txBody>
          <a:bodyPr wrap="square">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a:r>
              <a:rPr lang="el-GR" altLang="en-US" b="1" dirty="0">
                <a:solidFill>
                  <a:schemeClr val="bg1"/>
                </a:solidFill>
              </a:rPr>
              <a:t>Σύνολο </a:t>
            </a:r>
          </a:p>
          <a:p>
            <a:pPr algn="ctr"/>
            <a:r>
              <a:rPr lang="el-GR" altLang="en-US" b="1" dirty="0">
                <a:solidFill>
                  <a:schemeClr val="bg1"/>
                </a:solidFill>
              </a:rPr>
              <a:t>Αδιευκρίνιστης </a:t>
            </a:r>
          </a:p>
          <a:p>
            <a:pPr algn="ctr"/>
            <a:r>
              <a:rPr lang="el-GR" altLang="en-US" b="1" dirty="0">
                <a:solidFill>
                  <a:schemeClr val="bg1"/>
                </a:solidFill>
              </a:rPr>
              <a:t>Ψήφου</a:t>
            </a:r>
          </a:p>
          <a:p>
            <a:pPr algn="ctr"/>
            <a:r>
              <a:rPr lang="el-GR" altLang="en-US" b="1" dirty="0">
                <a:solidFill>
                  <a:schemeClr val="bg1"/>
                </a:solidFill>
              </a:rPr>
              <a:t>17 %</a:t>
            </a:r>
            <a:endParaRPr lang="en-US" altLang="en-US" b="1" dirty="0">
              <a:solidFill>
                <a:schemeClr val="bg1"/>
              </a:solidFill>
            </a:endParaRPr>
          </a:p>
        </p:txBody>
      </p:sp>
      <p:pic>
        <p:nvPicPr>
          <p:cNvPr id="43" name="Picture 42"/>
          <p:cNvPicPr>
            <a:picLocks noChangeAspect="1"/>
          </p:cNvPicPr>
          <p:nvPr/>
        </p:nvPicPr>
        <p:blipFill rotWithShape="1">
          <a:blip r:embed="rId6"/>
          <a:srcRect l="1617" r="51512"/>
          <a:stretch/>
        </p:blipFill>
        <p:spPr>
          <a:xfrm>
            <a:off x="5404035" y="5285251"/>
            <a:ext cx="497551" cy="391703"/>
          </a:xfrm>
          <a:prstGeom prst="rect">
            <a:avLst/>
          </a:prstGeom>
        </p:spPr>
      </p:pic>
      <p:pic>
        <p:nvPicPr>
          <p:cNvPr id="47" name="Picture 46"/>
          <p:cNvPicPr>
            <a:picLocks noChangeAspect="1"/>
          </p:cNvPicPr>
          <p:nvPr/>
        </p:nvPicPr>
        <p:blipFill rotWithShape="1">
          <a:blip r:embed="rId7"/>
          <a:srcRect l="23963" t="22851" r="37459" b="15458"/>
          <a:stretch/>
        </p:blipFill>
        <p:spPr>
          <a:xfrm>
            <a:off x="546632" y="5316891"/>
            <a:ext cx="621363" cy="336829"/>
          </a:xfrm>
          <a:prstGeom prst="rect">
            <a:avLst/>
          </a:prstGeom>
        </p:spPr>
      </p:pic>
      <p:sp>
        <p:nvSpPr>
          <p:cNvPr id="51" name="Right Brace 50"/>
          <p:cNvSpPr/>
          <p:nvPr/>
        </p:nvSpPr>
        <p:spPr>
          <a:xfrm rot="16200000">
            <a:off x="1538525" y="2053404"/>
            <a:ext cx="197994" cy="1416365"/>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TextBox 51"/>
          <p:cNvSpPr txBox="1"/>
          <p:nvPr/>
        </p:nvSpPr>
        <p:spPr>
          <a:xfrm>
            <a:off x="1413404" y="2260090"/>
            <a:ext cx="697627" cy="400110"/>
          </a:xfrm>
          <a:prstGeom prst="rect">
            <a:avLst/>
          </a:prstGeom>
          <a:noFill/>
        </p:spPr>
        <p:txBody>
          <a:bodyPr wrap="none" rtlCol="0">
            <a:spAutoFit/>
          </a:bodyPr>
          <a:lstStyle/>
          <a:p>
            <a:r>
              <a:rPr lang="el-GR" sz="2000" b="1" dirty="0"/>
              <a:t>6,4</a:t>
            </a:r>
            <a:r>
              <a:rPr lang="en-US" sz="2000" b="1" dirty="0"/>
              <a:t>%</a:t>
            </a:r>
          </a:p>
        </p:txBody>
      </p:sp>
      <p:pic>
        <p:nvPicPr>
          <p:cNvPr id="53" name="Picture 52"/>
          <p:cNvPicPr>
            <a:picLocks noChangeAspect="1"/>
          </p:cNvPicPr>
          <p:nvPr/>
        </p:nvPicPr>
        <p:blipFill>
          <a:blip r:embed="rId8"/>
          <a:stretch>
            <a:fillRect/>
          </a:stretch>
        </p:blipFill>
        <p:spPr>
          <a:xfrm>
            <a:off x="6486110" y="5322464"/>
            <a:ext cx="744140" cy="310260"/>
          </a:xfrm>
          <a:prstGeom prst="rect">
            <a:avLst/>
          </a:prstGeom>
        </p:spPr>
      </p:pic>
      <p:sp>
        <p:nvSpPr>
          <p:cNvPr id="2" name="Slide Number Placeholder 1"/>
          <p:cNvSpPr>
            <a:spLocks noGrp="1"/>
          </p:cNvSpPr>
          <p:nvPr>
            <p:ph type="sldNum" sz="quarter" idx="12"/>
          </p:nvPr>
        </p:nvSpPr>
        <p:spPr>
          <a:xfrm>
            <a:off x="11201397" y="6138678"/>
            <a:ext cx="779971" cy="365125"/>
          </a:xfrm>
          <a:prstGeom prst="rect">
            <a:avLst/>
          </a:prstGeom>
        </p:spPr>
        <p:txBody>
          <a:bodyPr/>
          <a:lstStyle/>
          <a:p>
            <a:fld id="{D57F1E4F-1CFF-5643-939E-217C01CDF565}" type="slidenum">
              <a:rPr lang="en-US" smtClean="0"/>
              <a:pPr/>
              <a:t>5</a:t>
            </a:fld>
            <a:endParaRPr lang="en-US" dirty="0"/>
          </a:p>
        </p:txBody>
      </p:sp>
      <p:pic>
        <p:nvPicPr>
          <p:cNvPr id="23" name="Picture 1"/>
          <p:cNvPicPr>
            <a:picLocks noChangeAspect="1"/>
          </p:cNvPicPr>
          <p:nvPr/>
        </p:nvPicPr>
        <p:blipFill>
          <a:blip r:embed="rId9"/>
          <a:srcRect/>
          <a:stretch>
            <a:fillRect/>
          </a:stretch>
        </p:blipFill>
        <p:spPr bwMode="auto">
          <a:xfrm>
            <a:off x="10498137" y="0"/>
            <a:ext cx="1693863" cy="1693863"/>
          </a:xfrm>
          <a:prstGeom prst="rect">
            <a:avLst/>
          </a:prstGeom>
          <a:ln>
            <a:noFill/>
          </a:ln>
          <a:effectLst>
            <a:outerShdw blurRad="292100" dist="139700" dir="2700000" algn="tl" rotWithShape="0">
              <a:srgbClr val="333333">
                <a:alpha val="65000"/>
              </a:srgbClr>
            </a:outerShdw>
          </a:effectLst>
        </p:spPr>
      </p:pic>
      <p:sp>
        <p:nvSpPr>
          <p:cNvPr id="25" name="Left Brace 24">
            <a:extLst>
              <a:ext uri="{FF2B5EF4-FFF2-40B4-BE49-F238E27FC236}">
                <a16:creationId xmlns:a16="http://schemas.microsoft.com/office/drawing/2014/main" id="{D348B2D6-B8A5-46D7-A783-18C74431EBB0}"/>
              </a:ext>
            </a:extLst>
          </p:cNvPr>
          <p:cNvSpPr/>
          <p:nvPr/>
        </p:nvSpPr>
        <p:spPr>
          <a:xfrm rot="5400000">
            <a:off x="10837028" y="2744151"/>
            <a:ext cx="266419" cy="1779997"/>
          </a:xfrm>
          <a:prstGeom prst="lef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 name="AutoShape 2" descr="Δείτε το νέο σήμα του ΣΥΡΙΖΑ - ΤΑ ΝΕ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rotWithShape="1">
          <a:blip r:embed="rId10"/>
          <a:srcRect l="22608" t="19998" r="20082" b="19203"/>
          <a:stretch/>
        </p:blipFill>
        <p:spPr>
          <a:xfrm>
            <a:off x="1696262" y="5309028"/>
            <a:ext cx="586012" cy="310841"/>
          </a:xfrm>
          <a:prstGeom prst="rect">
            <a:avLst/>
          </a:prstGeom>
        </p:spPr>
      </p:pic>
      <p:graphicFrame>
        <p:nvGraphicFramePr>
          <p:cNvPr id="7" name="Table 6"/>
          <p:cNvGraphicFramePr>
            <a:graphicFrameLocks noGrp="1"/>
          </p:cNvGraphicFramePr>
          <p:nvPr/>
        </p:nvGraphicFramePr>
        <p:xfrm>
          <a:off x="225094" y="5749420"/>
          <a:ext cx="11827569" cy="370840"/>
        </p:xfrm>
        <a:graphic>
          <a:graphicData uri="http://schemas.openxmlformats.org/drawingml/2006/table">
            <a:tbl>
              <a:tblPr firstRow="1" bandRow="1">
                <a:tableStyleId>{5C22544A-7EE6-4342-B048-85BDC9FD1C3A}</a:tableStyleId>
              </a:tblPr>
              <a:tblGrid>
                <a:gridCol w="1097070">
                  <a:extLst>
                    <a:ext uri="{9D8B030D-6E8A-4147-A177-3AD203B41FA5}">
                      <a16:colId xmlns:a16="http://schemas.microsoft.com/office/drawing/2014/main" val="20000"/>
                    </a:ext>
                  </a:extLst>
                </a:gridCol>
                <a:gridCol w="1304472">
                  <a:extLst>
                    <a:ext uri="{9D8B030D-6E8A-4147-A177-3AD203B41FA5}">
                      <a16:colId xmlns:a16="http://schemas.microsoft.com/office/drawing/2014/main" val="20001"/>
                    </a:ext>
                  </a:extLst>
                </a:gridCol>
                <a:gridCol w="1200771">
                  <a:extLst>
                    <a:ext uri="{9D8B030D-6E8A-4147-A177-3AD203B41FA5}">
                      <a16:colId xmlns:a16="http://schemas.microsoft.com/office/drawing/2014/main" val="20002"/>
                    </a:ext>
                  </a:extLst>
                </a:gridCol>
                <a:gridCol w="1200771">
                  <a:extLst>
                    <a:ext uri="{9D8B030D-6E8A-4147-A177-3AD203B41FA5}">
                      <a16:colId xmlns:a16="http://schemas.microsoft.com/office/drawing/2014/main" val="20003"/>
                    </a:ext>
                  </a:extLst>
                </a:gridCol>
                <a:gridCol w="1200771">
                  <a:extLst>
                    <a:ext uri="{9D8B030D-6E8A-4147-A177-3AD203B41FA5}">
                      <a16:colId xmlns:a16="http://schemas.microsoft.com/office/drawing/2014/main" val="20004"/>
                    </a:ext>
                  </a:extLst>
                </a:gridCol>
                <a:gridCol w="1241245">
                  <a:extLst>
                    <a:ext uri="{9D8B030D-6E8A-4147-A177-3AD203B41FA5}">
                      <a16:colId xmlns:a16="http://schemas.microsoft.com/office/drawing/2014/main" val="20005"/>
                    </a:ext>
                  </a:extLst>
                </a:gridCol>
                <a:gridCol w="1160296">
                  <a:extLst>
                    <a:ext uri="{9D8B030D-6E8A-4147-A177-3AD203B41FA5}">
                      <a16:colId xmlns:a16="http://schemas.microsoft.com/office/drawing/2014/main" val="20006"/>
                    </a:ext>
                  </a:extLst>
                </a:gridCol>
                <a:gridCol w="1200771">
                  <a:extLst>
                    <a:ext uri="{9D8B030D-6E8A-4147-A177-3AD203B41FA5}">
                      <a16:colId xmlns:a16="http://schemas.microsoft.com/office/drawing/2014/main" val="20007"/>
                    </a:ext>
                  </a:extLst>
                </a:gridCol>
                <a:gridCol w="1184876">
                  <a:extLst>
                    <a:ext uri="{9D8B030D-6E8A-4147-A177-3AD203B41FA5}">
                      <a16:colId xmlns:a16="http://schemas.microsoft.com/office/drawing/2014/main" val="20011"/>
                    </a:ext>
                  </a:extLst>
                </a:gridCol>
                <a:gridCol w="1036526">
                  <a:extLst>
                    <a:ext uri="{9D8B030D-6E8A-4147-A177-3AD203B41FA5}">
                      <a16:colId xmlns:a16="http://schemas.microsoft.com/office/drawing/2014/main" val="20012"/>
                    </a:ext>
                  </a:extLst>
                </a:gridCol>
              </a:tblGrid>
              <a:tr h="370840">
                <a:tc>
                  <a:txBody>
                    <a:bodyPr/>
                    <a:lstStyle/>
                    <a:p>
                      <a:pPr algn="ctr"/>
                      <a:r>
                        <a:rPr lang="el-GR" sz="1400" b="1" dirty="0">
                          <a:solidFill>
                            <a:schemeClr val="bg2">
                              <a:lumMod val="25000"/>
                            </a:schemeClr>
                          </a:solidFill>
                        </a:rPr>
                        <a:t>29,1</a:t>
                      </a:r>
                      <a:endParaRPr lang="en-US" sz="1400" b="1" dirty="0">
                        <a:solidFill>
                          <a:schemeClr val="bg2">
                            <a:lumMod val="25000"/>
                          </a:schemeClr>
                        </a:solidFill>
                      </a:endParaRPr>
                    </a:p>
                  </a:txBody>
                  <a:tcPr anchor="ctr">
                    <a:solidFill>
                      <a:schemeClr val="bg1">
                        <a:lumMod val="85000"/>
                      </a:schemeClr>
                    </a:solidFill>
                  </a:tcPr>
                </a:tc>
                <a:tc>
                  <a:txBody>
                    <a:bodyPr/>
                    <a:lstStyle/>
                    <a:p>
                      <a:pPr algn="ctr"/>
                      <a:r>
                        <a:rPr lang="el-GR" sz="1400" b="1" dirty="0">
                          <a:solidFill>
                            <a:schemeClr val="bg2">
                              <a:lumMod val="25000"/>
                            </a:schemeClr>
                          </a:solidFill>
                        </a:rPr>
                        <a:t>21,7</a:t>
                      </a:r>
                      <a:endParaRPr lang="en-US" sz="1400" b="1" dirty="0">
                        <a:solidFill>
                          <a:schemeClr val="bg2">
                            <a:lumMod val="25000"/>
                          </a:schemeClr>
                        </a:solidFill>
                      </a:endParaRPr>
                    </a:p>
                  </a:txBody>
                  <a:tcPr anchor="ctr">
                    <a:solidFill>
                      <a:schemeClr val="bg1">
                        <a:lumMod val="85000"/>
                      </a:schemeClr>
                    </a:solidFill>
                  </a:tcPr>
                </a:tc>
                <a:tc>
                  <a:txBody>
                    <a:bodyPr/>
                    <a:lstStyle/>
                    <a:p>
                      <a:pPr algn="ctr"/>
                      <a:r>
                        <a:rPr lang="en-US" sz="1400" b="1" dirty="0">
                          <a:solidFill>
                            <a:schemeClr val="bg2">
                              <a:lumMod val="25000"/>
                            </a:schemeClr>
                          </a:solidFill>
                        </a:rPr>
                        <a:t>1</a:t>
                      </a:r>
                      <a:r>
                        <a:rPr lang="el-GR" sz="1400" b="1" dirty="0">
                          <a:solidFill>
                            <a:schemeClr val="bg2">
                              <a:lumMod val="25000"/>
                            </a:schemeClr>
                          </a:solidFill>
                        </a:rPr>
                        <a:t>1</a:t>
                      </a:r>
                      <a:r>
                        <a:rPr lang="en-US" sz="1400" b="1" dirty="0">
                          <a:solidFill>
                            <a:schemeClr val="bg2">
                              <a:lumMod val="25000"/>
                            </a:schemeClr>
                          </a:solidFill>
                        </a:rPr>
                        <a:t>,</a:t>
                      </a:r>
                      <a:r>
                        <a:rPr lang="el-GR" sz="1400" b="1" dirty="0">
                          <a:solidFill>
                            <a:schemeClr val="bg2">
                              <a:lumMod val="25000"/>
                            </a:schemeClr>
                          </a:solidFill>
                        </a:rPr>
                        <a:t>8</a:t>
                      </a:r>
                      <a:endParaRPr lang="en-US" sz="1400" b="1" dirty="0">
                        <a:solidFill>
                          <a:schemeClr val="bg2">
                            <a:lumMod val="25000"/>
                          </a:schemeClr>
                        </a:solidFill>
                      </a:endParaRPr>
                    </a:p>
                  </a:txBody>
                  <a:tcPr anchor="ctr">
                    <a:solidFill>
                      <a:schemeClr val="bg1">
                        <a:lumMod val="85000"/>
                      </a:schemeClr>
                    </a:solidFill>
                  </a:tcPr>
                </a:tc>
                <a:tc>
                  <a:txBody>
                    <a:bodyPr/>
                    <a:lstStyle/>
                    <a:p>
                      <a:pPr algn="ctr"/>
                      <a:r>
                        <a:rPr lang="en-US" sz="1400" b="1" dirty="0">
                          <a:solidFill>
                            <a:schemeClr val="bg2">
                              <a:lumMod val="25000"/>
                            </a:schemeClr>
                          </a:solidFill>
                        </a:rPr>
                        <a:t>4,</a:t>
                      </a:r>
                      <a:r>
                        <a:rPr lang="el-GR" sz="1400" b="1" dirty="0">
                          <a:solidFill>
                            <a:schemeClr val="bg2">
                              <a:lumMod val="25000"/>
                            </a:schemeClr>
                          </a:solidFill>
                        </a:rPr>
                        <a:t>8</a:t>
                      </a:r>
                      <a:endParaRPr lang="en-US" sz="1400" b="1" dirty="0">
                        <a:solidFill>
                          <a:schemeClr val="bg2">
                            <a:lumMod val="25000"/>
                          </a:schemeClr>
                        </a:solidFill>
                      </a:endParaRPr>
                    </a:p>
                  </a:txBody>
                  <a:tcPr anchor="ctr">
                    <a:solidFill>
                      <a:schemeClr val="bg1">
                        <a:lumMod val="85000"/>
                      </a:schemeClr>
                    </a:solidFill>
                  </a:tcPr>
                </a:tc>
                <a:tc>
                  <a:txBody>
                    <a:bodyPr/>
                    <a:lstStyle/>
                    <a:p>
                      <a:pPr algn="ctr"/>
                      <a:r>
                        <a:rPr lang="el-GR" sz="1400" b="1" dirty="0">
                          <a:solidFill>
                            <a:schemeClr val="bg2">
                              <a:lumMod val="25000"/>
                            </a:schemeClr>
                          </a:solidFill>
                        </a:rPr>
                        <a:t>4,6</a:t>
                      </a:r>
                      <a:endParaRPr lang="en-US" sz="1400" b="1" dirty="0">
                        <a:solidFill>
                          <a:schemeClr val="bg2">
                            <a:lumMod val="25000"/>
                          </a:schemeClr>
                        </a:solidFill>
                      </a:endParaRPr>
                    </a:p>
                  </a:txBody>
                  <a:tcPr anchor="ctr">
                    <a:solidFill>
                      <a:schemeClr val="bg1">
                        <a:lumMod val="85000"/>
                      </a:schemeClr>
                    </a:solidFill>
                  </a:tcPr>
                </a:tc>
                <a:tc>
                  <a:txBody>
                    <a:bodyPr/>
                    <a:lstStyle/>
                    <a:p>
                      <a:pPr algn="ctr"/>
                      <a:r>
                        <a:rPr lang="el-GR" sz="1400" b="1" dirty="0">
                          <a:solidFill>
                            <a:schemeClr val="bg2">
                              <a:lumMod val="25000"/>
                            </a:schemeClr>
                          </a:solidFill>
                        </a:rPr>
                        <a:t>3</a:t>
                      </a:r>
                      <a:endParaRPr lang="en-US" sz="1400" b="1" dirty="0">
                        <a:solidFill>
                          <a:schemeClr val="bg2">
                            <a:lumMod val="25000"/>
                          </a:schemeClr>
                        </a:solidFill>
                      </a:endParaRPr>
                    </a:p>
                  </a:txBody>
                  <a:tcPr anchor="ctr">
                    <a:solidFill>
                      <a:schemeClr val="bg1">
                        <a:lumMod val="85000"/>
                      </a:schemeClr>
                    </a:solidFill>
                  </a:tcPr>
                </a:tc>
                <a:tc>
                  <a:txBody>
                    <a:bodyPr/>
                    <a:lstStyle/>
                    <a:p>
                      <a:pPr algn="ctr"/>
                      <a:r>
                        <a:rPr lang="el-GR" sz="1400" b="1" dirty="0">
                          <a:solidFill>
                            <a:schemeClr val="bg2">
                              <a:lumMod val="25000"/>
                            </a:schemeClr>
                          </a:solidFill>
                        </a:rPr>
                        <a:t>2,3</a:t>
                      </a:r>
                      <a:endParaRPr lang="en-US" sz="1400" b="1" dirty="0">
                        <a:solidFill>
                          <a:schemeClr val="bg2">
                            <a:lumMod val="25000"/>
                          </a:schemeClr>
                        </a:solidFill>
                      </a:endParaRPr>
                    </a:p>
                  </a:txBody>
                  <a:tcPr anchor="ctr">
                    <a:solidFill>
                      <a:schemeClr val="bg1">
                        <a:lumMod val="85000"/>
                      </a:schemeClr>
                    </a:solidFill>
                  </a:tcPr>
                </a:tc>
                <a:tc>
                  <a:txBody>
                    <a:bodyPr/>
                    <a:lstStyle/>
                    <a:p>
                      <a:pPr algn="ctr"/>
                      <a:r>
                        <a:rPr lang="el-GR" sz="1400" b="1" dirty="0">
                          <a:solidFill>
                            <a:schemeClr val="bg2">
                              <a:lumMod val="25000"/>
                            </a:schemeClr>
                          </a:solidFill>
                        </a:rPr>
                        <a:t>5,8</a:t>
                      </a:r>
                      <a:endParaRPr lang="en-US" sz="1400" b="1" dirty="0">
                        <a:solidFill>
                          <a:schemeClr val="bg2">
                            <a:lumMod val="25000"/>
                          </a:schemeClr>
                        </a:solidFill>
                      </a:endParaRPr>
                    </a:p>
                  </a:txBody>
                  <a:tcPr anchor="ctr">
                    <a:solidFill>
                      <a:schemeClr val="bg1">
                        <a:lumMod val="85000"/>
                      </a:schemeClr>
                    </a:solidFill>
                  </a:tcPr>
                </a:tc>
                <a:tc>
                  <a:txBody>
                    <a:bodyPr/>
                    <a:lstStyle/>
                    <a:p>
                      <a:pPr algn="ctr"/>
                      <a:r>
                        <a:rPr lang="el-GR" sz="1400" b="1" dirty="0">
                          <a:solidFill>
                            <a:schemeClr val="bg2">
                              <a:lumMod val="25000"/>
                            </a:schemeClr>
                          </a:solidFill>
                        </a:rPr>
                        <a:t>6,1</a:t>
                      </a:r>
                      <a:endParaRPr lang="en-US" sz="1400" b="1" dirty="0">
                        <a:solidFill>
                          <a:schemeClr val="bg2">
                            <a:lumMod val="25000"/>
                          </a:schemeClr>
                        </a:solidFill>
                      </a:endParaRPr>
                    </a:p>
                  </a:txBody>
                  <a:tcPr anchor="ctr">
                    <a:solidFill>
                      <a:schemeClr val="bg1">
                        <a:lumMod val="85000"/>
                      </a:schemeClr>
                    </a:solidFill>
                  </a:tcPr>
                </a:tc>
                <a:tc>
                  <a:txBody>
                    <a:bodyPr/>
                    <a:lstStyle/>
                    <a:p>
                      <a:pPr algn="ctr"/>
                      <a:r>
                        <a:rPr lang="en-US" sz="1400" b="1" dirty="0">
                          <a:solidFill>
                            <a:schemeClr val="bg2">
                              <a:lumMod val="25000"/>
                            </a:schemeClr>
                          </a:solidFill>
                        </a:rPr>
                        <a:t>1</a:t>
                      </a:r>
                      <a:r>
                        <a:rPr lang="el-GR" sz="1400" b="1" dirty="0">
                          <a:solidFill>
                            <a:schemeClr val="bg2">
                              <a:lumMod val="25000"/>
                            </a:schemeClr>
                          </a:solidFill>
                        </a:rPr>
                        <a:t>0,8</a:t>
                      </a:r>
                      <a:endParaRPr lang="en-US" sz="1400" b="1" dirty="0">
                        <a:solidFill>
                          <a:schemeClr val="bg2">
                            <a:lumMod val="25000"/>
                          </a:schemeClr>
                        </a:solidFill>
                      </a:endParaRPr>
                    </a:p>
                  </a:txBody>
                  <a:tcPr anchor="ctr">
                    <a:solidFill>
                      <a:schemeClr val="bg1">
                        <a:lumMod val="85000"/>
                      </a:schemeClr>
                    </a:solidFill>
                  </a:tcPr>
                </a:tc>
                <a:extLst>
                  <a:ext uri="{0D108BD9-81ED-4DB2-BD59-A6C34878D82A}">
                    <a16:rowId xmlns:a16="http://schemas.microsoft.com/office/drawing/2014/main" val="10000"/>
                  </a:ext>
                </a:extLst>
              </a:tr>
            </a:tbl>
          </a:graphicData>
        </a:graphic>
      </p:graphicFrame>
      <p:sp>
        <p:nvSpPr>
          <p:cNvPr id="11" name="TextBox 10"/>
          <p:cNvSpPr txBox="1"/>
          <p:nvPr/>
        </p:nvSpPr>
        <p:spPr>
          <a:xfrm>
            <a:off x="155575" y="6053738"/>
            <a:ext cx="7389453" cy="261610"/>
          </a:xfrm>
          <a:prstGeom prst="rect">
            <a:avLst/>
          </a:prstGeom>
          <a:noFill/>
        </p:spPr>
        <p:txBody>
          <a:bodyPr wrap="square" rtlCol="0">
            <a:spAutoFit/>
          </a:bodyPr>
          <a:lstStyle/>
          <a:p>
            <a:r>
              <a:rPr lang="el-GR" sz="1100" i="1" dirty="0"/>
              <a:t>Στη βάση του γραφήματος αναφέρονται τα ποσοστά των κομμάτων της προηγούμενης μέτρησης (16 – 18 Μαΐου 2022)</a:t>
            </a:r>
            <a:endParaRPr lang="en-US" sz="1100" i="1" dirty="0"/>
          </a:p>
        </p:txBody>
      </p:sp>
      <p:pic>
        <p:nvPicPr>
          <p:cNvPr id="26" name="Εικόνα 7" descr="C:\Users\moauser\AppData\Local\Microsoft\Windows\INetCache\Content.Word\IMG-8673dd8626e71e77b7220a2ba9e4790d-V.JPG"/>
          <p:cNvPicPr/>
          <p:nvPr/>
        </p:nvPicPr>
        <p:blipFill>
          <a:blip r:embed="rId11"/>
          <a:srcRect/>
          <a:stretch>
            <a:fillRect/>
          </a:stretch>
        </p:blipFill>
        <p:spPr bwMode="auto">
          <a:xfrm>
            <a:off x="7611747" y="5318304"/>
            <a:ext cx="821320" cy="334001"/>
          </a:xfrm>
          <a:prstGeom prst="rect">
            <a:avLst/>
          </a:prstGeom>
          <a:noFill/>
          <a:ln w="9525">
            <a:noFill/>
            <a:miter lim="800000"/>
            <a:headEnd/>
            <a:tailEnd/>
          </a:ln>
        </p:spPr>
      </p:pic>
      <p:pic>
        <p:nvPicPr>
          <p:cNvPr id="27" name="Picture 2" descr="https://kinimaallagis.gr/gggg/uploads/2022/06/pasok-86.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93698" y="5257837"/>
            <a:ext cx="473164" cy="473165"/>
          </a:xfrm>
          <a:prstGeom prst="rect">
            <a:avLst/>
          </a:prstGeom>
          <a:solidFill>
            <a:srgbClr val="008000"/>
          </a:solidFill>
        </p:spPr>
      </p:pic>
    </p:spTree>
    <p:extLst>
      <p:ext uri="{BB962C8B-B14F-4D97-AF65-F5344CB8AC3E}">
        <p14:creationId xmlns:p14="http://schemas.microsoft.com/office/powerpoint/2010/main" val="37612449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11060095" y="6511178"/>
            <a:ext cx="584978" cy="365125"/>
          </a:xfrm>
          <a:noFill/>
          <a:ln>
            <a:noFill/>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9024556-06A1-41AD-9212-A0508DBABAAA}"/>
              </a:ext>
            </a:extLst>
          </p:cNvPr>
          <p:cNvSpPr txBox="1"/>
          <p:nvPr/>
        </p:nvSpPr>
        <p:spPr>
          <a:xfrm>
            <a:off x="9307484" y="5957180"/>
            <a:ext cx="2884516" cy="461665"/>
          </a:xfrm>
          <a:prstGeom prst="rect">
            <a:avLst/>
          </a:prstGeom>
          <a:solidFill>
            <a:schemeClr val="bg1">
              <a:lumMod val="95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1 Απάντηση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prstClr val="black"/>
                </a:solidFill>
                <a:effectLst/>
                <a:uLnTx/>
                <a:uFillTx/>
                <a:latin typeface="Calibri" panose="020F0502020204030204"/>
                <a:ea typeface="+mn-ea"/>
                <a:cs typeface="+mn-cs"/>
              </a:rPr>
              <a:t>Επιλογή από την λίστα  </a:t>
            </a:r>
          </a:p>
        </p:txBody>
      </p:sp>
      <p:graphicFrame>
        <p:nvGraphicFramePr>
          <p:cNvPr id="6" name="Chart 5"/>
          <p:cNvGraphicFramePr/>
          <p:nvPr>
            <p:extLst/>
          </p:nvPr>
        </p:nvGraphicFramePr>
        <p:xfrm>
          <a:off x="764276" y="1467535"/>
          <a:ext cx="10147564" cy="5145936"/>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ChangeArrowheads="1"/>
          </p:cNvSpPr>
          <p:nvPr/>
        </p:nvSpPr>
        <p:spPr bwMode="auto">
          <a:xfrm>
            <a:off x="24214" y="76924"/>
            <a:ext cx="11328370" cy="836613"/>
          </a:xfrm>
          <a:prstGeom prst="rect">
            <a:avLst/>
          </a:prstGeom>
          <a:noFill/>
          <a:ln>
            <a:noFill/>
          </a:ln>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lvl="0" algn="ctr" fontAlgn="base">
              <a:spcBef>
                <a:spcPct val="0"/>
              </a:spcBef>
              <a:spcAft>
                <a:spcPct val="0"/>
              </a:spcAft>
              <a:buNone/>
            </a:pPr>
            <a:r>
              <a:rPr lang="el-GR" altLang="en-US" sz="2400" b="1" dirty="0">
                <a:solidFill>
                  <a:srgbClr val="FF0000"/>
                </a:solidFill>
                <a:latin typeface="Calibri Light" panose="020F0302020204030204"/>
              </a:rPr>
              <a:t>Θέμα επικαιρότητας </a:t>
            </a:r>
            <a:r>
              <a:rPr lang="el-GR" altLang="en-US" sz="2400" b="1" dirty="0">
                <a:solidFill>
                  <a:srgbClr val="E7E6E6">
                    <a:lumMod val="25000"/>
                  </a:srgbClr>
                </a:solidFill>
                <a:latin typeface="Calibri Light" panose="020F0302020204030204"/>
              </a:rPr>
              <a:t>που θα επηρεάσει κυρίως την ψήφο σας</a:t>
            </a:r>
          </a:p>
          <a:p>
            <a:pPr lvl="0" algn="ctr" fontAlgn="base">
              <a:spcBef>
                <a:spcPct val="0"/>
              </a:spcBef>
              <a:spcAft>
                <a:spcPct val="0"/>
              </a:spcAft>
              <a:buNone/>
            </a:pPr>
            <a:endParaRPr lang="el-GR" altLang="en-US" sz="2000" b="1" dirty="0">
              <a:solidFill>
                <a:srgbClr val="E7E6E6">
                  <a:lumMod val="25000"/>
                </a:srgbClr>
              </a:solidFill>
              <a:latin typeface="Calibri Light" panose="020F0302020204030204"/>
            </a:endParaRPr>
          </a:p>
          <a:p>
            <a:pPr lvl="0" algn="ctr" fontAlgn="base">
              <a:spcBef>
                <a:spcPct val="0"/>
              </a:spcBef>
              <a:spcAft>
                <a:spcPct val="0"/>
              </a:spcAft>
              <a:buNone/>
            </a:pPr>
            <a:r>
              <a:rPr lang="el-GR" sz="1200" dirty="0">
                <a:solidFill>
                  <a:srgbClr val="808080"/>
                </a:solidFill>
              </a:rPr>
              <a:t>Εάν οι βουλευτικές εκλογές γίνονταν την επόμενη Κυριακή θα ήθελα να μου πείτε ποιο είναι κυρίως δηλαδή  </a:t>
            </a:r>
            <a:r>
              <a:rPr lang="el-GR" sz="1200" dirty="0" err="1">
                <a:solidFill>
                  <a:srgbClr val="808080"/>
                </a:solidFill>
              </a:rPr>
              <a:t>τo</a:t>
            </a:r>
            <a:r>
              <a:rPr lang="el-GR" sz="1200" dirty="0">
                <a:solidFill>
                  <a:srgbClr val="808080"/>
                </a:solidFill>
              </a:rPr>
              <a:t> </a:t>
            </a:r>
            <a:r>
              <a:rPr lang="el-GR" sz="1200" dirty="0" err="1">
                <a:solidFill>
                  <a:srgbClr val="808080"/>
                </a:solidFill>
              </a:rPr>
              <a:t>βασικότερo</a:t>
            </a:r>
            <a:r>
              <a:rPr lang="el-GR" sz="1200" dirty="0">
                <a:solidFill>
                  <a:srgbClr val="808080"/>
                </a:solidFill>
              </a:rPr>
              <a:t> θέμα που θα επηρεάσει την ψήφο σας..</a:t>
            </a:r>
          </a:p>
          <a:p>
            <a:pPr lvl="0" algn="ctr" fontAlgn="base">
              <a:spcBef>
                <a:spcPct val="0"/>
              </a:spcBef>
              <a:spcAft>
                <a:spcPct val="0"/>
              </a:spcAft>
              <a:buNone/>
            </a:pPr>
            <a:r>
              <a:rPr kumimoji="0" lang="el-GR" altLang="en-US" sz="1200" b="1" i="0" u="none" strike="noStrike" kern="1200" cap="none" spc="0" normalizeH="0" baseline="0" noProof="0" dirty="0">
                <a:ln>
                  <a:noFill/>
                </a:ln>
                <a:solidFill>
                  <a:srgbClr val="808080"/>
                </a:solidFill>
                <a:effectLst/>
                <a:uLnTx/>
                <a:uFillTx/>
                <a:latin typeface="Calibri" panose="020F0502020204030204" pitchFamily="34" charset="0"/>
                <a:ea typeface="+mn-ea"/>
                <a:cs typeface="+mn-cs"/>
              </a:rPr>
              <a:t>Σύνολο ερωτηθέντων (Ν=1000)</a:t>
            </a:r>
            <a:endParaRPr kumimoji="0" lang="en-GB" altLang="en-US" sz="1200" b="1" i="0" u="none" strike="noStrike" kern="1200" cap="none" spc="0" normalizeH="0" baseline="0" noProof="0" dirty="0">
              <a:ln>
                <a:noFill/>
              </a:ln>
              <a:solidFill>
                <a:srgbClr val="80808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485162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11131676" y="6501170"/>
            <a:ext cx="584978" cy="366802"/>
          </a:xfrm>
          <a:noFill/>
          <a:ln>
            <a:noFill/>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effectLst/>
              <a:uLnTx/>
              <a:uFillTx/>
              <a:latin typeface="Calibri" panose="020F0502020204030204"/>
              <a:ea typeface="+mn-ea"/>
              <a:cs typeface="+mn-cs"/>
            </a:endParaRPr>
          </a:p>
        </p:txBody>
      </p:sp>
      <p:sp>
        <p:nvSpPr>
          <p:cNvPr id="7" name="Rectangle 2"/>
          <p:cNvSpPr>
            <a:spLocks noChangeArrowheads="1"/>
          </p:cNvSpPr>
          <p:nvPr/>
        </p:nvSpPr>
        <p:spPr bwMode="auto">
          <a:xfrm>
            <a:off x="24214" y="76924"/>
            <a:ext cx="11328370" cy="836613"/>
          </a:xfrm>
          <a:prstGeom prst="rect">
            <a:avLst/>
          </a:prstGeom>
          <a:noFill/>
          <a:ln>
            <a:noFill/>
          </a:ln>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lvl="0" algn="ctr" fontAlgn="base">
              <a:spcBef>
                <a:spcPct val="0"/>
              </a:spcBef>
              <a:spcAft>
                <a:spcPct val="0"/>
              </a:spcAft>
              <a:buNone/>
            </a:pPr>
            <a:r>
              <a:rPr lang="el-GR" altLang="en-US" sz="2400" b="1" dirty="0">
                <a:solidFill>
                  <a:srgbClr val="FF0000"/>
                </a:solidFill>
                <a:latin typeface="Calibri Light" panose="020F0302020204030204"/>
              </a:rPr>
              <a:t>Θέμα επικαιρότητας </a:t>
            </a:r>
            <a:r>
              <a:rPr lang="el-GR" altLang="en-US" sz="2400" b="1" dirty="0">
                <a:solidFill>
                  <a:srgbClr val="E7E6E6">
                    <a:lumMod val="25000"/>
                  </a:srgbClr>
                </a:solidFill>
                <a:latin typeface="Calibri Light" panose="020F0302020204030204"/>
              </a:rPr>
              <a:t>που θα επηρεάσει κυρίως την ψήφο σας</a:t>
            </a:r>
          </a:p>
          <a:p>
            <a:pPr lvl="0" algn="ctr" fontAlgn="base">
              <a:spcBef>
                <a:spcPct val="0"/>
              </a:spcBef>
              <a:spcAft>
                <a:spcPct val="0"/>
              </a:spcAft>
              <a:buNone/>
            </a:pPr>
            <a:endParaRPr lang="el-GR" altLang="en-US" sz="1400" b="1" dirty="0">
              <a:solidFill>
                <a:srgbClr val="E7E6E6">
                  <a:lumMod val="25000"/>
                </a:srgbClr>
              </a:solidFill>
              <a:latin typeface="Calibri Light" panose="020F0302020204030204"/>
            </a:endParaRPr>
          </a:p>
          <a:p>
            <a:pPr lvl="0" algn="ctr" fontAlgn="base">
              <a:spcBef>
                <a:spcPct val="0"/>
              </a:spcBef>
              <a:spcAft>
                <a:spcPct val="0"/>
              </a:spcAft>
              <a:buNone/>
            </a:pPr>
            <a:r>
              <a:rPr lang="el-GR" sz="1200" dirty="0">
                <a:solidFill>
                  <a:srgbClr val="808080"/>
                </a:solidFill>
              </a:rPr>
              <a:t>Εάν οι βουλευτικές εκλογές γίνονταν την επόμενη Κυριακή θα ήθελα να μου πείτε ποιο είναι κυρίως δηλαδή  </a:t>
            </a:r>
            <a:r>
              <a:rPr lang="el-GR" sz="1200" dirty="0" err="1">
                <a:solidFill>
                  <a:srgbClr val="808080"/>
                </a:solidFill>
              </a:rPr>
              <a:t>τo</a:t>
            </a:r>
            <a:r>
              <a:rPr lang="el-GR" sz="1200" dirty="0">
                <a:solidFill>
                  <a:srgbClr val="808080"/>
                </a:solidFill>
              </a:rPr>
              <a:t> </a:t>
            </a:r>
            <a:r>
              <a:rPr lang="el-GR" sz="1200" dirty="0" err="1">
                <a:solidFill>
                  <a:srgbClr val="808080"/>
                </a:solidFill>
              </a:rPr>
              <a:t>βασικότερo</a:t>
            </a:r>
            <a:r>
              <a:rPr lang="el-GR" sz="1200" dirty="0">
                <a:solidFill>
                  <a:srgbClr val="808080"/>
                </a:solidFill>
              </a:rPr>
              <a:t> θέμα που θα επηρεάσει την ψήφο σας..</a:t>
            </a:r>
          </a:p>
          <a:p>
            <a:pPr lvl="0" algn="ctr" fontAlgn="base">
              <a:spcBef>
                <a:spcPct val="0"/>
              </a:spcBef>
              <a:spcAft>
                <a:spcPct val="0"/>
              </a:spcAft>
              <a:buNone/>
            </a:pPr>
            <a:r>
              <a:rPr lang="el-GR" altLang="el-GR" sz="1200" b="1" dirty="0">
                <a:solidFill>
                  <a:prstClr val="white">
                    <a:lumMod val="50000"/>
                  </a:prstClr>
                </a:solidFill>
              </a:rPr>
              <a:t>Ανάλυση με βάση την ψήφο 2019, το φύλο και την ηλικία</a:t>
            </a:r>
            <a:endParaRPr lang="en-GB" altLang="en-US" sz="1200" b="1" dirty="0">
              <a:solidFill>
                <a:srgbClr val="808080"/>
              </a:solidFill>
            </a:endParaRPr>
          </a:p>
        </p:txBody>
      </p:sp>
      <p:graphicFrame>
        <p:nvGraphicFramePr>
          <p:cNvPr id="5" name="Table 4"/>
          <p:cNvGraphicFramePr>
            <a:graphicFrameLocks noGrp="1"/>
          </p:cNvGraphicFramePr>
          <p:nvPr>
            <p:extLst/>
          </p:nvPr>
        </p:nvGraphicFramePr>
        <p:xfrm>
          <a:off x="462288" y="1458190"/>
          <a:ext cx="10803875" cy="3789137"/>
        </p:xfrm>
        <a:graphic>
          <a:graphicData uri="http://schemas.openxmlformats.org/drawingml/2006/table">
            <a:tbl>
              <a:tblPr/>
              <a:tblGrid>
                <a:gridCol w="2541471">
                  <a:extLst>
                    <a:ext uri="{9D8B030D-6E8A-4147-A177-3AD203B41FA5}">
                      <a16:colId xmlns:a16="http://schemas.microsoft.com/office/drawing/2014/main" val="20000"/>
                    </a:ext>
                  </a:extLst>
                </a:gridCol>
                <a:gridCol w="2700142">
                  <a:extLst>
                    <a:ext uri="{9D8B030D-6E8A-4147-A177-3AD203B41FA5}">
                      <a16:colId xmlns:a16="http://schemas.microsoft.com/office/drawing/2014/main" val="20001"/>
                    </a:ext>
                  </a:extLst>
                </a:gridCol>
                <a:gridCol w="1817004">
                  <a:extLst>
                    <a:ext uri="{9D8B030D-6E8A-4147-A177-3AD203B41FA5}">
                      <a16:colId xmlns:a16="http://schemas.microsoft.com/office/drawing/2014/main" val="20002"/>
                    </a:ext>
                  </a:extLst>
                </a:gridCol>
                <a:gridCol w="1872629">
                  <a:extLst>
                    <a:ext uri="{9D8B030D-6E8A-4147-A177-3AD203B41FA5}">
                      <a16:colId xmlns:a16="http://schemas.microsoft.com/office/drawing/2014/main" val="20003"/>
                    </a:ext>
                  </a:extLst>
                </a:gridCol>
                <a:gridCol w="1872629">
                  <a:extLst>
                    <a:ext uri="{9D8B030D-6E8A-4147-A177-3AD203B41FA5}">
                      <a16:colId xmlns:a16="http://schemas.microsoft.com/office/drawing/2014/main" val="20004"/>
                    </a:ext>
                  </a:extLst>
                </a:gridCol>
              </a:tblGrid>
              <a:tr h="752052">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208157">
                <a:tc>
                  <a:txBody>
                    <a:bodyPr/>
                    <a:lstStyle/>
                    <a:p>
                      <a:pPr algn="ctr" fontAlgn="b"/>
                      <a:r>
                        <a:rPr lang="el-GR" sz="1000" b="1" i="0" u="none" strike="noStrike" dirty="0">
                          <a:solidFill>
                            <a:srgbClr val="000000"/>
                          </a:solidFill>
                          <a:effectLst/>
                          <a:latin typeface="+mn-lt"/>
                        </a:rPr>
                        <a:t>Η αύξηση των τιμών και η ακρίβεια (στα προϊόντα, στις υπηρεσίες, στην ενέργεια και στα καύσιμα)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63,6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60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33500">
                <a:tc>
                  <a:txBody>
                    <a:bodyPr/>
                    <a:lstStyle/>
                    <a:p>
                      <a:pPr algn="ctr" fontAlgn="b"/>
                      <a:r>
                        <a:rPr lang="el-GR" sz="1000" b="1" i="0" u="none" strike="noStrike">
                          <a:solidFill>
                            <a:srgbClr val="000000"/>
                          </a:solidFill>
                          <a:effectLst/>
                          <a:latin typeface="+mn-lt"/>
                        </a:rPr>
                        <a:t>Η ανεργία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4,7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91162">
                <a:tc>
                  <a:txBody>
                    <a:bodyPr/>
                    <a:lstStyle/>
                    <a:p>
                      <a:pPr algn="ctr" fontAlgn="b"/>
                      <a:r>
                        <a:rPr lang="el-GR" sz="1000" b="1" i="0" u="none" strike="noStrike">
                          <a:solidFill>
                            <a:srgbClr val="000000"/>
                          </a:solidFill>
                          <a:effectLst/>
                          <a:latin typeface="+mn-lt"/>
                        </a:rPr>
                        <a:t>Ο πόλεμος στην Ουκρανία και οι επιπτώσεις στην χώρα μας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a:solidFill>
                            <a:srgbClr val="000000"/>
                          </a:solidFill>
                          <a:effectLst/>
                          <a:latin typeface="+mn-lt"/>
                        </a:rPr>
                        <a:t>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291162">
                <a:tc>
                  <a:txBody>
                    <a:bodyPr/>
                    <a:lstStyle/>
                    <a:p>
                      <a:pPr algn="ctr" fontAlgn="b"/>
                      <a:r>
                        <a:rPr lang="el-GR" sz="1000" b="1" i="0" u="none" strike="noStrike">
                          <a:solidFill>
                            <a:srgbClr val="000000"/>
                          </a:solidFill>
                          <a:effectLst/>
                          <a:latin typeface="+mn-lt"/>
                        </a:rPr>
                        <a:t>Η πορεία των Ελληνοτουρκικών σχέσεων</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9,1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83079816"/>
                  </a:ext>
                </a:extLst>
              </a:tr>
              <a:tr h="291162">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l-GR" sz="1000" b="1" i="0" u="none" strike="noStrike" dirty="0" smtClean="0">
                          <a:solidFill>
                            <a:srgbClr val="000000"/>
                          </a:solidFill>
                          <a:effectLst/>
                          <a:latin typeface="+mn-lt"/>
                        </a:rPr>
                        <a:t>Η υπόθεση των Υποκλοπών με στόχο τον αρχηγό του ΠΑΣΟΚ-</a:t>
                      </a:r>
                      <a:r>
                        <a:rPr lang="el-GR" sz="1000" b="1" i="0" u="none" strike="noStrike" dirty="0" err="1" smtClean="0">
                          <a:solidFill>
                            <a:srgbClr val="000000"/>
                          </a:solidFill>
                          <a:effectLst/>
                          <a:latin typeface="+mn-lt"/>
                        </a:rPr>
                        <a:t>ΚΙΝΑΛ</a:t>
                      </a:r>
                      <a:r>
                        <a:rPr lang="el-GR" sz="1000" b="1" i="0" u="none" strike="noStrike" dirty="0" smtClean="0">
                          <a:solidFill>
                            <a:srgbClr val="000000"/>
                          </a:solidFill>
                          <a:effectLst/>
                          <a:latin typeface="+mn-lt"/>
                        </a:rPr>
                        <a:t> Ν. Ανδρουλάκη και τον δημοσιογράφο Α. </a:t>
                      </a:r>
                      <a:r>
                        <a:rPr lang="el-GR" sz="1000" b="1" i="0" u="none" strike="noStrike" dirty="0" err="1" smtClean="0">
                          <a:solidFill>
                            <a:srgbClr val="000000"/>
                          </a:solidFill>
                          <a:effectLst/>
                          <a:latin typeface="+mn-lt"/>
                        </a:rPr>
                        <a:t>Κουκάκη</a:t>
                      </a:r>
                      <a:endParaRPr lang="el-GR" sz="1000" b="1" i="0" u="none" strike="noStrike" dirty="0" smtClean="0">
                        <a:solidFill>
                          <a:srgbClr val="000000"/>
                        </a:solidFill>
                        <a:effectLst/>
                        <a:latin typeface="+mn-lt"/>
                      </a:endParaRP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n-US" sz="1100" b="1" i="0" u="none" strike="noStrike" dirty="0" smtClean="0">
                          <a:solidFill>
                            <a:srgbClr val="000000"/>
                          </a:solidFill>
                          <a:effectLst/>
                          <a:latin typeface="+mn-lt"/>
                        </a:rPr>
                        <a:t>5,1</a:t>
                      </a:r>
                      <a:endParaRPr lang="el-GR" sz="1100" b="1" i="0" u="none" strike="noStrike" dirty="0">
                        <a:solidFill>
                          <a:srgbClr val="000000"/>
                        </a:solidFill>
                        <a:effectLst/>
                        <a:latin typeface="+mn-lt"/>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n-US" sz="1100" b="0" i="0" u="none" strike="noStrike" dirty="0" smtClean="0">
                          <a:solidFill>
                            <a:srgbClr val="000000"/>
                          </a:solidFill>
                          <a:effectLst/>
                          <a:latin typeface="+mn-lt"/>
                        </a:rPr>
                        <a:t>3,6</a:t>
                      </a:r>
                      <a:endParaRPr lang="el-GR" sz="1100" b="0" i="0" u="none" strike="noStrike" dirty="0">
                        <a:solidFill>
                          <a:srgbClr val="000000"/>
                        </a:solidFill>
                        <a:effectLst/>
                        <a:latin typeface="+mn-lt"/>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n-US" sz="1100" b="0" i="0" u="none" strike="noStrike" dirty="0" smtClean="0">
                          <a:solidFill>
                            <a:srgbClr val="000000"/>
                          </a:solidFill>
                          <a:effectLst/>
                          <a:latin typeface="+mn-lt"/>
                        </a:rPr>
                        <a:t>6,5</a:t>
                      </a:r>
                      <a:endParaRPr lang="el-GR" sz="1100" b="0" i="0" u="none" strike="noStrike" dirty="0">
                        <a:solidFill>
                          <a:srgbClr val="000000"/>
                        </a:solidFill>
                        <a:effectLst/>
                        <a:latin typeface="+mn-lt"/>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n-US" sz="1100" b="0" i="0" u="none" strike="noStrike" dirty="0" smtClean="0">
                          <a:solidFill>
                            <a:srgbClr val="000000"/>
                          </a:solidFill>
                          <a:effectLst/>
                          <a:latin typeface="Calibri" panose="020F0502020204030204" pitchFamily="34" charset="0"/>
                        </a:rPr>
                        <a:t>7</a:t>
                      </a:r>
                      <a:r>
                        <a:rPr lang="el-GR" sz="1100" b="0" i="0" u="none" strike="noStrike" dirty="0" smtClean="0">
                          <a:solidFill>
                            <a:srgbClr val="000000"/>
                          </a:solidFill>
                          <a:effectLst/>
                          <a:latin typeface="Calibri" panose="020F0502020204030204" pitchFamily="34" charset="0"/>
                        </a:rPr>
                        <a:t>,4</a:t>
                      </a:r>
                      <a:endParaRPr lang="el-GR"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770912136"/>
                  </a:ext>
                </a:extLst>
              </a:tr>
              <a:tr h="291162">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l-GR" sz="1000" b="1" i="0" u="none" strike="noStrike" dirty="0" smtClean="0">
                          <a:solidFill>
                            <a:srgbClr val="000000"/>
                          </a:solidFill>
                          <a:effectLst/>
                          <a:latin typeface="+mn-lt"/>
                        </a:rPr>
                        <a:t>Η εξέλιξη της Πανδημίας COVID-19</a:t>
                      </a:r>
                      <a:endParaRPr lang="el-GR" sz="1000" b="1" i="0" u="none" strike="noStrike" dirty="0">
                        <a:solidFill>
                          <a:srgbClr val="000000"/>
                        </a:solidFill>
                        <a:effectLst/>
                        <a:latin typeface="+mn-lt"/>
                      </a:endParaRP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US" sz="1100" b="1" i="0" u="none" strike="noStrike" dirty="0" smtClean="0">
                          <a:solidFill>
                            <a:srgbClr val="000000"/>
                          </a:solidFill>
                          <a:effectLst/>
                          <a:latin typeface="+mn-lt"/>
                        </a:rPr>
                        <a:t>3,6</a:t>
                      </a:r>
                      <a:endParaRPr lang="el-GR" sz="1100" b="1" i="0" u="none" strike="noStrike" dirty="0">
                        <a:solidFill>
                          <a:srgbClr val="000000"/>
                        </a:solidFill>
                        <a:effectLst/>
                        <a:latin typeface="+mn-lt"/>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dirty="0" smtClean="0">
                          <a:solidFill>
                            <a:srgbClr val="000000"/>
                          </a:solidFill>
                          <a:effectLst/>
                          <a:latin typeface="+mn-lt"/>
                        </a:rPr>
                        <a:t>4,4</a:t>
                      </a:r>
                      <a:endParaRPr lang="el-GR" sz="1100" b="0" i="0" u="none" strike="noStrike" dirty="0">
                        <a:solidFill>
                          <a:srgbClr val="000000"/>
                        </a:solidFill>
                        <a:effectLst/>
                        <a:latin typeface="+mn-lt"/>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dirty="0" smtClean="0">
                          <a:solidFill>
                            <a:srgbClr val="000000"/>
                          </a:solidFill>
                          <a:effectLst/>
                          <a:latin typeface="+mn-lt"/>
                        </a:rPr>
                        <a:t>4,4</a:t>
                      </a:r>
                      <a:endParaRPr lang="el-GR" sz="1100" b="0" i="0" u="none" strike="noStrike" dirty="0">
                        <a:solidFill>
                          <a:srgbClr val="000000"/>
                        </a:solidFill>
                        <a:effectLst/>
                        <a:latin typeface="+mn-lt"/>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dirty="0" smtClean="0">
                          <a:solidFill>
                            <a:srgbClr val="000000"/>
                          </a:solidFill>
                          <a:effectLst/>
                          <a:latin typeface="Calibri" panose="020F0502020204030204" pitchFamily="34" charset="0"/>
                        </a:rPr>
                        <a:t>2,5</a:t>
                      </a:r>
                      <a:endParaRPr lang="el-GR"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19963739"/>
                  </a:ext>
                </a:extLst>
              </a:tr>
              <a:tr h="291162">
                <a:tc>
                  <a:txBody>
                    <a:bodyPr/>
                    <a:lstStyle/>
                    <a:p>
                      <a:pPr algn="ctr" fontAlgn="b"/>
                      <a:r>
                        <a:rPr lang="el-GR" sz="1000" b="1" i="0" u="none" strike="noStrike">
                          <a:solidFill>
                            <a:srgbClr val="000000"/>
                          </a:solidFill>
                          <a:effectLst/>
                          <a:latin typeface="+mn-lt"/>
                        </a:rPr>
                        <a:t>Η εγκληματικότητα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510360452"/>
                  </a:ext>
                </a:extLst>
              </a:tr>
              <a:tr h="291162">
                <a:tc>
                  <a:txBody>
                    <a:bodyPr/>
                    <a:lstStyle/>
                    <a:p>
                      <a:pPr algn="ctr" fontAlgn="b"/>
                      <a:r>
                        <a:rPr lang="el-GR" sz="1000" b="1" i="0" u="none" strike="noStrike">
                          <a:solidFill>
                            <a:srgbClr val="000000"/>
                          </a:solidFill>
                          <a:effectLst/>
                          <a:latin typeface="+mn-lt"/>
                        </a:rPr>
                        <a:t>Το μεταναστευτικό</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a:solidFill>
                            <a:srgbClr val="000000"/>
                          </a:solidFill>
                          <a:effectLst/>
                          <a:latin typeface="+mn-lt"/>
                        </a:rPr>
                        <a:t>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75505376"/>
                  </a:ext>
                </a:extLst>
              </a:tr>
              <a:tr h="291162">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n-US" sz="1100" b="1" i="0" u="none" strike="noStrike" dirty="0" smtClean="0">
                          <a:solidFill>
                            <a:srgbClr val="000000"/>
                          </a:solidFill>
                          <a:effectLst/>
                          <a:latin typeface="+mn-lt"/>
                        </a:rPr>
                        <a:t>5,1</a:t>
                      </a:r>
                      <a:endParaRPr lang="el-GR" sz="1100" b="1" i="0" u="none" strike="noStrike" dirty="0">
                        <a:solidFill>
                          <a:srgbClr val="000000"/>
                        </a:solidFill>
                        <a:effectLst/>
                        <a:latin typeface="+mn-lt"/>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n-US" sz="1100" b="0" i="0" u="none" strike="noStrike" dirty="0" smtClean="0">
                          <a:solidFill>
                            <a:srgbClr val="000000"/>
                          </a:solidFill>
                          <a:effectLst/>
                          <a:latin typeface="+mn-lt"/>
                        </a:rPr>
                        <a:t>3,4</a:t>
                      </a:r>
                      <a:endParaRPr lang="el-GR" sz="1100" b="0" i="0" u="none" strike="noStrike" dirty="0">
                        <a:solidFill>
                          <a:srgbClr val="000000"/>
                        </a:solidFill>
                        <a:effectLst/>
                        <a:latin typeface="+mn-lt"/>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n-US" sz="1100" b="0" i="0" u="none" strike="noStrike" dirty="0" smtClean="0">
                          <a:solidFill>
                            <a:srgbClr val="000000"/>
                          </a:solidFill>
                          <a:effectLst/>
                          <a:latin typeface="+mn-lt"/>
                        </a:rPr>
                        <a:t>6,5</a:t>
                      </a:r>
                      <a:endParaRPr lang="el-GR" sz="1100" b="0" i="0" u="none" strike="noStrike" dirty="0">
                        <a:solidFill>
                          <a:srgbClr val="000000"/>
                        </a:solidFill>
                        <a:effectLst/>
                        <a:latin typeface="+mn-lt"/>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n-US" sz="1100" b="0" i="0" u="none" strike="noStrike" dirty="0" smtClean="0">
                          <a:solidFill>
                            <a:srgbClr val="000000"/>
                          </a:solidFill>
                          <a:effectLst/>
                          <a:latin typeface="Calibri" panose="020F0502020204030204" pitchFamily="34" charset="0"/>
                        </a:rPr>
                        <a:t>14,5</a:t>
                      </a:r>
                      <a:endParaRPr lang="el-GR"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373176134"/>
                  </a:ext>
                </a:extLst>
              </a:tr>
            </a:tbl>
          </a:graphicData>
        </a:graphic>
      </p:graphicFrame>
    </p:spTree>
    <p:extLst>
      <p:ext uri="{BB962C8B-B14F-4D97-AF65-F5344CB8AC3E}">
        <p14:creationId xmlns:p14="http://schemas.microsoft.com/office/powerpoint/2010/main" val="18621957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243683" y="3058386"/>
            <a:ext cx="5272888" cy="1817114"/>
          </a:xfrm>
          <a:prstGeom prst="rect">
            <a:avLst/>
          </a:prstGeom>
        </p:spPr>
        <p:txBody>
          <a:bodyPr vert="horz" lIns="91440" tIns="45720" rIns="91440" bIns="45720" rtlCol="0" anchor="ctr">
            <a:norm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algn="ctr" defTabSz="914400">
              <a:lnSpc>
                <a:spcPct val="90000"/>
              </a:lnSpc>
              <a:spcBef>
                <a:spcPct val="0"/>
              </a:spcBef>
              <a:spcAft>
                <a:spcPts val="600"/>
              </a:spcAft>
              <a:defRPr/>
            </a:pPr>
            <a:r>
              <a:rPr lang="el-GR" altLang="el-GR" sz="3200" b="1" dirty="0">
                <a:solidFill>
                  <a:srgbClr val="C00000"/>
                </a:solidFill>
                <a:latin typeface="Calibri" panose="020F0502020204030204"/>
              </a:rPr>
              <a:t>4. Η Ακρίβεια και ο τρόπος αντιμετώπισης της</a:t>
            </a:r>
          </a:p>
        </p:txBody>
      </p:sp>
      <p:sp>
        <p:nvSpPr>
          <p:cNvPr id="12" name="AutoShape 6"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3" name="AutoShape 7"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4" name="AutoShape 8"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5" name="Rectangle 14"/>
          <p:cNvSpPr/>
          <p:nvPr/>
        </p:nvSpPr>
        <p:spPr>
          <a:xfrm>
            <a:off x="5931404" y="2637082"/>
            <a:ext cx="184730" cy="369332"/>
          </a:xfrm>
          <a:prstGeom prst="rect">
            <a:avLst/>
          </a:prstGeom>
        </p:spPr>
        <p:txBody>
          <a:bodyPr wrap="none">
            <a:spAutoFit/>
          </a:bodyPr>
          <a:lstStyle/>
          <a:p>
            <a:pPr algn="ctr">
              <a:defRPr/>
            </a:pPr>
            <a:endParaRPr lang="el-GR" altLang="el-GR" i="1" dirty="0">
              <a:solidFill>
                <a:prstClr val="white"/>
              </a:solidFill>
            </a:endParaRPr>
          </a:p>
        </p:txBody>
      </p:sp>
      <p:pic>
        <p:nvPicPr>
          <p:cNvPr id="16386" name="Picture 2" descr="Αδιέξοδο από την ακρίβεια - Ειδήσεις - νέα - Το Βήμα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1404" y="705080"/>
            <a:ext cx="6280730" cy="6152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9270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246278" y="152829"/>
            <a:ext cx="11067343" cy="1220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a:lnSpc>
                <a:spcPct val="110000"/>
              </a:lnSpc>
              <a:spcBef>
                <a:spcPct val="20000"/>
              </a:spcBef>
            </a:pPr>
            <a:r>
              <a:rPr lang="el-GR" altLang="el-GR" sz="2000" b="1" dirty="0">
                <a:solidFill>
                  <a:schemeClr val="bg2">
                    <a:lumMod val="25000"/>
                  </a:schemeClr>
                </a:solidFill>
                <a:latin typeface="+mj-lt"/>
                <a:ea typeface="+mj-ea"/>
                <a:cs typeface="+mj-cs"/>
              </a:rPr>
              <a:t>Αυξήσεις Τιμών και Επίδραση στα Νοικοκυριά </a:t>
            </a:r>
          </a:p>
          <a:p>
            <a:pPr>
              <a:lnSpc>
                <a:spcPct val="110000"/>
              </a:lnSpc>
              <a:spcBef>
                <a:spcPct val="20000"/>
              </a:spcBef>
            </a:pPr>
            <a:endParaRPr lang="el-GR" altLang="el-GR" sz="900" b="1" dirty="0">
              <a:solidFill>
                <a:schemeClr val="accent2">
                  <a:lumMod val="75000"/>
                </a:schemeClr>
              </a:solidFill>
              <a:latin typeface="+mj-lt"/>
              <a:ea typeface="+mj-ea"/>
              <a:cs typeface="+mj-cs"/>
            </a:endParaRPr>
          </a:p>
          <a:p>
            <a:pPr algn="ctr">
              <a:lnSpc>
                <a:spcPct val="110000"/>
              </a:lnSpc>
            </a:pPr>
            <a:r>
              <a:rPr lang="el-GR" altLang="el-GR" sz="1100" i="1" dirty="0" smtClean="0">
                <a:solidFill>
                  <a:schemeClr val="bg1">
                    <a:lumMod val="50000"/>
                  </a:schemeClr>
                </a:solidFill>
              </a:rPr>
              <a:t>Ως προς το κύμα αυξήσεων </a:t>
            </a:r>
            <a:r>
              <a:rPr lang="el-GR" altLang="el-GR" sz="1100" i="1" dirty="0">
                <a:solidFill>
                  <a:schemeClr val="bg1">
                    <a:lumMod val="50000"/>
                  </a:schemeClr>
                </a:solidFill>
              </a:rPr>
              <a:t>των τιμών των προϊόντων -των υπηρεσιών και της ενέργειας/ στις τιμές των καυσίμων. </a:t>
            </a:r>
          </a:p>
          <a:p>
            <a:pPr algn="ctr">
              <a:lnSpc>
                <a:spcPct val="110000"/>
              </a:lnSpc>
            </a:pPr>
            <a:r>
              <a:rPr lang="el-GR" altLang="el-GR" sz="1100" i="1" dirty="0">
                <a:solidFill>
                  <a:schemeClr val="bg1">
                    <a:lumMod val="50000"/>
                  </a:schemeClr>
                </a:solidFill>
              </a:rPr>
              <a:t>Τι από τα παρακάτω σας εκφράζει  προσωπικά για το νοικοκυριό σας; </a:t>
            </a:r>
          </a:p>
          <a:p>
            <a:pPr algn="ctr">
              <a:lnSpc>
                <a:spcPct val="110000"/>
              </a:lnSpc>
            </a:pPr>
            <a:r>
              <a:rPr lang="el-GR" altLang="el-GR" sz="1200" b="1" dirty="0">
                <a:solidFill>
                  <a:schemeClr val="bg1">
                    <a:lumMod val="50000"/>
                  </a:schemeClr>
                </a:solidFill>
              </a:rPr>
              <a:t>Σύνολο ερωτηθέντων</a:t>
            </a:r>
            <a:r>
              <a:rPr lang="en-US" altLang="el-GR" sz="1200" b="1" dirty="0">
                <a:solidFill>
                  <a:schemeClr val="bg1">
                    <a:lumMod val="50000"/>
                  </a:schemeClr>
                </a:solidFill>
              </a:rPr>
              <a:t> (N=</a:t>
            </a:r>
            <a:r>
              <a:rPr lang="el-GR" altLang="el-GR" sz="1200" b="1" dirty="0">
                <a:solidFill>
                  <a:schemeClr val="bg1">
                    <a:lumMod val="50000"/>
                  </a:schemeClr>
                </a:solidFill>
              </a:rPr>
              <a:t>1000</a:t>
            </a:r>
            <a:r>
              <a:rPr lang="en-US" altLang="el-GR" sz="1200" b="1" dirty="0">
                <a:solidFill>
                  <a:schemeClr val="bg1">
                    <a:lumMod val="50000"/>
                  </a:schemeClr>
                </a:solidFill>
              </a:rPr>
              <a:t>)</a:t>
            </a:r>
            <a:r>
              <a:rPr lang="el-GR" altLang="el-GR" sz="1200" b="1" dirty="0">
                <a:solidFill>
                  <a:schemeClr val="bg1">
                    <a:lumMod val="50000"/>
                  </a:schemeClr>
                </a:solidFill>
              </a:rPr>
              <a:t> </a:t>
            </a:r>
            <a:endParaRPr lang="en-GB" altLang="el-GR" sz="1200" dirty="0">
              <a:solidFill>
                <a:schemeClr val="bg2"/>
              </a:solidFill>
            </a:endParaRPr>
          </a:p>
        </p:txBody>
      </p:sp>
      <p:sp>
        <p:nvSpPr>
          <p:cNvPr id="4" name="Slide Number Placeholder 3"/>
          <p:cNvSpPr>
            <a:spLocks noGrp="1"/>
          </p:cNvSpPr>
          <p:nvPr>
            <p:ph type="sldNum" sz="quarter" idx="4294967295"/>
          </p:nvPr>
        </p:nvSpPr>
        <p:spPr>
          <a:xfrm>
            <a:off x="10036796" y="6435728"/>
            <a:ext cx="584978" cy="365125"/>
          </a:xfrm>
          <a:solidFill>
            <a:schemeClr val="bg1"/>
          </a:solidFill>
        </p:spPr>
        <p:txBody>
          <a:bodyPr/>
          <a:lstStyle/>
          <a:p>
            <a:fld id="{D57F1E4F-1CFF-5643-939E-217C01CDF565}" type="slidenum">
              <a:rPr lang="en-US" smtClean="0"/>
              <a:pPr/>
              <a:t>53</a:t>
            </a:fld>
            <a:endParaRPr lang="en-US" dirty="0"/>
          </a:p>
        </p:txBody>
      </p:sp>
      <p:graphicFrame>
        <p:nvGraphicFramePr>
          <p:cNvPr id="9" name="Chart 8"/>
          <p:cNvGraphicFramePr/>
          <p:nvPr>
            <p:extLst>
              <p:ext uri="{D42A27DB-BD31-4B8C-83A1-F6EECF244321}">
                <p14:modId xmlns:p14="http://schemas.microsoft.com/office/powerpoint/2010/main" val="2535481634"/>
              </p:ext>
            </p:extLst>
          </p:nvPr>
        </p:nvGraphicFramePr>
        <p:xfrm>
          <a:off x="-113211" y="2070005"/>
          <a:ext cx="4859382" cy="4511027"/>
        </p:xfrm>
        <a:graphic>
          <a:graphicData uri="http://schemas.openxmlformats.org/drawingml/2006/chart">
            <c:chart xmlns:c="http://schemas.openxmlformats.org/drawingml/2006/chart" xmlns:r="http://schemas.openxmlformats.org/officeDocument/2006/relationships" r:id="rId2"/>
          </a:graphicData>
        </a:graphic>
      </p:graphicFrame>
      <p:sp>
        <p:nvSpPr>
          <p:cNvPr id="6" name="Right Brace 5"/>
          <p:cNvSpPr/>
          <p:nvPr/>
        </p:nvSpPr>
        <p:spPr>
          <a:xfrm>
            <a:off x="3964577" y="2720025"/>
            <a:ext cx="418641" cy="1275161"/>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8" name="Right Brace 7">
            <a:extLst>
              <a:ext uri="{FF2B5EF4-FFF2-40B4-BE49-F238E27FC236}">
                <a16:creationId xmlns:a16="http://schemas.microsoft.com/office/drawing/2014/main" id="{39E69084-F77A-47F8-B889-D38B9EC40041}"/>
              </a:ext>
            </a:extLst>
          </p:cNvPr>
          <p:cNvSpPr/>
          <p:nvPr/>
        </p:nvSpPr>
        <p:spPr>
          <a:xfrm>
            <a:off x="3958099" y="4175479"/>
            <a:ext cx="418641" cy="1275161"/>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2" name="Rectangle 11"/>
          <p:cNvSpPr/>
          <p:nvPr/>
        </p:nvSpPr>
        <p:spPr>
          <a:xfrm>
            <a:off x="0" y="1373163"/>
            <a:ext cx="12192000" cy="4092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TextBox 13"/>
          <p:cNvSpPr txBox="1"/>
          <p:nvPr/>
        </p:nvSpPr>
        <p:spPr>
          <a:xfrm>
            <a:off x="2448337" y="1469639"/>
            <a:ext cx="1380634"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400" i="1" u="none" strike="noStrike" kern="1200" cap="none" spc="0" normalizeH="0" baseline="0" noProof="0" dirty="0">
                <a:ln>
                  <a:noFill/>
                </a:ln>
                <a:solidFill>
                  <a:prstClr val="black"/>
                </a:solidFill>
                <a:effectLst/>
                <a:uLnTx/>
                <a:uFillTx/>
                <a:latin typeface="Calibri" panose="020F0502020204030204"/>
                <a:ea typeface="+mn-ea"/>
                <a:cs typeface="+mn-cs"/>
              </a:rPr>
              <a:t>16-18 Μαΐου</a:t>
            </a:r>
          </a:p>
        </p:txBody>
      </p:sp>
      <p:sp>
        <p:nvSpPr>
          <p:cNvPr id="15" name="TextBox 14"/>
          <p:cNvSpPr txBox="1"/>
          <p:nvPr/>
        </p:nvSpPr>
        <p:spPr>
          <a:xfrm>
            <a:off x="8821751" y="1432052"/>
            <a:ext cx="2430088"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400" i="1" dirty="0">
                <a:solidFill>
                  <a:prstClr val="black"/>
                </a:solidFill>
              </a:rPr>
              <a:t>31 Αυγούστου– 5 Σεπτεμβρίου</a:t>
            </a:r>
          </a:p>
        </p:txBody>
      </p:sp>
      <p:graphicFrame>
        <p:nvGraphicFramePr>
          <p:cNvPr id="16" name="Chart 15"/>
          <p:cNvGraphicFramePr/>
          <p:nvPr>
            <p:extLst>
              <p:ext uri="{D42A27DB-BD31-4B8C-83A1-F6EECF244321}">
                <p14:modId xmlns:p14="http://schemas.microsoft.com/office/powerpoint/2010/main" val="49189506"/>
              </p:ext>
            </p:extLst>
          </p:nvPr>
        </p:nvGraphicFramePr>
        <p:xfrm>
          <a:off x="6394268" y="2196161"/>
          <a:ext cx="4859382" cy="4511027"/>
        </p:xfrm>
        <a:graphic>
          <a:graphicData uri="http://schemas.openxmlformats.org/drawingml/2006/chart">
            <c:chart xmlns:c="http://schemas.openxmlformats.org/drawingml/2006/chart" xmlns:r="http://schemas.openxmlformats.org/officeDocument/2006/relationships" r:id="rId3"/>
          </a:graphicData>
        </a:graphic>
      </p:graphicFrame>
      <p:sp>
        <p:nvSpPr>
          <p:cNvPr id="17" name="Right Brace 16"/>
          <p:cNvSpPr/>
          <p:nvPr/>
        </p:nvSpPr>
        <p:spPr>
          <a:xfrm>
            <a:off x="10472056" y="2846181"/>
            <a:ext cx="418641" cy="1275161"/>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8" name="TextBox 17"/>
          <p:cNvSpPr txBox="1"/>
          <p:nvPr/>
        </p:nvSpPr>
        <p:spPr>
          <a:xfrm>
            <a:off x="10938304" y="3162740"/>
            <a:ext cx="1215397" cy="584775"/>
          </a:xfrm>
          <a:prstGeom prst="rect">
            <a:avLst/>
          </a:prstGeom>
          <a:noFill/>
        </p:spPr>
        <p:txBody>
          <a:bodyPr wrap="none" rtlCol="0">
            <a:spAutoFit/>
          </a:bodyPr>
          <a:lstStyle/>
          <a:p>
            <a:r>
              <a:rPr lang="en-US" sz="3200" b="1" dirty="0" smtClean="0"/>
              <a:t>34,4</a:t>
            </a:r>
            <a:r>
              <a:rPr lang="el-GR" sz="3200" b="1" dirty="0" smtClean="0"/>
              <a:t>%</a:t>
            </a:r>
            <a:endParaRPr lang="el-GR" sz="3200" b="1" dirty="0"/>
          </a:p>
        </p:txBody>
      </p:sp>
      <p:sp>
        <p:nvSpPr>
          <p:cNvPr id="19" name="Right Brace 18">
            <a:extLst>
              <a:ext uri="{FF2B5EF4-FFF2-40B4-BE49-F238E27FC236}">
                <a16:creationId xmlns:a16="http://schemas.microsoft.com/office/drawing/2014/main" id="{39E69084-F77A-47F8-B889-D38B9EC40041}"/>
              </a:ext>
            </a:extLst>
          </p:cNvPr>
          <p:cNvSpPr/>
          <p:nvPr/>
        </p:nvSpPr>
        <p:spPr>
          <a:xfrm>
            <a:off x="10465578" y="4301635"/>
            <a:ext cx="418641" cy="1275161"/>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0" name="TextBox 19">
            <a:extLst>
              <a:ext uri="{FF2B5EF4-FFF2-40B4-BE49-F238E27FC236}">
                <a16:creationId xmlns:a16="http://schemas.microsoft.com/office/drawing/2014/main" id="{162A8037-06A1-C475-28A4-80F4D429CB8E}"/>
              </a:ext>
            </a:extLst>
          </p:cNvPr>
          <p:cNvSpPr txBox="1"/>
          <p:nvPr/>
        </p:nvSpPr>
        <p:spPr>
          <a:xfrm>
            <a:off x="10938304" y="4646827"/>
            <a:ext cx="1215397" cy="584775"/>
          </a:xfrm>
          <a:prstGeom prst="rect">
            <a:avLst/>
          </a:prstGeom>
          <a:noFill/>
        </p:spPr>
        <p:txBody>
          <a:bodyPr wrap="none" rtlCol="0">
            <a:spAutoFit/>
          </a:bodyPr>
          <a:lstStyle/>
          <a:p>
            <a:r>
              <a:rPr lang="en-US" sz="3200" b="1" dirty="0" smtClean="0"/>
              <a:t>63,3</a:t>
            </a:r>
            <a:r>
              <a:rPr lang="el-GR" sz="3200" b="1" dirty="0" smtClean="0"/>
              <a:t>%</a:t>
            </a:r>
            <a:endParaRPr lang="el-GR" sz="3200" b="1" dirty="0"/>
          </a:p>
        </p:txBody>
      </p:sp>
      <p:sp>
        <p:nvSpPr>
          <p:cNvPr id="21" name="TextBox 20"/>
          <p:cNvSpPr txBox="1"/>
          <p:nvPr/>
        </p:nvSpPr>
        <p:spPr>
          <a:xfrm>
            <a:off x="4437303" y="3065218"/>
            <a:ext cx="1215397" cy="584775"/>
          </a:xfrm>
          <a:prstGeom prst="rect">
            <a:avLst/>
          </a:prstGeom>
          <a:noFill/>
        </p:spPr>
        <p:txBody>
          <a:bodyPr wrap="none" rtlCol="0">
            <a:spAutoFit/>
          </a:bodyPr>
          <a:lstStyle/>
          <a:p>
            <a:r>
              <a:rPr lang="el-GR" sz="3200" b="1" dirty="0"/>
              <a:t>38,2%</a:t>
            </a:r>
          </a:p>
        </p:txBody>
      </p:sp>
      <p:sp>
        <p:nvSpPr>
          <p:cNvPr id="22" name="TextBox 21">
            <a:extLst>
              <a:ext uri="{FF2B5EF4-FFF2-40B4-BE49-F238E27FC236}">
                <a16:creationId xmlns:a16="http://schemas.microsoft.com/office/drawing/2014/main" id="{162A8037-06A1-C475-28A4-80F4D429CB8E}"/>
              </a:ext>
            </a:extLst>
          </p:cNvPr>
          <p:cNvSpPr txBox="1"/>
          <p:nvPr/>
        </p:nvSpPr>
        <p:spPr>
          <a:xfrm>
            <a:off x="4437303" y="4615885"/>
            <a:ext cx="1215397" cy="584775"/>
          </a:xfrm>
          <a:prstGeom prst="rect">
            <a:avLst/>
          </a:prstGeom>
          <a:noFill/>
        </p:spPr>
        <p:txBody>
          <a:bodyPr wrap="none" rtlCol="0">
            <a:spAutoFit/>
          </a:bodyPr>
          <a:lstStyle/>
          <a:p>
            <a:r>
              <a:rPr lang="en-US" sz="3200" b="1" dirty="0"/>
              <a:t>60,3</a:t>
            </a:r>
            <a:r>
              <a:rPr lang="el-GR" sz="3200" b="1" dirty="0"/>
              <a:t>%</a:t>
            </a:r>
          </a:p>
        </p:txBody>
      </p:sp>
    </p:spTree>
    <p:extLst>
      <p:ext uri="{BB962C8B-B14F-4D97-AF65-F5344CB8AC3E}">
        <p14:creationId xmlns:p14="http://schemas.microsoft.com/office/powerpoint/2010/main" val="23370719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220153" y="128670"/>
            <a:ext cx="9448800" cy="125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a:lnSpc>
                <a:spcPct val="110000"/>
              </a:lnSpc>
              <a:spcBef>
                <a:spcPct val="20000"/>
              </a:spcBef>
            </a:pPr>
            <a:r>
              <a:rPr lang="el-GR" altLang="el-GR" sz="2400" b="1" dirty="0">
                <a:solidFill>
                  <a:schemeClr val="bg2">
                    <a:lumMod val="25000"/>
                  </a:schemeClr>
                </a:solidFill>
                <a:latin typeface="+mj-lt"/>
                <a:ea typeface="+mj-ea"/>
                <a:cs typeface="+mj-cs"/>
              </a:rPr>
              <a:t>Αυξήσεις Τιμών και Επίδραση στα Νοικοκυριά </a:t>
            </a:r>
          </a:p>
          <a:p>
            <a:pPr algn="ctr">
              <a:lnSpc>
                <a:spcPct val="110000"/>
              </a:lnSpc>
              <a:spcBef>
                <a:spcPct val="20000"/>
              </a:spcBef>
            </a:pPr>
            <a:endParaRPr lang="el-GR" altLang="el-GR" sz="900" b="1" dirty="0">
              <a:solidFill>
                <a:schemeClr val="accent2">
                  <a:lumMod val="75000"/>
                </a:schemeClr>
              </a:solidFill>
              <a:latin typeface="+mj-lt"/>
              <a:ea typeface="+mj-ea"/>
              <a:cs typeface="+mj-cs"/>
            </a:endParaRPr>
          </a:p>
          <a:p>
            <a:pPr algn="ctr">
              <a:lnSpc>
                <a:spcPct val="110000"/>
              </a:lnSpc>
            </a:pPr>
            <a:r>
              <a:rPr lang="el-GR" altLang="el-GR" sz="1100" i="1" dirty="0">
                <a:solidFill>
                  <a:schemeClr val="bg1">
                    <a:lumMod val="50000"/>
                  </a:schemeClr>
                </a:solidFill>
              </a:rPr>
              <a:t>Ως προς το κύμα αυξήσεων των τιμών των προϊόντων -των υπηρεσιών και της ενέργειας/ στις τιμές των καυσίμων. </a:t>
            </a:r>
          </a:p>
          <a:p>
            <a:pPr algn="ctr">
              <a:lnSpc>
                <a:spcPct val="110000"/>
              </a:lnSpc>
            </a:pPr>
            <a:r>
              <a:rPr lang="el-GR" altLang="el-GR" sz="1100" i="1" dirty="0">
                <a:solidFill>
                  <a:schemeClr val="bg1">
                    <a:lumMod val="50000"/>
                  </a:schemeClr>
                </a:solidFill>
              </a:rPr>
              <a:t>Τι από τα παρακάτω σας εκφράζει  προσωπικά για το νοικοκυριό σας; </a:t>
            </a:r>
            <a:endParaRPr lang="el-GR" altLang="el-GR" sz="1100" i="1" dirty="0" smtClean="0">
              <a:solidFill>
                <a:schemeClr val="bg1">
                  <a:lumMod val="50000"/>
                </a:schemeClr>
              </a:solidFill>
            </a:endParaRPr>
          </a:p>
          <a:p>
            <a:pPr algn="ctr">
              <a:lnSpc>
                <a:spcPct val="110000"/>
              </a:lnSpc>
            </a:pPr>
            <a:r>
              <a:rPr lang="el-GR" altLang="el-GR" sz="1200" b="1" dirty="0" smtClean="0">
                <a:solidFill>
                  <a:schemeClr val="bg1">
                    <a:lumMod val="50000"/>
                  </a:schemeClr>
                </a:solidFill>
              </a:rPr>
              <a:t>Σύνολο </a:t>
            </a:r>
            <a:r>
              <a:rPr lang="el-GR" altLang="el-GR" sz="1200" b="1" dirty="0">
                <a:solidFill>
                  <a:schemeClr val="bg1">
                    <a:lumMod val="50000"/>
                  </a:schemeClr>
                </a:solidFill>
              </a:rPr>
              <a:t>ερωτηθέντων</a:t>
            </a:r>
            <a:r>
              <a:rPr lang="en-US" altLang="el-GR" sz="1200" b="1" dirty="0">
                <a:solidFill>
                  <a:schemeClr val="bg1">
                    <a:lumMod val="50000"/>
                  </a:schemeClr>
                </a:solidFill>
              </a:rPr>
              <a:t> (N=</a:t>
            </a:r>
            <a:r>
              <a:rPr lang="el-GR" altLang="el-GR" sz="1200" b="1" dirty="0">
                <a:solidFill>
                  <a:schemeClr val="bg1">
                    <a:lumMod val="50000"/>
                  </a:schemeClr>
                </a:solidFill>
              </a:rPr>
              <a:t>1000</a:t>
            </a:r>
            <a:r>
              <a:rPr lang="en-US" altLang="el-GR" sz="1200" b="1" dirty="0">
                <a:solidFill>
                  <a:schemeClr val="bg1">
                    <a:lumMod val="50000"/>
                  </a:schemeClr>
                </a:solidFill>
              </a:rPr>
              <a:t>)</a:t>
            </a:r>
            <a:r>
              <a:rPr lang="el-GR" altLang="el-GR" sz="1200" b="1" dirty="0">
                <a:solidFill>
                  <a:schemeClr val="bg1">
                    <a:lumMod val="50000"/>
                  </a:schemeClr>
                </a:solidFill>
              </a:rPr>
              <a:t> </a:t>
            </a:r>
            <a:endParaRPr lang="en-GB" altLang="el-GR" sz="1200" dirty="0">
              <a:solidFill>
                <a:schemeClr val="bg2"/>
              </a:solidFill>
            </a:endParaRPr>
          </a:p>
        </p:txBody>
      </p:sp>
      <p:sp>
        <p:nvSpPr>
          <p:cNvPr id="4" name="Slide Number Placeholder 3"/>
          <p:cNvSpPr>
            <a:spLocks noGrp="1"/>
          </p:cNvSpPr>
          <p:nvPr>
            <p:ph type="sldNum" sz="quarter" idx="4294967295"/>
          </p:nvPr>
        </p:nvSpPr>
        <p:spPr>
          <a:xfrm>
            <a:off x="10036796" y="6435728"/>
            <a:ext cx="584978" cy="365125"/>
          </a:xfrm>
          <a:solidFill>
            <a:schemeClr val="bg1"/>
          </a:solidFill>
        </p:spPr>
        <p:txBody>
          <a:bodyPr/>
          <a:lstStyle/>
          <a:p>
            <a:fld id="{D57F1E4F-1CFF-5643-939E-217C01CDF565}" type="slidenum">
              <a:rPr lang="en-US" smtClean="0"/>
              <a:pPr/>
              <a:t>54</a:t>
            </a:fld>
            <a:endParaRPr lang="en-US" dirty="0"/>
          </a:p>
        </p:txBody>
      </p:sp>
      <p:graphicFrame>
        <p:nvGraphicFramePr>
          <p:cNvPr id="9" name="Chart 8"/>
          <p:cNvGraphicFramePr/>
          <p:nvPr>
            <p:extLst>
              <p:ext uri="{D42A27DB-BD31-4B8C-83A1-F6EECF244321}">
                <p14:modId xmlns:p14="http://schemas.microsoft.com/office/powerpoint/2010/main" val="1146956442"/>
              </p:ext>
            </p:extLst>
          </p:nvPr>
        </p:nvGraphicFramePr>
        <p:xfrm>
          <a:off x="220153" y="1691391"/>
          <a:ext cx="10401621" cy="4511027"/>
        </p:xfrm>
        <a:graphic>
          <a:graphicData uri="http://schemas.openxmlformats.org/drawingml/2006/chart">
            <c:chart xmlns:c="http://schemas.openxmlformats.org/drawingml/2006/chart" xmlns:r="http://schemas.openxmlformats.org/officeDocument/2006/relationships" r:id="rId2"/>
          </a:graphicData>
        </a:graphic>
      </p:graphicFrame>
      <p:sp>
        <p:nvSpPr>
          <p:cNvPr id="6" name="Right Brace 5"/>
          <p:cNvSpPr/>
          <p:nvPr/>
        </p:nvSpPr>
        <p:spPr>
          <a:xfrm>
            <a:off x="8416887" y="2137272"/>
            <a:ext cx="418641" cy="1275161"/>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3" name="TextBox 12"/>
          <p:cNvSpPr txBox="1"/>
          <p:nvPr/>
        </p:nvSpPr>
        <p:spPr>
          <a:xfrm>
            <a:off x="10098361" y="3967164"/>
            <a:ext cx="737702" cy="769441"/>
          </a:xfrm>
          <a:prstGeom prst="rect">
            <a:avLst/>
          </a:prstGeom>
          <a:noFill/>
        </p:spPr>
        <p:txBody>
          <a:bodyPr wrap="none" rtlCol="0">
            <a:spAutoFit/>
          </a:bodyPr>
          <a:lstStyle/>
          <a:p>
            <a:r>
              <a:rPr lang="el-GR" sz="4400" dirty="0">
                <a:solidFill>
                  <a:srgbClr val="FF0000"/>
                </a:solidFill>
              </a:rPr>
              <a:t>!!!</a:t>
            </a:r>
          </a:p>
        </p:txBody>
      </p:sp>
      <p:sp>
        <p:nvSpPr>
          <p:cNvPr id="8" name="Right Brace 7">
            <a:extLst>
              <a:ext uri="{FF2B5EF4-FFF2-40B4-BE49-F238E27FC236}">
                <a16:creationId xmlns:a16="http://schemas.microsoft.com/office/drawing/2014/main" id="{39E69084-F77A-47F8-B889-D38B9EC40041}"/>
              </a:ext>
            </a:extLst>
          </p:cNvPr>
          <p:cNvSpPr/>
          <p:nvPr/>
        </p:nvSpPr>
        <p:spPr>
          <a:xfrm>
            <a:off x="8416887" y="3687939"/>
            <a:ext cx="418641" cy="1275161"/>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 name="TextBox 1"/>
          <p:cNvSpPr txBox="1"/>
          <p:nvPr/>
        </p:nvSpPr>
        <p:spPr>
          <a:xfrm>
            <a:off x="9135291" y="1097280"/>
            <a:ext cx="1246560" cy="369332"/>
          </a:xfrm>
          <a:prstGeom prst="rect">
            <a:avLst/>
          </a:prstGeom>
          <a:solidFill>
            <a:schemeClr val="bg1">
              <a:lumMod val="85000"/>
            </a:schemeClr>
          </a:solidFill>
        </p:spPr>
        <p:txBody>
          <a:bodyPr wrap="none" rtlCol="0">
            <a:spAutoFit/>
          </a:bodyPr>
          <a:lstStyle/>
          <a:p>
            <a:r>
              <a:rPr lang="el-GR" dirty="0"/>
              <a:t>3</a:t>
            </a:r>
            <a:r>
              <a:rPr lang="el-GR" baseline="30000" dirty="0"/>
              <a:t>η</a:t>
            </a:r>
            <a:r>
              <a:rPr lang="el-GR" dirty="0"/>
              <a:t> μέτρηση</a:t>
            </a:r>
          </a:p>
        </p:txBody>
      </p:sp>
      <p:sp>
        <p:nvSpPr>
          <p:cNvPr id="14" name="TextBox 13"/>
          <p:cNvSpPr txBox="1"/>
          <p:nvPr/>
        </p:nvSpPr>
        <p:spPr>
          <a:xfrm>
            <a:off x="8882964" y="2479466"/>
            <a:ext cx="1215397" cy="584775"/>
          </a:xfrm>
          <a:prstGeom prst="rect">
            <a:avLst/>
          </a:prstGeom>
          <a:noFill/>
        </p:spPr>
        <p:txBody>
          <a:bodyPr wrap="none" rtlCol="0">
            <a:spAutoFit/>
          </a:bodyPr>
          <a:lstStyle/>
          <a:p>
            <a:r>
              <a:rPr lang="en-US" sz="3200" b="1" dirty="0" smtClean="0"/>
              <a:t>34,4</a:t>
            </a:r>
            <a:r>
              <a:rPr lang="el-GR" sz="3200" b="1" dirty="0" smtClean="0"/>
              <a:t>%</a:t>
            </a:r>
            <a:endParaRPr lang="el-GR" sz="3200" b="1" dirty="0"/>
          </a:p>
        </p:txBody>
      </p:sp>
      <p:sp>
        <p:nvSpPr>
          <p:cNvPr id="15" name="TextBox 14">
            <a:extLst>
              <a:ext uri="{FF2B5EF4-FFF2-40B4-BE49-F238E27FC236}">
                <a16:creationId xmlns:a16="http://schemas.microsoft.com/office/drawing/2014/main" id="{162A8037-06A1-C475-28A4-80F4D429CB8E}"/>
              </a:ext>
            </a:extLst>
          </p:cNvPr>
          <p:cNvSpPr txBox="1"/>
          <p:nvPr/>
        </p:nvSpPr>
        <p:spPr>
          <a:xfrm>
            <a:off x="8882964" y="4043620"/>
            <a:ext cx="1215397" cy="584775"/>
          </a:xfrm>
          <a:prstGeom prst="rect">
            <a:avLst/>
          </a:prstGeom>
          <a:noFill/>
        </p:spPr>
        <p:txBody>
          <a:bodyPr wrap="none" rtlCol="0">
            <a:spAutoFit/>
          </a:bodyPr>
          <a:lstStyle/>
          <a:p>
            <a:r>
              <a:rPr lang="en-US" sz="3200" b="1" dirty="0" smtClean="0"/>
              <a:t>63,3</a:t>
            </a:r>
            <a:r>
              <a:rPr lang="el-GR" sz="3200" b="1" dirty="0" smtClean="0"/>
              <a:t>%</a:t>
            </a:r>
            <a:endParaRPr lang="el-GR" sz="3200" b="1" dirty="0"/>
          </a:p>
        </p:txBody>
      </p:sp>
    </p:spTree>
    <p:extLst>
      <p:ext uri="{BB962C8B-B14F-4D97-AF65-F5344CB8AC3E}">
        <p14:creationId xmlns:p14="http://schemas.microsoft.com/office/powerpoint/2010/main" val="31472869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220153" y="128670"/>
            <a:ext cx="9448800" cy="129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a:lnSpc>
                <a:spcPct val="110000"/>
              </a:lnSpc>
              <a:spcBef>
                <a:spcPct val="20000"/>
              </a:spcBef>
            </a:pPr>
            <a:r>
              <a:rPr lang="el-GR" altLang="el-GR" sz="2400" b="1" dirty="0">
                <a:solidFill>
                  <a:schemeClr val="bg2">
                    <a:lumMod val="25000"/>
                  </a:schemeClr>
                </a:solidFill>
                <a:latin typeface="+mj-lt"/>
                <a:ea typeface="+mj-ea"/>
                <a:cs typeface="+mj-cs"/>
              </a:rPr>
              <a:t>Αυξήσεις Τιμών και Επίδραση στα Νοικοκυριά </a:t>
            </a:r>
          </a:p>
          <a:p>
            <a:pPr algn="ctr">
              <a:lnSpc>
                <a:spcPct val="110000"/>
              </a:lnSpc>
              <a:spcBef>
                <a:spcPct val="20000"/>
              </a:spcBef>
            </a:pPr>
            <a:endParaRPr lang="el-GR" altLang="el-GR" sz="1000" b="1" dirty="0">
              <a:solidFill>
                <a:schemeClr val="accent2">
                  <a:lumMod val="75000"/>
                </a:schemeClr>
              </a:solidFill>
              <a:latin typeface="+mj-lt"/>
              <a:ea typeface="+mj-ea"/>
              <a:cs typeface="+mj-cs"/>
            </a:endParaRPr>
          </a:p>
          <a:p>
            <a:pPr algn="ctr">
              <a:lnSpc>
                <a:spcPct val="110000"/>
              </a:lnSpc>
            </a:pPr>
            <a:r>
              <a:rPr lang="el-GR" altLang="el-GR" sz="1000" i="1" dirty="0">
                <a:solidFill>
                  <a:schemeClr val="bg1">
                    <a:lumMod val="50000"/>
                  </a:schemeClr>
                </a:solidFill>
              </a:rPr>
              <a:t>Ως προς το κύμα αυξήσεων των τιμών των προϊόντων -των υπηρεσιών και της ενέργειας/ στις τιμές των καυσίμων. </a:t>
            </a:r>
          </a:p>
          <a:p>
            <a:pPr algn="ctr">
              <a:lnSpc>
                <a:spcPct val="110000"/>
              </a:lnSpc>
            </a:pPr>
            <a:r>
              <a:rPr lang="el-GR" altLang="el-GR" sz="1000" i="1" dirty="0">
                <a:solidFill>
                  <a:schemeClr val="bg1">
                    <a:lumMod val="50000"/>
                  </a:schemeClr>
                </a:solidFill>
              </a:rPr>
              <a:t>Τι από τα παρακάτω σας εκφράζει  προσωπικά για το νοικοκυριό σας;</a:t>
            </a:r>
          </a:p>
          <a:p>
            <a:pPr algn="ctr">
              <a:lnSpc>
                <a:spcPct val="120000"/>
              </a:lnSpc>
              <a:defRPr/>
            </a:pPr>
            <a:r>
              <a:rPr lang="el-GR" altLang="el-GR" sz="1200" b="1" kern="0" dirty="0">
                <a:solidFill>
                  <a:schemeClr val="bg1">
                    <a:lumMod val="50000"/>
                  </a:schemeClr>
                </a:solidFill>
              </a:rPr>
              <a:t>Ανάλυση με βάση την ψήφο 2019, το φύλο και την ηλικία</a:t>
            </a:r>
          </a:p>
        </p:txBody>
      </p:sp>
      <p:sp>
        <p:nvSpPr>
          <p:cNvPr id="4" name="Slide Number Placeholder 3"/>
          <p:cNvSpPr>
            <a:spLocks noGrp="1"/>
          </p:cNvSpPr>
          <p:nvPr>
            <p:ph type="sldNum" sz="quarter" idx="4294967295"/>
          </p:nvPr>
        </p:nvSpPr>
        <p:spPr>
          <a:xfrm>
            <a:off x="10036796" y="6435728"/>
            <a:ext cx="584978" cy="365125"/>
          </a:xfrm>
          <a:solidFill>
            <a:schemeClr val="bg1"/>
          </a:solidFill>
        </p:spPr>
        <p:txBody>
          <a:bodyPr/>
          <a:lstStyle/>
          <a:p>
            <a:fld id="{D57F1E4F-1CFF-5643-939E-217C01CDF565}" type="slidenum">
              <a:rPr lang="en-US" smtClean="0"/>
              <a:pPr/>
              <a:t>55</a:t>
            </a:fld>
            <a:endParaRPr lang="en-US" dirty="0"/>
          </a:p>
        </p:txBody>
      </p:sp>
      <p:graphicFrame>
        <p:nvGraphicFramePr>
          <p:cNvPr id="7" name="Table 6">
            <a:extLst>
              <a:ext uri="{FF2B5EF4-FFF2-40B4-BE49-F238E27FC236}">
                <a16:creationId xmlns:a16="http://schemas.microsoft.com/office/drawing/2014/main" id="{070D0929-33D9-480F-A348-D11D1DD0F5F4}"/>
              </a:ext>
            </a:extLst>
          </p:cNvPr>
          <p:cNvGraphicFramePr>
            <a:graphicFrameLocks noGrp="1"/>
          </p:cNvGraphicFramePr>
          <p:nvPr>
            <p:extLst>
              <p:ext uri="{D42A27DB-BD31-4B8C-83A1-F6EECF244321}">
                <p14:modId xmlns:p14="http://schemas.microsoft.com/office/powerpoint/2010/main" val="636379914"/>
              </p:ext>
            </p:extLst>
          </p:nvPr>
        </p:nvGraphicFramePr>
        <p:xfrm>
          <a:off x="837282" y="1492120"/>
          <a:ext cx="9624205" cy="2231883"/>
        </p:xfrm>
        <a:graphic>
          <a:graphicData uri="http://schemas.openxmlformats.org/drawingml/2006/table">
            <a:tbl>
              <a:tblPr/>
              <a:tblGrid>
                <a:gridCol w="2483620">
                  <a:extLst>
                    <a:ext uri="{9D8B030D-6E8A-4147-A177-3AD203B41FA5}">
                      <a16:colId xmlns:a16="http://schemas.microsoft.com/office/drawing/2014/main" val="20000"/>
                    </a:ext>
                  </a:extLst>
                </a:gridCol>
                <a:gridCol w="2185664">
                  <a:extLst>
                    <a:ext uri="{9D8B030D-6E8A-4147-A177-3AD203B41FA5}">
                      <a16:colId xmlns:a16="http://schemas.microsoft.com/office/drawing/2014/main" val="20001"/>
                    </a:ext>
                  </a:extLst>
                </a:gridCol>
                <a:gridCol w="1618605">
                  <a:extLst>
                    <a:ext uri="{9D8B030D-6E8A-4147-A177-3AD203B41FA5}">
                      <a16:colId xmlns:a16="http://schemas.microsoft.com/office/drawing/2014/main" val="20002"/>
                    </a:ext>
                  </a:extLst>
                </a:gridCol>
                <a:gridCol w="1668158">
                  <a:extLst>
                    <a:ext uri="{9D8B030D-6E8A-4147-A177-3AD203B41FA5}">
                      <a16:colId xmlns:a16="http://schemas.microsoft.com/office/drawing/2014/main" val="20003"/>
                    </a:ext>
                  </a:extLst>
                </a:gridCol>
                <a:gridCol w="1668158">
                  <a:extLst>
                    <a:ext uri="{9D8B030D-6E8A-4147-A177-3AD203B41FA5}">
                      <a16:colId xmlns:a16="http://schemas.microsoft.com/office/drawing/2014/main" val="20004"/>
                    </a:ext>
                  </a:extLst>
                </a:gridCol>
              </a:tblGrid>
              <a:tr h="502143">
                <a:tc>
                  <a:txBody>
                    <a:bodyPr/>
                    <a:lstStyle/>
                    <a:p>
                      <a:pPr algn="l" fontAlgn="b"/>
                      <a:endParaRPr kumimoji="0" lang="en-US" sz="1400" b="1" i="0" u="none" strike="noStrike" kern="1200" cap="none" spc="0" normalizeH="0" baseline="0" dirty="0">
                        <a:ln>
                          <a:noFill/>
                        </a:ln>
                        <a:solidFill>
                          <a:srgbClr val="000000"/>
                        </a:solidFill>
                        <a:effectLst/>
                        <a:uLnTx/>
                        <a:uFillTx/>
                        <a:latin typeface="Arial" panose="020B0604020202020204" pitchFamily="34" charset="0"/>
                        <a:ea typeface="+mn-ea"/>
                        <a:cs typeface="+mn-cs"/>
                      </a:endParaRPr>
                    </a:p>
                  </a:txBody>
                  <a:tcPr marL="7688" marR="7688" marT="7688"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288783">
                <a:tc>
                  <a:txBody>
                    <a:bodyPr/>
                    <a:lstStyle/>
                    <a:p>
                      <a:pPr algn="ctr" fontAlgn="b"/>
                      <a:r>
                        <a:rPr lang="el-GR" sz="900" b="1" i="0" u="none" strike="noStrike" dirty="0">
                          <a:solidFill>
                            <a:srgbClr val="000000"/>
                          </a:solidFill>
                          <a:effectLst/>
                          <a:latin typeface="+mn-lt"/>
                        </a:rPr>
                        <a:t>Δεν έχω επηρεαστεί καθόλου από την αύξηση των τιμών</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1" i="0" u="none" strike="noStrike" dirty="0">
                          <a:solidFill>
                            <a:srgbClr val="000000"/>
                          </a:solidFill>
                          <a:effectLst/>
                          <a:latin typeface="Calibri" panose="020F0502020204030204" pitchFamily="34" charset="0"/>
                        </a:rPr>
                        <a:t>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241061">
                <a:tc>
                  <a:txBody>
                    <a:bodyPr/>
                    <a:lstStyle/>
                    <a:p>
                      <a:pPr algn="ctr" fontAlgn="b"/>
                      <a:r>
                        <a:rPr lang="el-GR" sz="900" b="1" i="0" u="none" strike="noStrike" dirty="0">
                          <a:solidFill>
                            <a:srgbClr val="000000"/>
                          </a:solidFill>
                          <a:effectLst/>
                          <a:latin typeface="+mn-lt"/>
                        </a:rPr>
                        <a:t>Έχω επηρεαστεί αρκετά από την αύξηση των τιμών αλλά εξακολουθώ να τα καταφέρνω</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1" i="0" u="none" strike="noStrike">
                          <a:solidFill>
                            <a:srgbClr val="000000"/>
                          </a:solidFill>
                          <a:effectLst/>
                          <a:latin typeface="Calibri" panose="020F0502020204030204" pitchFamily="34" charset="0"/>
                        </a:rPr>
                        <a:t>31,6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37,5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29,4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23,8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57546">
                <a:tc>
                  <a:txBody>
                    <a:bodyPr/>
                    <a:lstStyle/>
                    <a:p>
                      <a:pPr algn="ctr" fontAlgn="b"/>
                      <a:r>
                        <a:rPr lang="el-GR" sz="900" b="1" i="0" u="none" strike="noStrike" dirty="0">
                          <a:solidFill>
                            <a:srgbClr val="000000"/>
                          </a:solidFill>
                          <a:effectLst/>
                          <a:latin typeface="+mn-lt"/>
                        </a:rPr>
                        <a:t>Έχω επηρεαστεί πολύ από την αύξηση των τιμών έτσι ώστε να δυσκολεύομαι να ανταποκριθώ στις υποχρεώσεις μου</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1" i="0" u="none" strike="noStrike" dirty="0">
                          <a:solidFill>
                            <a:srgbClr val="000000"/>
                          </a:solidFill>
                          <a:effectLst/>
                          <a:latin typeface="Calibri" panose="020F0502020204030204" pitchFamily="34" charset="0"/>
                        </a:rPr>
                        <a:t>36,2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357546">
                <a:tc>
                  <a:txBody>
                    <a:bodyPr/>
                    <a:lstStyle/>
                    <a:p>
                      <a:pPr algn="ctr" fontAlgn="b"/>
                      <a:r>
                        <a:rPr lang="el-GR" sz="900" b="1" i="0" u="none" strike="noStrike" dirty="0">
                          <a:solidFill>
                            <a:srgbClr val="000000"/>
                          </a:solidFill>
                          <a:effectLst/>
                          <a:latin typeface="+mn-lt"/>
                        </a:rPr>
                        <a:t>Έχω επηρεαστεί πάρα πολύ από την αύξηση των τιμών έτσι ώστε να μην μπορώ καθόλου να ανταποκριθώ στις υποχρεώσεις μου</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b"/>
                      <a:r>
                        <a:rPr lang="el-GR" sz="1200" b="1" i="0" u="none" strike="noStrike" dirty="0">
                          <a:solidFill>
                            <a:srgbClr val="000000"/>
                          </a:solidFill>
                          <a:effectLst/>
                          <a:latin typeface="Calibri" panose="020F0502020204030204" pitchFamily="34" charset="0"/>
                        </a:rPr>
                        <a:t>27,1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b"/>
                      <a:r>
                        <a:rPr lang="el-GR" sz="1100" b="0" i="0" u="none" strike="noStrike">
                          <a:solidFill>
                            <a:srgbClr val="000000"/>
                          </a:solidFill>
                          <a:effectLst/>
                          <a:latin typeface="Calibri" panose="020F0502020204030204" pitchFamily="34" charset="0"/>
                        </a:rPr>
                        <a:t>19,5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b"/>
                      <a:r>
                        <a:rPr lang="el-GR" sz="1100" b="0" i="0" u="none" strike="noStrike">
                          <a:solidFill>
                            <a:srgbClr val="000000"/>
                          </a:solidFill>
                          <a:effectLst/>
                          <a:latin typeface="Calibri" panose="020F0502020204030204" pitchFamily="34" charset="0"/>
                        </a:rPr>
                        <a:t>34,2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b"/>
                      <a:r>
                        <a:rPr lang="el-GR" sz="1100" b="0" i="0" u="none" strike="noStrike" dirty="0">
                          <a:solidFill>
                            <a:srgbClr val="000000"/>
                          </a:solidFill>
                          <a:effectLst/>
                          <a:latin typeface="Calibri" panose="020F0502020204030204" pitchFamily="34" charset="0"/>
                        </a:rPr>
                        <a:t>35,8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56133">
                <a:tc>
                  <a:txBody>
                    <a:bodyPr/>
                    <a:lstStyle/>
                    <a:p>
                      <a:pPr algn="ctr" fontAlgn="b"/>
                      <a:r>
                        <a:rPr lang="el-GR" sz="800" b="1" i="0" u="none" strike="noStrike" dirty="0">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smtClean="0">
                          <a:solidFill>
                            <a:srgbClr val="000000"/>
                          </a:solidFill>
                          <a:effectLst/>
                          <a:latin typeface="Calibri" panose="020F0502020204030204" pitchFamily="34" charset="0"/>
                        </a:rPr>
                        <a:t>2,</a:t>
                      </a:r>
                      <a:r>
                        <a:rPr lang="en-US" sz="1100" b="0" i="0" u="none" strike="noStrike" dirty="0" smtClean="0">
                          <a:solidFill>
                            <a:srgbClr val="000000"/>
                          </a:solidFill>
                          <a:effectLst/>
                          <a:latin typeface="Calibri" panose="020F0502020204030204" pitchFamily="34" charset="0"/>
                        </a:rPr>
                        <a:t>3</a:t>
                      </a:r>
                      <a:endParaRPr lang="el-GR"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9,5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13762588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27754250"/>
              </p:ext>
            </p:extLst>
          </p:nvPr>
        </p:nvGraphicFramePr>
        <p:xfrm>
          <a:off x="837282" y="3886366"/>
          <a:ext cx="10113483" cy="2779695"/>
        </p:xfrm>
        <a:graphic>
          <a:graphicData uri="http://schemas.openxmlformats.org/drawingml/2006/table">
            <a:tbl>
              <a:tblPr/>
              <a:tblGrid>
                <a:gridCol w="1502090">
                  <a:extLst>
                    <a:ext uri="{9D8B030D-6E8A-4147-A177-3AD203B41FA5}">
                      <a16:colId xmlns:a16="http://schemas.microsoft.com/office/drawing/2014/main" val="20000"/>
                    </a:ext>
                  </a:extLst>
                </a:gridCol>
                <a:gridCol w="1011188">
                  <a:extLst>
                    <a:ext uri="{9D8B030D-6E8A-4147-A177-3AD203B41FA5}">
                      <a16:colId xmlns:a16="http://schemas.microsoft.com/office/drawing/2014/main" val="20001"/>
                    </a:ext>
                  </a:extLst>
                </a:gridCol>
                <a:gridCol w="1073619">
                  <a:extLst>
                    <a:ext uri="{9D8B030D-6E8A-4147-A177-3AD203B41FA5}">
                      <a16:colId xmlns:a16="http://schemas.microsoft.com/office/drawing/2014/main" val="20002"/>
                    </a:ext>
                  </a:extLst>
                </a:gridCol>
                <a:gridCol w="1071466">
                  <a:extLst>
                    <a:ext uri="{9D8B030D-6E8A-4147-A177-3AD203B41FA5}">
                      <a16:colId xmlns:a16="http://schemas.microsoft.com/office/drawing/2014/main" val="20003"/>
                    </a:ext>
                  </a:extLst>
                </a:gridCol>
                <a:gridCol w="1091024">
                  <a:extLst>
                    <a:ext uri="{9D8B030D-6E8A-4147-A177-3AD203B41FA5}">
                      <a16:colId xmlns:a16="http://schemas.microsoft.com/office/drawing/2014/main" val="20004"/>
                    </a:ext>
                  </a:extLst>
                </a:gridCol>
                <a:gridCol w="1091024">
                  <a:extLst>
                    <a:ext uri="{9D8B030D-6E8A-4147-A177-3AD203B41FA5}">
                      <a16:colId xmlns:a16="http://schemas.microsoft.com/office/drawing/2014/main" val="20005"/>
                    </a:ext>
                  </a:extLst>
                </a:gridCol>
                <a:gridCol w="1091024">
                  <a:extLst>
                    <a:ext uri="{9D8B030D-6E8A-4147-A177-3AD203B41FA5}">
                      <a16:colId xmlns:a16="http://schemas.microsoft.com/office/drawing/2014/main" val="20006"/>
                    </a:ext>
                  </a:extLst>
                </a:gridCol>
                <a:gridCol w="1091024">
                  <a:extLst>
                    <a:ext uri="{9D8B030D-6E8A-4147-A177-3AD203B41FA5}">
                      <a16:colId xmlns:a16="http://schemas.microsoft.com/office/drawing/2014/main" val="20007"/>
                    </a:ext>
                  </a:extLst>
                </a:gridCol>
                <a:gridCol w="1091024">
                  <a:extLst>
                    <a:ext uri="{9D8B030D-6E8A-4147-A177-3AD203B41FA5}">
                      <a16:colId xmlns:a16="http://schemas.microsoft.com/office/drawing/2014/main" val="20008"/>
                    </a:ext>
                  </a:extLst>
                </a:gridCol>
              </a:tblGrid>
              <a:tr h="538058">
                <a:tc>
                  <a:txBody>
                    <a:bodyPr/>
                    <a:lstStyle/>
                    <a:p>
                      <a:pPr algn="ctr" fontAlgn="b"/>
                      <a:endParaRPr kumimoji="0" lang="en-US" sz="16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a:t>
                      </a:r>
                      <a:endParaRPr kumimoji="0" lang="el-GR"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ΘΕΝΤ</a:t>
                      </a:r>
                      <a:r>
                        <a:rPr kumimoji="0" lang="el-GR"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ΩΝ</a:t>
                      </a:r>
                      <a:endParaRPr kumimoji="0" lang="en-GB"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37" marR="91437" marT="45710" marB="4571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ΑΝΔΡΕΣ</a:t>
                      </a:r>
                      <a:endParaRPr kumimoji="0" lang="en-US" altLang="el-GR" sz="9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ΓΥΝΑΙΚΕΣ</a:t>
                      </a:r>
                      <a:endParaRPr kumimoji="0" lang="en-US" altLang="el-GR" sz="9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17-34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35-44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45-54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55-64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l-GR"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65+</a:t>
                      </a:r>
                      <a:endPar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336994">
                <a:tc>
                  <a:txBody>
                    <a:bodyPr/>
                    <a:lstStyle/>
                    <a:p>
                      <a:pPr algn="ctr" fontAlgn="b"/>
                      <a:r>
                        <a:rPr lang="el-GR" sz="800" b="1" i="0" u="none" strike="noStrike" dirty="0">
                          <a:solidFill>
                            <a:srgbClr val="000000"/>
                          </a:solidFill>
                          <a:effectLst/>
                          <a:latin typeface="+mn-lt"/>
                        </a:rPr>
                        <a:t>Δεν έχω επηρεαστεί καθόλου από την αύξηση των τιμών</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0,8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4,8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89681">
                <a:tc>
                  <a:txBody>
                    <a:bodyPr/>
                    <a:lstStyle/>
                    <a:p>
                      <a:pPr algn="ctr" fontAlgn="b"/>
                      <a:r>
                        <a:rPr lang="el-GR" sz="800" b="1" i="0" u="none" strike="noStrike" dirty="0">
                          <a:solidFill>
                            <a:srgbClr val="000000"/>
                          </a:solidFill>
                          <a:effectLst/>
                          <a:latin typeface="+mn-lt"/>
                        </a:rPr>
                        <a:t>Έχω επηρεαστεί αρκετά από την αύξηση των τιμών αλλά εξακολουθώ να τα καταφέρνω</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31,6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30,7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32,4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36,3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30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26,3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34,4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643591">
                <a:tc>
                  <a:txBody>
                    <a:bodyPr/>
                    <a:lstStyle/>
                    <a:p>
                      <a:pPr algn="ctr" fontAlgn="b"/>
                      <a:r>
                        <a:rPr lang="el-GR" sz="800" b="1" i="0" u="none" strike="noStrike" dirty="0">
                          <a:solidFill>
                            <a:srgbClr val="000000"/>
                          </a:solidFill>
                          <a:effectLst/>
                          <a:latin typeface="+mn-lt"/>
                        </a:rPr>
                        <a:t>Έχω επηρεαστεί πολύ από την αύξηση των τιμών έτσι ώστε να δυσκολεύομαι να ανταποκριθώ στις υποχρεώσεις μου</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36,2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38,7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33,6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43,3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48,2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r h="643591">
                <a:tc>
                  <a:txBody>
                    <a:bodyPr/>
                    <a:lstStyle/>
                    <a:p>
                      <a:pPr algn="ctr" fontAlgn="b"/>
                      <a:r>
                        <a:rPr lang="el-GR" sz="800" b="1" i="0" u="none" strike="noStrike" dirty="0">
                          <a:solidFill>
                            <a:srgbClr val="000000"/>
                          </a:solidFill>
                          <a:effectLst/>
                          <a:latin typeface="+mn-lt"/>
                        </a:rPr>
                        <a:t>Έχω επηρεαστεί πάρα πολύ από την αύξηση των τιμών έτσι ώστε να μην μπορώ καθόλου να ανταποκριθώ στις υποχρεώσεις μου</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27,1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28,1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24,5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42,1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30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14602634"/>
                  </a:ext>
                </a:extLst>
              </a:tr>
              <a:tr h="227780">
                <a:tc>
                  <a:txBody>
                    <a:bodyPr/>
                    <a:lstStyle/>
                    <a:p>
                      <a:pPr algn="ctr" fontAlgn="b"/>
                      <a:r>
                        <a:rPr lang="el-GR" sz="800" b="1" i="0" u="none" strike="noStrike" dirty="0">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smtClean="0">
                          <a:solidFill>
                            <a:srgbClr val="000000"/>
                          </a:solidFill>
                          <a:effectLst/>
                          <a:latin typeface="Calibri" panose="020F0502020204030204" pitchFamily="34" charset="0"/>
                        </a:rPr>
                        <a:t>2</a:t>
                      </a:r>
                      <a:r>
                        <a:rPr lang="en-US" sz="1100" b="1" i="0" u="none" strike="noStrike" dirty="0" smtClean="0">
                          <a:solidFill>
                            <a:srgbClr val="000000"/>
                          </a:solidFill>
                          <a:effectLst/>
                          <a:latin typeface="Calibri" panose="020F0502020204030204" pitchFamily="34" charset="0"/>
                        </a:rPr>
                        <a:t>,3</a:t>
                      </a:r>
                      <a:endParaRPr lang="el-GR" sz="11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6,9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76095382"/>
                  </a:ext>
                </a:extLst>
              </a:tr>
            </a:tbl>
          </a:graphicData>
        </a:graphic>
      </p:graphicFrame>
    </p:spTree>
    <p:extLst>
      <p:ext uri="{BB962C8B-B14F-4D97-AF65-F5344CB8AC3E}">
        <p14:creationId xmlns:p14="http://schemas.microsoft.com/office/powerpoint/2010/main" val="16060390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p:nvPr>
            <p:extLst>
              <p:ext uri="{D42A27DB-BD31-4B8C-83A1-F6EECF244321}">
                <p14:modId xmlns:p14="http://schemas.microsoft.com/office/powerpoint/2010/main" val="1590785057"/>
              </p:ext>
            </p:extLst>
          </p:nvPr>
        </p:nvGraphicFramePr>
        <p:xfrm>
          <a:off x="7045421" y="1810645"/>
          <a:ext cx="5516991" cy="4511027"/>
        </p:xfrm>
        <a:graphic>
          <a:graphicData uri="http://schemas.openxmlformats.org/drawingml/2006/chart">
            <c:chart xmlns:c="http://schemas.openxmlformats.org/drawingml/2006/chart" xmlns:r="http://schemas.openxmlformats.org/officeDocument/2006/relationships" r:id="rId3"/>
          </a:graphicData>
        </a:graphic>
      </p:graphicFrame>
      <p:sp>
        <p:nvSpPr>
          <p:cNvPr id="92162" name="Rectangle 2"/>
          <p:cNvSpPr>
            <a:spLocks noChangeArrowheads="1"/>
          </p:cNvSpPr>
          <p:nvPr/>
        </p:nvSpPr>
        <p:spPr bwMode="auto">
          <a:xfrm>
            <a:off x="-147340" y="118135"/>
            <a:ext cx="1121158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algn="ctr">
              <a:lnSpc>
                <a:spcPct val="80000"/>
              </a:lnSpc>
            </a:pPr>
            <a:r>
              <a:rPr lang="el-GR" altLang="en-US" sz="1800" b="1" dirty="0">
                <a:solidFill>
                  <a:schemeClr val="bg2">
                    <a:lumMod val="25000"/>
                  </a:schemeClr>
                </a:solidFill>
                <a:latin typeface="+mj-lt"/>
                <a:ea typeface="+mj-ea"/>
                <a:cs typeface="+mj-cs"/>
              </a:rPr>
              <a:t>Αξιολόγηση </a:t>
            </a:r>
            <a:r>
              <a:rPr lang="el-GR" altLang="en-US" sz="1800" b="1" dirty="0" smtClean="0">
                <a:solidFill>
                  <a:srgbClr val="FF0000"/>
                </a:solidFill>
                <a:latin typeface="+mj-lt"/>
                <a:ea typeface="+mj-ea"/>
                <a:cs typeface="+mj-cs"/>
              </a:rPr>
              <a:t>αποτελεσματικότητας</a:t>
            </a:r>
            <a:r>
              <a:rPr lang="el-GR" altLang="en-US" sz="1800" b="1" dirty="0" smtClean="0">
                <a:solidFill>
                  <a:schemeClr val="bg2">
                    <a:lumMod val="25000"/>
                  </a:schemeClr>
                </a:solidFill>
                <a:latin typeface="+mj-lt"/>
                <a:ea typeface="+mj-ea"/>
                <a:cs typeface="+mj-cs"/>
              </a:rPr>
              <a:t> </a:t>
            </a:r>
            <a:r>
              <a:rPr lang="el-GR" sz="1800" b="1" dirty="0" smtClean="0">
                <a:solidFill>
                  <a:schemeClr val="bg2">
                    <a:lumMod val="25000"/>
                  </a:schemeClr>
                </a:solidFill>
                <a:latin typeface="+mj-lt"/>
                <a:ea typeface="+mj-ea"/>
                <a:cs typeface="+mj-cs"/>
              </a:rPr>
              <a:t>οικ. </a:t>
            </a:r>
            <a:r>
              <a:rPr lang="el-GR" sz="1800" b="1" dirty="0">
                <a:solidFill>
                  <a:srgbClr val="FF0000"/>
                </a:solidFill>
                <a:latin typeface="+mj-lt"/>
                <a:ea typeface="+mj-ea"/>
                <a:cs typeface="+mj-cs"/>
              </a:rPr>
              <a:t>μέτρων στήριξης κυβέρνησης</a:t>
            </a:r>
            <a:r>
              <a:rPr lang="el-GR" sz="1800" b="1" dirty="0">
                <a:solidFill>
                  <a:schemeClr val="bg2">
                    <a:lumMod val="25000"/>
                  </a:schemeClr>
                </a:solidFill>
                <a:latin typeface="+mj-lt"/>
                <a:ea typeface="+mj-ea"/>
                <a:cs typeface="+mj-cs"/>
              </a:rPr>
              <a:t> </a:t>
            </a:r>
            <a:r>
              <a:rPr lang="el-GR" sz="1800" b="1" dirty="0" smtClean="0">
                <a:solidFill>
                  <a:schemeClr val="bg2">
                    <a:lumMod val="25000"/>
                  </a:schemeClr>
                </a:solidFill>
                <a:latin typeface="+mj-lt"/>
                <a:ea typeface="+mj-ea"/>
                <a:cs typeface="+mj-cs"/>
              </a:rPr>
              <a:t> </a:t>
            </a:r>
          </a:p>
          <a:p>
            <a:pPr lvl="0" algn="ctr">
              <a:lnSpc>
                <a:spcPct val="80000"/>
              </a:lnSpc>
            </a:pPr>
            <a:r>
              <a:rPr lang="el-GR" sz="1800" b="1" dirty="0" smtClean="0">
                <a:solidFill>
                  <a:schemeClr val="bg2">
                    <a:lumMod val="25000"/>
                  </a:schemeClr>
                </a:solidFill>
                <a:latin typeface="+mj-lt"/>
                <a:ea typeface="+mj-ea"/>
                <a:cs typeface="+mj-cs"/>
              </a:rPr>
              <a:t>αυξημένου ενεργειακού </a:t>
            </a:r>
            <a:r>
              <a:rPr lang="el-GR" sz="1800" b="1" dirty="0">
                <a:solidFill>
                  <a:schemeClr val="bg2">
                    <a:lumMod val="25000"/>
                  </a:schemeClr>
                </a:solidFill>
                <a:latin typeface="+mj-lt"/>
                <a:ea typeface="+mj-ea"/>
                <a:cs typeface="+mj-cs"/>
              </a:rPr>
              <a:t>κόστους  </a:t>
            </a:r>
            <a:r>
              <a:rPr lang="el-GR" sz="1800" b="1" dirty="0" smtClean="0">
                <a:solidFill>
                  <a:schemeClr val="bg2">
                    <a:lumMod val="25000"/>
                  </a:schemeClr>
                </a:solidFill>
                <a:latin typeface="+mj-lt"/>
                <a:ea typeface="+mj-ea"/>
                <a:cs typeface="+mj-cs"/>
              </a:rPr>
              <a:t>σε νοικοκυριά  &amp;  </a:t>
            </a:r>
            <a:r>
              <a:rPr lang="el-GR" sz="1800" b="1" dirty="0">
                <a:solidFill>
                  <a:schemeClr val="bg2">
                    <a:lumMod val="25000"/>
                  </a:schemeClr>
                </a:solidFill>
                <a:latin typeface="+mj-lt"/>
                <a:ea typeface="+mj-ea"/>
                <a:cs typeface="+mj-cs"/>
              </a:rPr>
              <a:t>επιχειρήσεις</a:t>
            </a:r>
            <a:endParaRPr lang="el-GR" sz="900" dirty="0"/>
          </a:p>
          <a:p>
            <a:pPr lvl="0" algn="ctr" hangingPunct="0"/>
            <a:endParaRPr lang="el-GR" sz="900" dirty="0" smtClean="0">
              <a:solidFill>
                <a:schemeClr val="bg1">
                  <a:lumMod val="50000"/>
                </a:schemeClr>
              </a:solidFill>
            </a:endParaRPr>
          </a:p>
          <a:p>
            <a:pPr lvl="0" algn="ctr" hangingPunct="0"/>
            <a:r>
              <a:rPr lang="el-GR" sz="900" i="1" dirty="0" smtClean="0">
                <a:solidFill>
                  <a:schemeClr val="bg1">
                    <a:lumMod val="50000"/>
                  </a:schemeClr>
                </a:solidFill>
              </a:rPr>
              <a:t>Πως κρίνετε </a:t>
            </a:r>
            <a:r>
              <a:rPr lang="el-GR" sz="900" i="1" dirty="0">
                <a:solidFill>
                  <a:schemeClr val="bg1">
                    <a:lumMod val="50000"/>
                  </a:schemeClr>
                </a:solidFill>
              </a:rPr>
              <a:t>τα οικονομικά μέτρα στήριξης που έχει λάβει η κυβέρνηση και ο πρωθυπουργός Κ. Μητσοτάκης έως τώρα για την αντιμετώπιση  του αυξημένου ενεργειακού κόστους  στα νοικοκυριά και στις επιχειρήσεις</a:t>
            </a:r>
            <a:r>
              <a:rPr lang="el-GR" sz="900" i="1" dirty="0" smtClean="0">
                <a:solidFill>
                  <a:schemeClr val="bg1">
                    <a:lumMod val="50000"/>
                  </a:schemeClr>
                </a:solidFill>
              </a:rPr>
              <a:t>;</a:t>
            </a:r>
          </a:p>
          <a:p>
            <a:pPr lvl="0" algn="ctr" hangingPunct="0"/>
            <a:r>
              <a:rPr lang="el-GR" sz="900" dirty="0" smtClean="0">
                <a:solidFill>
                  <a:schemeClr val="bg1">
                    <a:lumMod val="50000"/>
                  </a:schemeClr>
                </a:solidFill>
              </a:rPr>
              <a:t> </a:t>
            </a:r>
            <a:r>
              <a:rPr lang="el-GR" altLang="el-GR" sz="1200" b="1" dirty="0" smtClean="0">
                <a:solidFill>
                  <a:schemeClr val="bg1">
                    <a:lumMod val="50000"/>
                  </a:schemeClr>
                </a:solidFill>
              </a:rPr>
              <a:t>Σύνολο </a:t>
            </a:r>
            <a:r>
              <a:rPr lang="el-GR" altLang="el-GR" sz="1200" b="1" dirty="0">
                <a:solidFill>
                  <a:schemeClr val="bg1">
                    <a:lumMod val="50000"/>
                  </a:schemeClr>
                </a:solidFill>
              </a:rPr>
              <a:t>ερωτηθέντων</a:t>
            </a:r>
            <a:r>
              <a:rPr lang="en-US" altLang="el-GR" sz="1200" b="1" dirty="0">
                <a:solidFill>
                  <a:schemeClr val="bg1">
                    <a:lumMod val="50000"/>
                  </a:schemeClr>
                </a:solidFill>
              </a:rPr>
              <a:t> (N=1000)</a:t>
            </a:r>
            <a:r>
              <a:rPr lang="el-GR" altLang="el-GR" sz="1200" b="1" dirty="0">
                <a:solidFill>
                  <a:schemeClr val="bg1">
                    <a:lumMod val="50000"/>
                  </a:schemeClr>
                </a:solidFill>
              </a:rPr>
              <a:t> </a:t>
            </a:r>
            <a:endParaRPr lang="el-GR" altLang="en-US" sz="1200" b="1" dirty="0">
              <a:solidFill>
                <a:srgbClr val="FF0000"/>
              </a:solidFill>
            </a:endParaRPr>
          </a:p>
        </p:txBody>
      </p:sp>
      <p:graphicFrame>
        <p:nvGraphicFramePr>
          <p:cNvPr id="8" name="Chart 7"/>
          <p:cNvGraphicFramePr/>
          <p:nvPr>
            <p:extLst>
              <p:ext uri="{D42A27DB-BD31-4B8C-83A1-F6EECF244321}">
                <p14:modId xmlns:p14="http://schemas.microsoft.com/office/powerpoint/2010/main" val="1837365517"/>
              </p:ext>
            </p:extLst>
          </p:nvPr>
        </p:nvGraphicFramePr>
        <p:xfrm>
          <a:off x="971212" y="1649367"/>
          <a:ext cx="5516991" cy="4511027"/>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p:cNvSpPr>
            <a:spLocks noGrp="1"/>
          </p:cNvSpPr>
          <p:nvPr>
            <p:ph type="sldNum" sz="quarter" idx="12"/>
          </p:nvPr>
        </p:nvSpPr>
        <p:spPr>
          <a:xfrm>
            <a:off x="11280191" y="6492875"/>
            <a:ext cx="584978" cy="365125"/>
          </a:xfrm>
          <a:solidFill>
            <a:schemeClr val="bg1"/>
          </a:solidFill>
        </p:spPr>
        <p:txBody>
          <a:bodyPr/>
          <a:lstStyle/>
          <a:p>
            <a:fld id="{D57F1E4F-1CFF-5643-939E-217C01CDF565}" type="slidenum">
              <a:rPr lang="en-US" smtClean="0"/>
              <a:pPr/>
              <a:t>56</a:t>
            </a:fld>
            <a:endParaRPr lang="en-US" dirty="0"/>
          </a:p>
        </p:txBody>
      </p:sp>
      <p:sp>
        <p:nvSpPr>
          <p:cNvPr id="12" name="Right Brace 11"/>
          <p:cNvSpPr/>
          <p:nvPr/>
        </p:nvSpPr>
        <p:spPr bwMode="auto">
          <a:xfrm>
            <a:off x="4286926" y="4001244"/>
            <a:ext cx="207856" cy="893042"/>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pPr>
            <a:endParaRPr lang="en-US" sz="2400" b="1">
              <a:latin typeface="Times New Roman" pitchFamily="18" charset="0"/>
            </a:endParaRPr>
          </a:p>
        </p:txBody>
      </p:sp>
      <p:sp>
        <p:nvSpPr>
          <p:cNvPr id="15" name="Rectangle 11"/>
          <p:cNvSpPr>
            <a:spLocks noChangeArrowheads="1"/>
          </p:cNvSpPr>
          <p:nvPr/>
        </p:nvSpPr>
        <p:spPr bwMode="auto">
          <a:xfrm>
            <a:off x="3729707" y="2303336"/>
            <a:ext cx="855848" cy="431800"/>
          </a:xfrm>
          <a:prstGeom prst="rect">
            <a:avLst/>
          </a:prstGeom>
          <a:solidFill>
            <a:srgbClr val="0070C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16,9%</a:t>
            </a:r>
          </a:p>
        </p:txBody>
      </p:sp>
      <p:sp>
        <p:nvSpPr>
          <p:cNvPr id="16" name="Rectangle 12"/>
          <p:cNvSpPr>
            <a:spLocks noChangeArrowheads="1"/>
          </p:cNvSpPr>
          <p:nvPr/>
        </p:nvSpPr>
        <p:spPr bwMode="auto">
          <a:xfrm>
            <a:off x="4714387" y="4231865"/>
            <a:ext cx="1000590" cy="431800"/>
          </a:xfrm>
          <a:prstGeom prst="rect">
            <a:avLst/>
          </a:prstGeom>
          <a:solidFill>
            <a:srgbClr val="FF000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77,8%</a:t>
            </a:r>
          </a:p>
        </p:txBody>
      </p:sp>
      <p:sp>
        <p:nvSpPr>
          <p:cNvPr id="13" name="Rectangle 12"/>
          <p:cNvSpPr/>
          <p:nvPr/>
        </p:nvSpPr>
        <p:spPr>
          <a:xfrm>
            <a:off x="0" y="1373164"/>
            <a:ext cx="12192000" cy="43748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2">
                    <a:lumMod val="50000"/>
                  </a:schemeClr>
                </a:solidFill>
              </a:rPr>
              <a:t>Κυβέρνηση ΝΔ</a:t>
            </a:r>
          </a:p>
        </p:txBody>
      </p:sp>
      <p:sp>
        <p:nvSpPr>
          <p:cNvPr id="14" name="TextBox 13"/>
          <p:cNvSpPr txBox="1"/>
          <p:nvPr/>
        </p:nvSpPr>
        <p:spPr>
          <a:xfrm>
            <a:off x="2448337" y="1469639"/>
            <a:ext cx="1380634"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400" i="1" u="none" strike="noStrike" kern="1200" cap="none" spc="0" normalizeH="0" baseline="0" noProof="0" dirty="0">
                <a:ln>
                  <a:noFill/>
                </a:ln>
                <a:solidFill>
                  <a:prstClr val="black"/>
                </a:solidFill>
                <a:effectLst/>
                <a:uLnTx/>
                <a:uFillTx/>
                <a:latin typeface="Calibri" panose="020F0502020204030204"/>
                <a:ea typeface="+mn-ea"/>
                <a:cs typeface="+mn-cs"/>
              </a:rPr>
              <a:t>16-18 Μαΐου</a:t>
            </a:r>
          </a:p>
        </p:txBody>
      </p:sp>
      <p:sp>
        <p:nvSpPr>
          <p:cNvPr id="17" name="TextBox 16"/>
          <p:cNvSpPr txBox="1"/>
          <p:nvPr/>
        </p:nvSpPr>
        <p:spPr>
          <a:xfrm>
            <a:off x="8821751" y="1432052"/>
            <a:ext cx="2430088"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algn="ctr">
              <a:defRPr/>
            </a:pPr>
            <a:r>
              <a:rPr lang="el-GR" sz="1400" i="1" dirty="0">
                <a:solidFill>
                  <a:prstClr val="black"/>
                </a:solidFill>
                <a:latin typeface="Calibri" panose="020F0502020204030204"/>
              </a:rPr>
              <a:t>31 Αυγούστου– 5 Σεπτεμβρίου</a:t>
            </a:r>
          </a:p>
        </p:txBody>
      </p:sp>
      <p:sp>
        <p:nvSpPr>
          <p:cNvPr id="19" name="Right Brace 18"/>
          <p:cNvSpPr/>
          <p:nvPr/>
        </p:nvSpPr>
        <p:spPr bwMode="auto">
          <a:xfrm>
            <a:off x="10361135" y="4162522"/>
            <a:ext cx="207856" cy="893042"/>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pPr>
            <a:endParaRPr lang="en-US" sz="2400" b="1">
              <a:latin typeface="Times New Roman" pitchFamily="18" charset="0"/>
            </a:endParaRPr>
          </a:p>
        </p:txBody>
      </p:sp>
      <p:sp>
        <p:nvSpPr>
          <p:cNvPr id="20" name="Rectangle 11"/>
          <p:cNvSpPr>
            <a:spLocks noChangeArrowheads="1"/>
          </p:cNvSpPr>
          <p:nvPr/>
        </p:nvSpPr>
        <p:spPr bwMode="auto">
          <a:xfrm>
            <a:off x="9803916" y="2464614"/>
            <a:ext cx="855848" cy="431800"/>
          </a:xfrm>
          <a:prstGeom prst="rect">
            <a:avLst/>
          </a:prstGeom>
          <a:solidFill>
            <a:srgbClr val="0070C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17,7%</a:t>
            </a:r>
          </a:p>
        </p:txBody>
      </p:sp>
      <p:sp>
        <p:nvSpPr>
          <p:cNvPr id="21" name="Rectangle 12"/>
          <p:cNvSpPr>
            <a:spLocks noChangeArrowheads="1"/>
          </p:cNvSpPr>
          <p:nvPr/>
        </p:nvSpPr>
        <p:spPr bwMode="auto">
          <a:xfrm>
            <a:off x="10788596" y="4393143"/>
            <a:ext cx="1000590" cy="431800"/>
          </a:xfrm>
          <a:prstGeom prst="rect">
            <a:avLst/>
          </a:prstGeom>
          <a:solidFill>
            <a:srgbClr val="FF000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78,8%</a:t>
            </a:r>
          </a:p>
        </p:txBody>
      </p:sp>
    </p:spTree>
    <p:extLst>
      <p:ext uri="{BB962C8B-B14F-4D97-AF65-F5344CB8AC3E}">
        <p14:creationId xmlns:p14="http://schemas.microsoft.com/office/powerpoint/2010/main" val="10440212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68125" y="163278"/>
            <a:ext cx="1093593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algn="ctr">
              <a:lnSpc>
                <a:spcPct val="80000"/>
              </a:lnSpc>
            </a:pPr>
            <a:r>
              <a:rPr lang="el-GR" altLang="en-US" sz="2000" b="1" dirty="0">
                <a:solidFill>
                  <a:schemeClr val="bg2">
                    <a:lumMod val="25000"/>
                  </a:schemeClr>
                </a:solidFill>
              </a:rPr>
              <a:t>Αξιολόγηση </a:t>
            </a:r>
            <a:r>
              <a:rPr lang="el-GR" altLang="en-US" sz="2000" b="1" dirty="0">
                <a:solidFill>
                  <a:srgbClr val="FF0000"/>
                </a:solidFill>
              </a:rPr>
              <a:t>αποτελεσματικότητας</a:t>
            </a:r>
            <a:r>
              <a:rPr lang="el-GR" altLang="en-US" sz="2000" b="1" dirty="0">
                <a:solidFill>
                  <a:schemeClr val="bg2">
                    <a:lumMod val="25000"/>
                  </a:schemeClr>
                </a:solidFill>
              </a:rPr>
              <a:t> </a:t>
            </a:r>
            <a:r>
              <a:rPr lang="el-GR" sz="2000" b="1" dirty="0">
                <a:solidFill>
                  <a:schemeClr val="bg2">
                    <a:lumMod val="25000"/>
                  </a:schemeClr>
                </a:solidFill>
              </a:rPr>
              <a:t>οικ. </a:t>
            </a:r>
            <a:r>
              <a:rPr lang="el-GR" sz="2000" b="1" dirty="0">
                <a:solidFill>
                  <a:srgbClr val="FF0000"/>
                </a:solidFill>
              </a:rPr>
              <a:t>μέτρων στήριξης κυβέρνησης</a:t>
            </a:r>
            <a:r>
              <a:rPr lang="el-GR" sz="2000" b="1" dirty="0">
                <a:solidFill>
                  <a:schemeClr val="bg2">
                    <a:lumMod val="25000"/>
                  </a:schemeClr>
                </a:solidFill>
              </a:rPr>
              <a:t>  </a:t>
            </a:r>
          </a:p>
          <a:p>
            <a:pPr lvl="0" algn="ctr">
              <a:lnSpc>
                <a:spcPct val="80000"/>
              </a:lnSpc>
            </a:pPr>
            <a:r>
              <a:rPr lang="el-GR" sz="2000" b="1" dirty="0">
                <a:solidFill>
                  <a:schemeClr val="bg2">
                    <a:lumMod val="25000"/>
                  </a:schemeClr>
                </a:solidFill>
              </a:rPr>
              <a:t>αυξημένου ενεργειακού κόστους  σε νοικοκυριά  &amp;  επιχειρήσεις</a:t>
            </a:r>
            <a:endParaRPr lang="el-GR" sz="1000" dirty="0"/>
          </a:p>
          <a:p>
            <a:pPr algn="ctr">
              <a:lnSpc>
                <a:spcPct val="120000"/>
              </a:lnSpc>
              <a:defRPr/>
            </a:pPr>
            <a:r>
              <a:rPr lang="el-GR" altLang="el-GR" sz="1200" b="1" kern="0" dirty="0" smtClean="0">
                <a:solidFill>
                  <a:schemeClr val="bg1">
                    <a:lumMod val="50000"/>
                  </a:schemeClr>
                </a:solidFill>
              </a:rPr>
              <a:t>Ανάλυση </a:t>
            </a:r>
            <a:r>
              <a:rPr lang="el-GR" altLang="el-GR" sz="1200" b="1" kern="0" dirty="0">
                <a:solidFill>
                  <a:schemeClr val="bg1">
                    <a:lumMod val="50000"/>
                  </a:schemeClr>
                </a:solidFill>
              </a:rPr>
              <a:t>με βάση την ψήφο 2019, το φύλο και την ηλικία</a:t>
            </a:r>
          </a:p>
        </p:txBody>
      </p:sp>
      <p:sp>
        <p:nvSpPr>
          <p:cNvPr id="2" name="Slide Number Placeholder 1"/>
          <p:cNvSpPr>
            <a:spLocks noGrp="1"/>
          </p:cNvSpPr>
          <p:nvPr>
            <p:ph type="sldNum" sz="quarter" idx="12"/>
          </p:nvPr>
        </p:nvSpPr>
        <p:spPr>
          <a:xfrm>
            <a:off x="11280191" y="6492875"/>
            <a:ext cx="584978" cy="365125"/>
          </a:xfrm>
          <a:solidFill>
            <a:schemeClr val="bg1"/>
          </a:solidFill>
        </p:spPr>
        <p:txBody>
          <a:bodyPr/>
          <a:lstStyle/>
          <a:p>
            <a:fld id="{D57F1E4F-1CFF-5643-939E-217C01CDF565}" type="slidenum">
              <a:rPr lang="en-US" smtClean="0"/>
              <a:pPr/>
              <a:t>57</a:t>
            </a:fld>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2310998219"/>
              </p:ext>
            </p:extLst>
          </p:nvPr>
        </p:nvGraphicFramePr>
        <p:xfrm>
          <a:off x="1712909" y="4153358"/>
          <a:ext cx="8764131" cy="2003006"/>
        </p:xfrm>
        <a:graphic>
          <a:graphicData uri="http://schemas.openxmlformats.org/drawingml/2006/table">
            <a:tbl>
              <a:tblPr/>
              <a:tblGrid>
                <a:gridCol w="1301680">
                  <a:extLst>
                    <a:ext uri="{9D8B030D-6E8A-4147-A177-3AD203B41FA5}">
                      <a16:colId xmlns:a16="http://schemas.microsoft.com/office/drawing/2014/main" val="20000"/>
                    </a:ext>
                  </a:extLst>
                </a:gridCol>
                <a:gridCol w="876273">
                  <a:extLst>
                    <a:ext uri="{9D8B030D-6E8A-4147-A177-3AD203B41FA5}">
                      <a16:colId xmlns:a16="http://schemas.microsoft.com/office/drawing/2014/main" val="20001"/>
                    </a:ext>
                  </a:extLst>
                </a:gridCol>
                <a:gridCol w="930378">
                  <a:extLst>
                    <a:ext uri="{9D8B030D-6E8A-4147-A177-3AD203B41FA5}">
                      <a16:colId xmlns:a16="http://schemas.microsoft.com/office/drawing/2014/main" val="20002"/>
                    </a:ext>
                  </a:extLst>
                </a:gridCol>
                <a:gridCol w="928510">
                  <a:extLst>
                    <a:ext uri="{9D8B030D-6E8A-4147-A177-3AD203B41FA5}">
                      <a16:colId xmlns:a16="http://schemas.microsoft.com/office/drawing/2014/main" val="20003"/>
                    </a:ext>
                  </a:extLst>
                </a:gridCol>
                <a:gridCol w="945458">
                  <a:extLst>
                    <a:ext uri="{9D8B030D-6E8A-4147-A177-3AD203B41FA5}">
                      <a16:colId xmlns:a16="http://schemas.microsoft.com/office/drawing/2014/main" val="20004"/>
                    </a:ext>
                  </a:extLst>
                </a:gridCol>
                <a:gridCol w="945458">
                  <a:extLst>
                    <a:ext uri="{9D8B030D-6E8A-4147-A177-3AD203B41FA5}">
                      <a16:colId xmlns:a16="http://schemas.microsoft.com/office/drawing/2014/main" val="20005"/>
                    </a:ext>
                  </a:extLst>
                </a:gridCol>
                <a:gridCol w="945458">
                  <a:extLst>
                    <a:ext uri="{9D8B030D-6E8A-4147-A177-3AD203B41FA5}">
                      <a16:colId xmlns:a16="http://schemas.microsoft.com/office/drawing/2014/main" val="20006"/>
                    </a:ext>
                  </a:extLst>
                </a:gridCol>
                <a:gridCol w="945458">
                  <a:extLst>
                    <a:ext uri="{9D8B030D-6E8A-4147-A177-3AD203B41FA5}">
                      <a16:colId xmlns:a16="http://schemas.microsoft.com/office/drawing/2014/main" val="20007"/>
                    </a:ext>
                  </a:extLst>
                </a:gridCol>
                <a:gridCol w="945458">
                  <a:extLst>
                    <a:ext uri="{9D8B030D-6E8A-4147-A177-3AD203B41FA5}">
                      <a16:colId xmlns:a16="http://schemas.microsoft.com/office/drawing/2014/main" val="20008"/>
                    </a:ext>
                  </a:extLst>
                </a:gridCol>
              </a:tblGrid>
              <a:tr h="748518">
                <a:tc>
                  <a:txBody>
                    <a:bodyPr/>
                    <a:lstStyle/>
                    <a:p>
                      <a:pPr algn="ctr" fontAlgn="b"/>
                      <a:endParaRPr kumimoji="0" lang="en-US" sz="16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ΘΕΝΤ</a:t>
                      </a:r>
                      <a:r>
                        <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ΩΝ</a:t>
                      </a:r>
                      <a:endPar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37" marR="91437" marT="45710" marB="4571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ΑΝΔΡΕΣ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ΓΥΝΑΙΚΕΣ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17-34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35-44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45-54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55-64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l-GR"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65+</a:t>
                      </a:r>
                      <a:endPar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68807">
                <a:tc>
                  <a:txBody>
                    <a:bodyPr/>
                    <a:lstStyle/>
                    <a:p>
                      <a:pPr algn="ctr" fontAlgn="b"/>
                      <a:r>
                        <a:rPr lang="el-GR" sz="1000" b="1" i="0" u="none" strike="noStrike">
                          <a:solidFill>
                            <a:srgbClr val="000000"/>
                          </a:solidFill>
                          <a:effectLst/>
                          <a:latin typeface="+mn-lt"/>
                        </a:rPr>
                        <a:t>Πολύ/αρκετά αποτελεσματικά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17,7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18,1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468807">
                <a:tc>
                  <a:txBody>
                    <a:bodyPr/>
                    <a:lstStyle/>
                    <a:p>
                      <a:pPr algn="ctr" fontAlgn="b"/>
                      <a:r>
                        <a:rPr lang="el-GR" sz="1000" b="1" i="0" u="none" strike="noStrike">
                          <a:solidFill>
                            <a:srgbClr val="000000"/>
                          </a:solidFill>
                          <a:effectLst/>
                          <a:latin typeface="+mn-lt"/>
                        </a:rPr>
                        <a:t>Μερικώς/καθόλου αποτελεσματικά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78,8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80,7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82,2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82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78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75,4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74,9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16874">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484367916"/>
              </p:ext>
            </p:extLst>
          </p:nvPr>
        </p:nvGraphicFramePr>
        <p:xfrm>
          <a:off x="1712909" y="1551952"/>
          <a:ext cx="5954832" cy="1959550"/>
        </p:xfrm>
        <a:graphic>
          <a:graphicData uri="http://schemas.openxmlformats.org/drawingml/2006/table">
            <a:tbl>
              <a:tblPr/>
              <a:tblGrid>
                <a:gridCol w="1536702">
                  <a:extLst>
                    <a:ext uri="{9D8B030D-6E8A-4147-A177-3AD203B41FA5}">
                      <a16:colId xmlns:a16="http://schemas.microsoft.com/office/drawing/2014/main" val="20000"/>
                    </a:ext>
                  </a:extLst>
                </a:gridCol>
                <a:gridCol w="1352348">
                  <a:extLst>
                    <a:ext uri="{9D8B030D-6E8A-4147-A177-3AD203B41FA5}">
                      <a16:colId xmlns:a16="http://schemas.microsoft.com/office/drawing/2014/main" val="20001"/>
                    </a:ext>
                  </a:extLst>
                </a:gridCol>
                <a:gridCol w="1001488">
                  <a:extLst>
                    <a:ext uri="{9D8B030D-6E8A-4147-A177-3AD203B41FA5}">
                      <a16:colId xmlns:a16="http://schemas.microsoft.com/office/drawing/2014/main" val="20002"/>
                    </a:ext>
                  </a:extLst>
                </a:gridCol>
                <a:gridCol w="1032147">
                  <a:extLst>
                    <a:ext uri="{9D8B030D-6E8A-4147-A177-3AD203B41FA5}">
                      <a16:colId xmlns:a16="http://schemas.microsoft.com/office/drawing/2014/main" val="20003"/>
                    </a:ext>
                  </a:extLst>
                </a:gridCol>
                <a:gridCol w="1032147">
                  <a:extLst>
                    <a:ext uri="{9D8B030D-6E8A-4147-A177-3AD203B41FA5}">
                      <a16:colId xmlns:a16="http://schemas.microsoft.com/office/drawing/2014/main" val="20004"/>
                    </a:ext>
                  </a:extLst>
                </a:gridCol>
              </a:tblGrid>
              <a:tr h="703120">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62546">
                <a:tc>
                  <a:txBody>
                    <a:bodyPr/>
                    <a:lstStyle/>
                    <a:p>
                      <a:pPr algn="ctr" fontAlgn="b"/>
                      <a:r>
                        <a:rPr lang="el-GR" sz="1000" b="1" i="0" u="none" strike="noStrike" dirty="0">
                          <a:solidFill>
                            <a:srgbClr val="000000"/>
                          </a:solidFill>
                          <a:effectLst/>
                          <a:latin typeface="Arial" panose="020B0604020202020204" pitchFamily="34" charset="0"/>
                        </a:rPr>
                        <a:t>Πολύ/αρκετά αποτελεσματικά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17,7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91404">
                <a:tc>
                  <a:txBody>
                    <a:bodyPr/>
                    <a:lstStyle/>
                    <a:p>
                      <a:pPr algn="ctr" fontAlgn="b"/>
                      <a:r>
                        <a:rPr lang="el-GR" sz="1000" b="1" i="0" u="none" strike="noStrike">
                          <a:solidFill>
                            <a:srgbClr val="000000"/>
                          </a:solidFill>
                          <a:effectLst/>
                          <a:latin typeface="Arial" panose="020B0604020202020204" pitchFamily="34" charset="0"/>
                        </a:rPr>
                        <a:t>Μερικώς/καθόλου αποτελεσματικά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78,8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89,7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86,1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02480">
                <a:tc>
                  <a:txBody>
                    <a:bodyPr/>
                    <a:lstStyle/>
                    <a:p>
                      <a:pPr algn="ctr" fontAlgn="b"/>
                      <a:r>
                        <a:rPr lang="el-GR" sz="1000" b="1" i="0" u="none" strike="noStrike">
                          <a:solidFill>
                            <a:srgbClr val="000000"/>
                          </a:solidFill>
                          <a:effectLst/>
                          <a:latin typeface="Arial" panose="020B060402020202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10,8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431613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0" y="204484"/>
            <a:ext cx="1237914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algn="ctr" hangingPunct="0"/>
            <a:r>
              <a:rPr lang="el-GR" altLang="en-US" sz="1800" b="1" dirty="0">
                <a:solidFill>
                  <a:schemeClr val="tx1">
                    <a:lumMod val="95000"/>
                    <a:lumOff val="5000"/>
                  </a:schemeClr>
                </a:solidFill>
                <a:latin typeface="+mj-lt"/>
                <a:ea typeface="+mj-ea"/>
                <a:cs typeface="+mj-cs"/>
              </a:rPr>
              <a:t>Αξιολόγηση οικονομικών μέτρων στήριξης κυβέρνησης με </a:t>
            </a:r>
            <a:r>
              <a:rPr lang="el-GR" altLang="en-US" sz="1800" b="1" dirty="0">
                <a:solidFill>
                  <a:srgbClr val="FF0000"/>
                </a:solidFill>
                <a:latin typeface="+mj-lt"/>
                <a:ea typeface="+mj-ea"/>
                <a:cs typeface="+mj-cs"/>
              </a:rPr>
              <a:t>βάση </a:t>
            </a:r>
            <a:r>
              <a:rPr lang="el-GR" altLang="en-US" sz="1800" b="1" dirty="0" smtClean="0">
                <a:solidFill>
                  <a:srgbClr val="FF0000"/>
                </a:solidFill>
                <a:latin typeface="+mj-lt"/>
                <a:ea typeface="+mj-ea"/>
                <a:cs typeface="+mj-cs"/>
              </a:rPr>
              <a:t>τις </a:t>
            </a:r>
            <a:r>
              <a:rPr lang="el-GR" altLang="en-US" sz="1800" b="1" dirty="0">
                <a:solidFill>
                  <a:srgbClr val="FF0000"/>
                </a:solidFill>
                <a:latin typeface="+mj-lt"/>
                <a:ea typeface="+mj-ea"/>
                <a:cs typeface="+mj-cs"/>
              </a:rPr>
              <a:t>δυνατότητες της  οικονομίας </a:t>
            </a:r>
            <a:endParaRPr lang="en-US" altLang="en-US" sz="1800" b="1" dirty="0">
              <a:solidFill>
                <a:srgbClr val="FF0000"/>
              </a:solidFill>
              <a:latin typeface="+mj-lt"/>
              <a:ea typeface="+mj-ea"/>
              <a:cs typeface="+mj-cs"/>
            </a:endParaRPr>
          </a:p>
          <a:p>
            <a:pPr lvl="0" algn="ctr" hangingPunct="0"/>
            <a:endParaRPr lang="el-GR" sz="1000" dirty="0"/>
          </a:p>
          <a:p>
            <a:pPr algn="ctr" hangingPunct="0"/>
            <a:r>
              <a:rPr lang="el-GR" sz="1000" i="1" dirty="0">
                <a:solidFill>
                  <a:schemeClr val="bg1">
                    <a:lumMod val="65000"/>
                  </a:schemeClr>
                </a:solidFill>
              </a:rPr>
              <a:t>Ανεξάρτητα από την αποτελεσματικότητα των μέτρων που πήρε η κυβέρνηση, με βάση τις ανάγκες και τις δυνατότητες της  οικονομίας που υπάρχουν  πιστεύετε ότι </a:t>
            </a:r>
          </a:p>
          <a:p>
            <a:pPr algn="ctr" hangingPunct="0"/>
            <a:r>
              <a:rPr lang="el-GR" altLang="el-GR" sz="1200" b="1" dirty="0">
                <a:solidFill>
                  <a:schemeClr val="bg1">
                    <a:lumMod val="50000"/>
                  </a:schemeClr>
                </a:solidFill>
              </a:rPr>
              <a:t>Σύνολο ερωτηθέντων</a:t>
            </a:r>
            <a:r>
              <a:rPr lang="en-US" altLang="el-GR" sz="1200" b="1" dirty="0">
                <a:solidFill>
                  <a:schemeClr val="bg1">
                    <a:lumMod val="50000"/>
                  </a:schemeClr>
                </a:solidFill>
              </a:rPr>
              <a:t> (N=1000)</a:t>
            </a:r>
            <a:r>
              <a:rPr lang="el-GR" altLang="el-GR" sz="1200" b="1" dirty="0">
                <a:solidFill>
                  <a:schemeClr val="bg1">
                    <a:lumMod val="50000"/>
                  </a:schemeClr>
                </a:solidFill>
              </a:rPr>
              <a:t> </a:t>
            </a:r>
            <a:endParaRPr lang="el-GR" altLang="en-US" sz="1200" b="1" dirty="0">
              <a:solidFill>
                <a:srgbClr val="FF0000"/>
              </a:solidFill>
            </a:endParaRPr>
          </a:p>
        </p:txBody>
      </p:sp>
      <p:sp>
        <p:nvSpPr>
          <p:cNvPr id="2" name="Slide Number Placeholder 1"/>
          <p:cNvSpPr>
            <a:spLocks noGrp="1"/>
          </p:cNvSpPr>
          <p:nvPr>
            <p:ph type="sldNum" sz="quarter" idx="12"/>
          </p:nvPr>
        </p:nvSpPr>
        <p:spPr>
          <a:xfrm>
            <a:off x="11410820" y="6492875"/>
            <a:ext cx="584978" cy="365125"/>
          </a:xfrm>
          <a:solidFill>
            <a:schemeClr val="bg1"/>
          </a:solidFill>
        </p:spPr>
        <p:txBody>
          <a:bodyPr/>
          <a:lstStyle/>
          <a:p>
            <a:fld id="{D57F1E4F-1CFF-5643-939E-217C01CDF565}" type="slidenum">
              <a:rPr lang="en-US" smtClean="0"/>
              <a:pPr/>
              <a:t>58</a:t>
            </a:fld>
            <a:endParaRPr lang="en-US" dirty="0"/>
          </a:p>
        </p:txBody>
      </p:sp>
      <p:graphicFrame>
        <p:nvGraphicFramePr>
          <p:cNvPr id="7" name="Chart 6"/>
          <p:cNvGraphicFramePr/>
          <p:nvPr>
            <p:extLst>
              <p:ext uri="{D42A27DB-BD31-4B8C-83A1-F6EECF244321}">
                <p14:modId xmlns:p14="http://schemas.microsoft.com/office/powerpoint/2010/main" val="4221297482"/>
              </p:ext>
            </p:extLst>
          </p:nvPr>
        </p:nvGraphicFramePr>
        <p:xfrm>
          <a:off x="96320" y="1216046"/>
          <a:ext cx="3639658" cy="4666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ext uri="{D42A27DB-BD31-4B8C-83A1-F6EECF244321}">
                <p14:modId xmlns:p14="http://schemas.microsoft.com/office/powerpoint/2010/main" val="3163567754"/>
              </p:ext>
            </p:extLst>
          </p:nvPr>
        </p:nvGraphicFramePr>
        <p:xfrm>
          <a:off x="3607055" y="1427571"/>
          <a:ext cx="3589428" cy="4291624"/>
        </p:xfrm>
        <a:graphic>
          <a:graphicData uri="http://schemas.openxmlformats.org/drawingml/2006/chart">
            <c:chart xmlns:c="http://schemas.openxmlformats.org/drawingml/2006/chart" xmlns:r="http://schemas.openxmlformats.org/officeDocument/2006/relationships" r:id="rId4"/>
          </a:graphicData>
        </a:graphic>
      </p:graphicFrame>
      <p:sp>
        <p:nvSpPr>
          <p:cNvPr id="3" name="Right Brace 2"/>
          <p:cNvSpPr/>
          <p:nvPr/>
        </p:nvSpPr>
        <p:spPr>
          <a:xfrm rot="19394663">
            <a:off x="3433622" y="1866062"/>
            <a:ext cx="283724" cy="1274530"/>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 name="TextBox 3"/>
          <p:cNvSpPr txBox="1"/>
          <p:nvPr/>
        </p:nvSpPr>
        <p:spPr>
          <a:xfrm>
            <a:off x="3675156" y="2138694"/>
            <a:ext cx="763351" cy="369332"/>
          </a:xfrm>
          <a:prstGeom prst="rect">
            <a:avLst/>
          </a:prstGeom>
          <a:noFill/>
        </p:spPr>
        <p:txBody>
          <a:bodyPr wrap="none" rtlCol="0">
            <a:spAutoFit/>
          </a:bodyPr>
          <a:lstStyle/>
          <a:p>
            <a:r>
              <a:rPr lang="el-GR" b="1" dirty="0">
                <a:solidFill>
                  <a:schemeClr val="tx1">
                    <a:lumMod val="95000"/>
                    <a:lumOff val="5000"/>
                  </a:schemeClr>
                </a:solidFill>
              </a:rPr>
              <a:t>32,5%</a:t>
            </a:r>
          </a:p>
        </p:txBody>
      </p:sp>
      <p:sp>
        <p:nvSpPr>
          <p:cNvPr id="12" name="Right Brace 11"/>
          <p:cNvSpPr/>
          <p:nvPr/>
        </p:nvSpPr>
        <p:spPr>
          <a:xfrm rot="19394663">
            <a:off x="7014418" y="1887637"/>
            <a:ext cx="283724" cy="1274530"/>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solidFill>
                <a:schemeClr val="tx1">
                  <a:lumMod val="95000"/>
                  <a:lumOff val="5000"/>
                </a:schemeClr>
              </a:solidFill>
            </a:endParaRPr>
          </a:p>
        </p:txBody>
      </p:sp>
      <p:sp>
        <p:nvSpPr>
          <p:cNvPr id="13" name="TextBox 12"/>
          <p:cNvSpPr txBox="1"/>
          <p:nvPr/>
        </p:nvSpPr>
        <p:spPr>
          <a:xfrm>
            <a:off x="7365427" y="2047986"/>
            <a:ext cx="955711" cy="461665"/>
          </a:xfrm>
          <a:prstGeom prst="rect">
            <a:avLst/>
          </a:prstGeom>
          <a:noFill/>
        </p:spPr>
        <p:txBody>
          <a:bodyPr wrap="square" rtlCol="0">
            <a:spAutoFit/>
          </a:bodyPr>
          <a:lstStyle/>
          <a:p>
            <a:r>
              <a:rPr lang="el-GR" sz="2400" b="1" dirty="0">
                <a:solidFill>
                  <a:schemeClr val="tx1">
                    <a:lumMod val="95000"/>
                    <a:lumOff val="5000"/>
                  </a:schemeClr>
                </a:solidFill>
              </a:rPr>
              <a:t>35,7%</a:t>
            </a:r>
          </a:p>
        </p:txBody>
      </p:sp>
      <p:graphicFrame>
        <p:nvGraphicFramePr>
          <p:cNvPr id="14" name="Chart 13"/>
          <p:cNvGraphicFramePr/>
          <p:nvPr>
            <p:extLst>
              <p:ext uri="{D42A27DB-BD31-4B8C-83A1-F6EECF244321}">
                <p14:modId xmlns:p14="http://schemas.microsoft.com/office/powerpoint/2010/main" val="1374545465"/>
              </p:ext>
            </p:extLst>
          </p:nvPr>
        </p:nvGraphicFramePr>
        <p:xfrm>
          <a:off x="7335634" y="1427571"/>
          <a:ext cx="3589428" cy="4291624"/>
        </p:xfrm>
        <a:graphic>
          <a:graphicData uri="http://schemas.openxmlformats.org/drawingml/2006/chart">
            <c:chart xmlns:c="http://schemas.openxmlformats.org/drawingml/2006/chart" xmlns:r="http://schemas.openxmlformats.org/officeDocument/2006/relationships" r:id="rId5"/>
          </a:graphicData>
        </a:graphic>
      </p:graphicFrame>
      <p:sp>
        <p:nvSpPr>
          <p:cNvPr id="15" name="Right Brace 14"/>
          <p:cNvSpPr/>
          <p:nvPr/>
        </p:nvSpPr>
        <p:spPr>
          <a:xfrm rot="19394663">
            <a:off x="10966888" y="1937586"/>
            <a:ext cx="283724" cy="1274530"/>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solidFill>
                <a:schemeClr val="tx1">
                  <a:lumMod val="95000"/>
                  <a:lumOff val="5000"/>
                </a:schemeClr>
              </a:solidFill>
            </a:endParaRPr>
          </a:p>
        </p:txBody>
      </p:sp>
      <p:sp>
        <p:nvSpPr>
          <p:cNvPr id="16" name="TextBox 15"/>
          <p:cNvSpPr txBox="1"/>
          <p:nvPr/>
        </p:nvSpPr>
        <p:spPr>
          <a:xfrm>
            <a:off x="11060172" y="1913918"/>
            <a:ext cx="1215397" cy="584775"/>
          </a:xfrm>
          <a:prstGeom prst="rect">
            <a:avLst/>
          </a:prstGeom>
          <a:noFill/>
        </p:spPr>
        <p:txBody>
          <a:bodyPr wrap="none" rtlCol="0">
            <a:spAutoFit/>
          </a:bodyPr>
          <a:lstStyle/>
          <a:p>
            <a:r>
              <a:rPr lang="el-GR" sz="3200" b="1" dirty="0">
                <a:solidFill>
                  <a:schemeClr val="tx1">
                    <a:lumMod val="95000"/>
                    <a:lumOff val="5000"/>
                  </a:schemeClr>
                </a:solidFill>
              </a:rPr>
              <a:t>37,6%</a:t>
            </a:r>
          </a:p>
        </p:txBody>
      </p:sp>
      <p:sp>
        <p:nvSpPr>
          <p:cNvPr id="18" name="Rectangle 17"/>
          <p:cNvSpPr/>
          <p:nvPr/>
        </p:nvSpPr>
        <p:spPr>
          <a:xfrm>
            <a:off x="0" y="5444703"/>
            <a:ext cx="12192000" cy="35457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TextBox 18"/>
          <p:cNvSpPr txBox="1"/>
          <p:nvPr/>
        </p:nvSpPr>
        <p:spPr>
          <a:xfrm>
            <a:off x="1712794" y="5417604"/>
            <a:ext cx="1380634"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400" i="1" u="none" strike="noStrike" kern="1200" cap="none" spc="0" normalizeH="0" baseline="0" noProof="0" dirty="0">
                <a:ln>
                  <a:noFill/>
                </a:ln>
                <a:solidFill>
                  <a:prstClr val="black"/>
                </a:solidFill>
                <a:effectLst/>
                <a:uLnTx/>
                <a:uFillTx/>
                <a:latin typeface="Calibri" panose="020F0502020204030204"/>
                <a:ea typeface="+mn-ea"/>
                <a:cs typeface="+mn-cs"/>
              </a:rPr>
              <a:t>18-26 Μαρτίου</a:t>
            </a:r>
          </a:p>
        </p:txBody>
      </p:sp>
      <p:sp>
        <p:nvSpPr>
          <p:cNvPr id="20" name="TextBox 19"/>
          <p:cNvSpPr txBox="1"/>
          <p:nvPr/>
        </p:nvSpPr>
        <p:spPr>
          <a:xfrm>
            <a:off x="5422917" y="5417604"/>
            <a:ext cx="1380634"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algn="ctr">
              <a:defRPr/>
            </a:pPr>
            <a:r>
              <a:rPr lang="el-GR" sz="1400" i="1" dirty="0">
                <a:solidFill>
                  <a:prstClr val="black"/>
                </a:solidFill>
                <a:latin typeface="Calibri" panose="020F0502020204030204"/>
              </a:rPr>
              <a:t>16-18 Μαΐου</a:t>
            </a:r>
          </a:p>
        </p:txBody>
      </p:sp>
      <p:sp>
        <p:nvSpPr>
          <p:cNvPr id="21" name="TextBox 20"/>
          <p:cNvSpPr txBox="1"/>
          <p:nvPr/>
        </p:nvSpPr>
        <p:spPr>
          <a:xfrm>
            <a:off x="9130348" y="5448527"/>
            <a:ext cx="2430088"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400" i="1" dirty="0">
                <a:solidFill>
                  <a:prstClr val="black"/>
                </a:solidFill>
                <a:latin typeface="Calibri" panose="020F0502020204030204"/>
              </a:rPr>
              <a:t>31 Αυγούστου– 5 Σεπτεμβρίου</a:t>
            </a:r>
          </a:p>
        </p:txBody>
      </p:sp>
    </p:spTree>
    <p:extLst>
      <p:ext uri="{BB962C8B-B14F-4D97-AF65-F5344CB8AC3E}">
        <p14:creationId xmlns:p14="http://schemas.microsoft.com/office/powerpoint/2010/main" val="7204260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287530" y="6256380"/>
            <a:ext cx="584978" cy="365125"/>
          </a:xfrm>
        </p:spPr>
        <p:txBody>
          <a:bodyPr/>
          <a:lstStyle/>
          <a:p>
            <a:fld id="{D57F1E4F-1CFF-5643-939E-217C01CDF565}" type="slidenum">
              <a:rPr lang="en-US" smtClean="0"/>
              <a:pPr/>
              <a:t>59</a:t>
            </a:fld>
            <a:endParaRPr lang="en-US" dirty="0"/>
          </a:p>
        </p:txBody>
      </p:sp>
      <p:graphicFrame>
        <p:nvGraphicFramePr>
          <p:cNvPr id="36" name="Object 3"/>
          <p:cNvGraphicFramePr>
            <a:graphicFrameLocks/>
          </p:cNvGraphicFramePr>
          <p:nvPr>
            <p:extLst>
              <p:ext uri="{D42A27DB-BD31-4B8C-83A1-F6EECF244321}">
                <p14:modId xmlns:p14="http://schemas.microsoft.com/office/powerpoint/2010/main" val="3399116317"/>
              </p:ext>
            </p:extLst>
          </p:nvPr>
        </p:nvGraphicFramePr>
        <p:xfrm>
          <a:off x="890209" y="1766099"/>
          <a:ext cx="10848109" cy="3605412"/>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2"/>
          <p:cNvSpPr>
            <a:spLocks noChangeArrowheads="1"/>
          </p:cNvSpPr>
          <p:nvPr/>
        </p:nvSpPr>
        <p:spPr bwMode="auto">
          <a:xfrm>
            <a:off x="0" y="204484"/>
            <a:ext cx="1237914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algn="ctr" hangingPunct="0"/>
            <a:r>
              <a:rPr lang="el-GR" altLang="en-US" sz="1800" b="1" dirty="0">
                <a:solidFill>
                  <a:schemeClr val="tx1">
                    <a:lumMod val="95000"/>
                    <a:lumOff val="5000"/>
                  </a:schemeClr>
                </a:solidFill>
                <a:latin typeface="+mj-lt"/>
                <a:ea typeface="+mj-ea"/>
                <a:cs typeface="+mj-cs"/>
              </a:rPr>
              <a:t>Αξιολόγηση οικονομικών μέτρων στήριξης κυβέρνησης </a:t>
            </a:r>
            <a:r>
              <a:rPr lang="el-GR" altLang="en-US" sz="1800" b="1" dirty="0">
                <a:solidFill>
                  <a:srgbClr val="FF0000"/>
                </a:solidFill>
                <a:latin typeface="+mj-lt"/>
                <a:ea typeface="+mj-ea"/>
                <a:cs typeface="+mj-cs"/>
              </a:rPr>
              <a:t>με </a:t>
            </a:r>
            <a:r>
              <a:rPr lang="el-GR" altLang="en-US" sz="1800" b="1" dirty="0" smtClean="0">
                <a:solidFill>
                  <a:srgbClr val="FF0000"/>
                </a:solidFill>
                <a:latin typeface="+mj-lt"/>
                <a:ea typeface="+mj-ea"/>
                <a:cs typeface="+mj-cs"/>
              </a:rPr>
              <a:t>δυνατότητες </a:t>
            </a:r>
            <a:r>
              <a:rPr lang="el-GR" altLang="en-US" sz="1800" b="1" dirty="0">
                <a:solidFill>
                  <a:srgbClr val="FF0000"/>
                </a:solidFill>
                <a:latin typeface="+mj-lt"/>
                <a:ea typeface="+mj-ea"/>
                <a:cs typeface="+mj-cs"/>
              </a:rPr>
              <a:t>της  οικονομίας </a:t>
            </a:r>
            <a:endParaRPr lang="en-US" altLang="en-US" sz="1800" b="1" dirty="0">
              <a:solidFill>
                <a:srgbClr val="FF0000"/>
              </a:solidFill>
              <a:latin typeface="+mj-lt"/>
              <a:ea typeface="+mj-ea"/>
              <a:cs typeface="+mj-cs"/>
            </a:endParaRPr>
          </a:p>
          <a:p>
            <a:pPr lvl="0" algn="ctr" hangingPunct="0"/>
            <a:endParaRPr lang="el-GR" sz="1000" dirty="0"/>
          </a:p>
          <a:p>
            <a:pPr algn="ctr" hangingPunct="0"/>
            <a:r>
              <a:rPr lang="el-GR" sz="1000" i="1" dirty="0">
                <a:solidFill>
                  <a:schemeClr val="bg1">
                    <a:lumMod val="65000"/>
                  </a:schemeClr>
                </a:solidFill>
              </a:rPr>
              <a:t>Ανεξάρτητα από την αποτελεσματικότητα των μέτρων που πήρε η κυβέρνηση, με βάση τις ανάγκες και τις δυνατότητες της  οικονομίας που υπάρχουν  πιστεύετε ότι </a:t>
            </a:r>
          </a:p>
          <a:p>
            <a:pPr algn="ctr" hangingPunct="0"/>
            <a:r>
              <a:rPr lang="el-GR" altLang="el-GR" sz="1200" b="1" dirty="0">
                <a:solidFill>
                  <a:schemeClr val="bg1">
                    <a:lumMod val="50000"/>
                  </a:schemeClr>
                </a:solidFill>
              </a:rPr>
              <a:t>Σύνολο ερωτηθέντων</a:t>
            </a:r>
            <a:r>
              <a:rPr lang="en-US" altLang="el-GR" sz="1200" b="1" dirty="0">
                <a:solidFill>
                  <a:schemeClr val="bg1">
                    <a:lumMod val="50000"/>
                  </a:schemeClr>
                </a:solidFill>
              </a:rPr>
              <a:t> (N=1000)</a:t>
            </a:r>
            <a:r>
              <a:rPr lang="el-GR" altLang="el-GR" sz="1200" b="1" dirty="0">
                <a:solidFill>
                  <a:schemeClr val="bg1">
                    <a:lumMod val="50000"/>
                  </a:schemeClr>
                </a:solidFill>
              </a:rPr>
              <a:t> </a:t>
            </a:r>
            <a:endParaRPr lang="el-GR" altLang="en-US" sz="1200" b="1" dirty="0">
              <a:solidFill>
                <a:srgbClr val="FF0000"/>
              </a:solidFill>
            </a:endParaRPr>
          </a:p>
        </p:txBody>
      </p:sp>
      <p:sp>
        <p:nvSpPr>
          <p:cNvPr id="10" name="TextBox 9"/>
          <p:cNvSpPr txBox="1"/>
          <p:nvPr/>
        </p:nvSpPr>
        <p:spPr>
          <a:xfrm>
            <a:off x="5016408" y="4161907"/>
            <a:ext cx="1297856" cy="307777"/>
          </a:xfrm>
          <a:prstGeom prst="rect">
            <a:avLst/>
          </a:prstGeom>
          <a:noFill/>
        </p:spPr>
        <p:txBody>
          <a:bodyPr wrap="none" rtlCol="0">
            <a:spAutoFit/>
          </a:bodyPr>
          <a:lstStyle/>
          <a:p>
            <a:pPr lvl="0" algn="ctr">
              <a:defRPr/>
            </a:pPr>
            <a:r>
              <a:rPr lang="el-GR" sz="1400" i="1" dirty="0" smtClean="0">
                <a:solidFill>
                  <a:schemeClr val="bg1">
                    <a:lumMod val="50000"/>
                  </a:schemeClr>
                </a:solidFill>
              </a:rPr>
              <a:t>18-26 </a:t>
            </a:r>
            <a:r>
              <a:rPr lang="el-GR" sz="1400" i="1" dirty="0">
                <a:solidFill>
                  <a:schemeClr val="bg1">
                    <a:lumMod val="50000"/>
                  </a:schemeClr>
                </a:solidFill>
              </a:rPr>
              <a:t>Μαρτίου</a:t>
            </a:r>
          </a:p>
        </p:txBody>
      </p:sp>
      <p:sp>
        <p:nvSpPr>
          <p:cNvPr id="11" name="TextBox 10"/>
          <p:cNvSpPr txBox="1"/>
          <p:nvPr/>
        </p:nvSpPr>
        <p:spPr>
          <a:xfrm>
            <a:off x="7520731" y="4161906"/>
            <a:ext cx="1138453"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400" i="1" dirty="0" smtClean="0">
                <a:solidFill>
                  <a:schemeClr val="bg1">
                    <a:lumMod val="50000"/>
                  </a:schemeClr>
                </a:solidFill>
              </a:rPr>
              <a:t>16-18 </a:t>
            </a:r>
            <a:r>
              <a:rPr lang="el-GR" sz="1400" i="1" dirty="0">
                <a:solidFill>
                  <a:schemeClr val="bg1">
                    <a:lumMod val="50000"/>
                  </a:schemeClr>
                </a:solidFill>
              </a:rPr>
              <a:t>Μαΐου</a:t>
            </a:r>
          </a:p>
        </p:txBody>
      </p:sp>
      <p:sp>
        <p:nvSpPr>
          <p:cNvPr id="12" name="TextBox 11"/>
          <p:cNvSpPr txBox="1"/>
          <p:nvPr/>
        </p:nvSpPr>
        <p:spPr>
          <a:xfrm>
            <a:off x="9300980" y="4161906"/>
            <a:ext cx="2430089" cy="307777"/>
          </a:xfrm>
          <a:prstGeom prst="rect">
            <a:avLst/>
          </a:prstGeom>
          <a:noFill/>
        </p:spPr>
        <p:txBody>
          <a:bodyPr wrap="none" rtlCol="0">
            <a:spAutoFit/>
          </a:bodyPr>
          <a:lstStyle/>
          <a:p>
            <a:pPr lvl="0" algn="ctr">
              <a:defRPr/>
            </a:pPr>
            <a:r>
              <a:rPr lang="el-GR" sz="1400" i="1" dirty="0" smtClean="0">
                <a:solidFill>
                  <a:schemeClr val="bg1">
                    <a:lumMod val="50000"/>
                  </a:schemeClr>
                </a:solidFill>
              </a:rPr>
              <a:t>31 </a:t>
            </a:r>
            <a:r>
              <a:rPr lang="el-GR" sz="1400" i="1" dirty="0">
                <a:solidFill>
                  <a:schemeClr val="bg1">
                    <a:lumMod val="50000"/>
                  </a:schemeClr>
                </a:solidFill>
              </a:rPr>
              <a:t>Αυγούστου– 5 Σεπτεμβρίου</a:t>
            </a:r>
          </a:p>
        </p:txBody>
      </p:sp>
    </p:spTree>
    <p:extLst>
      <p:ext uri="{BB962C8B-B14F-4D97-AF65-F5344CB8AC3E}">
        <p14:creationId xmlns:p14="http://schemas.microsoft.com/office/powerpoint/2010/main" val="452552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5" name="Text Box 3"/>
          <p:cNvSpPr txBox="1">
            <a:spLocks noChangeArrowheads="1"/>
          </p:cNvSpPr>
          <p:nvPr/>
        </p:nvSpPr>
        <p:spPr bwMode="auto">
          <a:xfrm>
            <a:off x="155574" y="91440"/>
            <a:ext cx="12036425"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eaLnBrk="1" hangingPunct="1">
              <a:lnSpc>
                <a:spcPct val="110000"/>
              </a:lnSpc>
            </a:pPr>
            <a:r>
              <a:rPr lang="el-GR" altLang="el-GR" sz="2400" b="1" u="sng" dirty="0">
                <a:solidFill>
                  <a:schemeClr val="accent2">
                    <a:lumMod val="50000"/>
                  </a:schemeClr>
                </a:solidFill>
              </a:rPr>
              <a:t>Πρόθεση ψήφου </a:t>
            </a:r>
            <a:r>
              <a:rPr lang="el-GR" altLang="el-GR" sz="2400" b="1" dirty="0"/>
              <a:t>Βουλευτικών Εκλογών – Διαχρονική Εξέλιξη  </a:t>
            </a:r>
          </a:p>
        </p:txBody>
      </p:sp>
      <p:pic>
        <p:nvPicPr>
          <p:cNvPr id="23" name="Picture 1"/>
          <p:cNvPicPr>
            <a:picLocks noChangeAspect="1"/>
          </p:cNvPicPr>
          <p:nvPr/>
        </p:nvPicPr>
        <p:blipFill>
          <a:blip r:embed="rId3"/>
          <a:srcRect/>
          <a:stretch>
            <a:fillRect/>
          </a:stretch>
        </p:blipFill>
        <p:spPr bwMode="auto">
          <a:xfrm>
            <a:off x="10498137" y="0"/>
            <a:ext cx="1693863" cy="1693863"/>
          </a:xfrm>
          <a:prstGeom prst="rect">
            <a:avLst/>
          </a:prstGeom>
          <a:ln>
            <a:noFill/>
          </a:ln>
          <a:effectLst>
            <a:outerShdw blurRad="292100" dist="139700" dir="2700000" algn="tl" rotWithShape="0">
              <a:srgbClr val="333333">
                <a:alpha val="65000"/>
              </a:srgbClr>
            </a:outerShdw>
          </a:effectLst>
        </p:spPr>
      </p:pic>
      <p:sp>
        <p:nvSpPr>
          <p:cNvPr id="3" name="AutoShape 2" descr="Δείτε το νέο σήμα του ΣΥΡΙΖΑ - ΤΑ ΝΕ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0" name="Chart 9"/>
          <p:cNvGraphicFramePr/>
          <p:nvPr>
            <p:extLst>
              <p:ext uri="{D42A27DB-BD31-4B8C-83A1-F6EECF244321}">
                <p14:modId xmlns:p14="http://schemas.microsoft.com/office/powerpoint/2010/main" val="1296316207"/>
              </p:ext>
            </p:extLst>
          </p:nvPr>
        </p:nvGraphicFramePr>
        <p:xfrm>
          <a:off x="1306286" y="719667"/>
          <a:ext cx="8853714" cy="54895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118786579"/>
              </p:ext>
            </p:extLst>
          </p:nvPr>
        </p:nvGraphicFramePr>
        <p:xfrm>
          <a:off x="2982494" y="1314609"/>
          <a:ext cx="6866900" cy="370840"/>
        </p:xfrm>
        <a:graphic>
          <a:graphicData uri="http://schemas.openxmlformats.org/drawingml/2006/table">
            <a:tbl>
              <a:tblPr firstRow="1" bandRow="1">
                <a:tableStyleId>{5C22544A-7EE6-4342-B048-85BDC9FD1C3A}</a:tableStyleId>
              </a:tblPr>
              <a:tblGrid>
                <a:gridCol w="1267289">
                  <a:extLst>
                    <a:ext uri="{9D8B030D-6E8A-4147-A177-3AD203B41FA5}">
                      <a16:colId xmlns:a16="http://schemas.microsoft.com/office/drawing/2014/main" val="2715855630"/>
                    </a:ext>
                  </a:extLst>
                </a:gridCol>
                <a:gridCol w="1306286">
                  <a:extLst>
                    <a:ext uri="{9D8B030D-6E8A-4147-A177-3AD203B41FA5}">
                      <a16:colId xmlns:a16="http://schemas.microsoft.com/office/drawing/2014/main" val="101135246"/>
                    </a:ext>
                  </a:extLst>
                </a:gridCol>
                <a:gridCol w="1532708">
                  <a:extLst>
                    <a:ext uri="{9D8B030D-6E8A-4147-A177-3AD203B41FA5}">
                      <a16:colId xmlns:a16="http://schemas.microsoft.com/office/drawing/2014/main" val="4187136330"/>
                    </a:ext>
                  </a:extLst>
                </a:gridCol>
                <a:gridCol w="1491627">
                  <a:extLst>
                    <a:ext uri="{9D8B030D-6E8A-4147-A177-3AD203B41FA5}">
                      <a16:colId xmlns:a16="http://schemas.microsoft.com/office/drawing/2014/main" val="3674515221"/>
                    </a:ext>
                  </a:extLst>
                </a:gridCol>
                <a:gridCol w="1268990">
                  <a:extLst>
                    <a:ext uri="{9D8B030D-6E8A-4147-A177-3AD203B41FA5}">
                      <a16:colId xmlns:a16="http://schemas.microsoft.com/office/drawing/2014/main" val="1814778722"/>
                    </a:ext>
                  </a:extLst>
                </a:gridCol>
              </a:tblGrid>
              <a:tr h="370840">
                <a:tc>
                  <a:txBody>
                    <a:bodyPr/>
                    <a:lstStyle/>
                    <a:p>
                      <a:pPr algn="ctr" fontAlgn="b"/>
                      <a:r>
                        <a:rPr lang="el-GR" sz="1600" b="1" i="0" u="none" strike="noStrike" dirty="0">
                          <a:solidFill>
                            <a:srgbClr val="000000"/>
                          </a:solidFill>
                          <a:effectLst/>
                          <a:latin typeface="Calibri" panose="020F0502020204030204" pitchFamily="34" charset="0"/>
                        </a:rPr>
                        <a:t>9,8</a:t>
                      </a:r>
                    </a:p>
                  </a:txBody>
                  <a:tcPr marL="9525" marR="9525" marT="9525" marB="0" anchor="ctr">
                    <a:solidFill>
                      <a:schemeClr val="accent1">
                        <a:lumMod val="20000"/>
                        <a:lumOff val="80000"/>
                      </a:schemeClr>
                    </a:solidFill>
                  </a:tcPr>
                </a:tc>
                <a:tc>
                  <a:txBody>
                    <a:bodyPr/>
                    <a:lstStyle/>
                    <a:p>
                      <a:pPr algn="ctr" fontAlgn="b"/>
                      <a:r>
                        <a:rPr lang="el-GR" sz="1600" b="1" i="0" u="none" strike="noStrike" dirty="0">
                          <a:solidFill>
                            <a:srgbClr val="000000"/>
                          </a:solidFill>
                          <a:effectLst/>
                          <a:latin typeface="Calibri" panose="020F0502020204030204" pitchFamily="34" charset="0"/>
                        </a:rPr>
                        <a:t>11</a:t>
                      </a:r>
                    </a:p>
                  </a:txBody>
                  <a:tcPr marL="9525" marR="9525" marT="9525" marB="0" anchor="ctr">
                    <a:solidFill>
                      <a:schemeClr val="accent1">
                        <a:lumMod val="20000"/>
                        <a:lumOff val="80000"/>
                      </a:schemeClr>
                    </a:solidFill>
                  </a:tcPr>
                </a:tc>
                <a:tc>
                  <a:txBody>
                    <a:bodyPr/>
                    <a:lstStyle/>
                    <a:p>
                      <a:pPr algn="ctr" fontAlgn="b"/>
                      <a:r>
                        <a:rPr lang="el-GR" sz="1600" b="1" i="0" u="none" strike="noStrike">
                          <a:solidFill>
                            <a:srgbClr val="000000"/>
                          </a:solidFill>
                          <a:effectLst/>
                          <a:latin typeface="Calibri" panose="020F0502020204030204" pitchFamily="34" charset="0"/>
                        </a:rPr>
                        <a:t>7,4</a:t>
                      </a:r>
                    </a:p>
                  </a:txBody>
                  <a:tcPr marL="9525" marR="9525" marT="9525" marB="0" anchor="ctr">
                    <a:solidFill>
                      <a:schemeClr val="accent1">
                        <a:lumMod val="20000"/>
                        <a:lumOff val="80000"/>
                      </a:schemeClr>
                    </a:solidFill>
                  </a:tcPr>
                </a:tc>
                <a:tc>
                  <a:txBody>
                    <a:bodyPr/>
                    <a:lstStyle/>
                    <a:p>
                      <a:pPr algn="ctr" fontAlgn="b"/>
                      <a:r>
                        <a:rPr lang="el-GR" sz="1600" b="1" i="0" u="none" strike="noStrike" dirty="0">
                          <a:solidFill>
                            <a:srgbClr val="000000"/>
                          </a:solidFill>
                          <a:effectLst/>
                          <a:latin typeface="Calibri" panose="020F0502020204030204" pitchFamily="34" charset="0"/>
                        </a:rPr>
                        <a:t>7,4</a:t>
                      </a:r>
                    </a:p>
                  </a:txBody>
                  <a:tcPr marL="9525" marR="9525" marT="9525" marB="0" anchor="ctr">
                    <a:solidFill>
                      <a:schemeClr val="accent1">
                        <a:lumMod val="20000"/>
                        <a:lumOff val="80000"/>
                      </a:schemeClr>
                    </a:solidFill>
                  </a:tcPr>
                </a:tc>
                <a:tc>
                  <a:txBody>
                    <a:bodyPr/>
                    <a:lstStyle/>
                    <a:p>
                      <a:pPr algn="ctr" fontAlgn="b"/>
                      <a:r>
                        <a:rPr lang="en-US" sz="1600" b="1" i="0" u="none" strike="noStrike" dirty="0" smtClean="0">
                          <a:solidFill>
                            <a:srgbClr val="000000"/>
                          </a:solidFill>
                          <a:effectLst/>
                          <a:latin typeface="Calibri" panose="020F0502020204030204" pitchFamily="34" charset="0"/>
                        </a:rPr>
                        <a:t>6,4</a:t>
                      </a:r>
                      <a:endParaRPr lang="el-GR" sz="1600" b="1"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790652752"/>
                  </a:ext>
                </a:extLst>
              </a:tr>
            </a:tbl>
          </a:graphicData>
        </a:graphic>
      </p:graphicFrame>
      <p:sp>
        <p:nvSpPr>
          <p:cNvPr id="13" name="TextBox 12"/>
          <p:cNvSpPr txBox="1"/>
          <p:nvPr/>
        </p:nvSpPr>
        <p:spPr>
          <a:xfrm>
            <a:off x="1967219" y="1319241"/>
            <a:ext cx="1015275" cy="348813"/>
          </a:xfrm>
          <a:prstGeom prst="rect">
            <a:avLst/>
          </a:prstGeom>
          <a:solidFill>
            <a:schemeClr val="accent1">
              <a:lumMod val="20000"/>
              <a:lumOff val="80000"/>
            </a:schemeClr>
          </a:solidFill>
        </p:spPr>
        <p:txBody>
          <a:bodyPr wrap="square" rtlCol="0">
            <a:spAutoFit/>
          </a:bodyPr>
          <a:lstStyle/>
          <a:p>
            <a:pPr algn="ctr">
              <a:lnSpc>
                <a:spcPts val="1000"/>
              </a:lnSpc>
            </a:pPr>
            <a:r>
              <a:rPr lang="el-GR" sz="1100" dirty="0"/>
              <a:t>Διαφορά </a:t>
            </a:r>
          </a:p>
          <a:p>
            <a:pPr algn="ctr">
              <a:lnSpc>
                <a:spcPts val="1000"/>
              </a:lnSpc>
            </a:pPr>
            <a:r>
              <a:rPr lang="el-GR" sz="1100" dirty="0"/>
              <a:t>ΝΔ - ΣΥΡΙΖΑ</a:t>
            </a:r>
          </a:p>
        </p:txBody>
      </p:sp>
    </p:spTree>
    <p:extLst>
      <p:ext uri="{BB962C8B-B14F-4D97-AF65-F5344CB8AC3E}">
        <p14:creationId xmlns:p14="http://schemas.microsoft.com/office/powerpoint/2010/main" val="31106628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0" y="204484"/>
            <a:ext cx="1237914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algn="ctr" hangingPunct="0"/>
            <a:r>
              <a:rPr lang="el-GR" altLang="en-US" sz="1800" b="1" dirty="0">
                <a:solidFill>
                  <a:prstClr val="black">
                    <a:lumMod val="95000"/>
                    <a:lumOff val="5000"/>
                  </a:prstClr>
                </a:solidFill>
                <a:latin typeface="Calibri Light" panose="020F0302020204030204"/>
              </a:rPr>
              <a:t>Αξιολόγηση οικονομικών μέτρων στήριξης κυβέρνησης </a:t>
            </a:r>
            <a:r>
              <a:rPr lang="el-GR" altLang="en-US" sz="1800" b="1" dirty="0">
                <a:solidFill>
                  <a:srgbClr val="FF0000"/>
                </a:solidFill>
                <a:latin typeface="Calibri Light" panose="020F0302020204030204"/>
              </a:rPr>
              <a:t>με δυνατότητες της  οικονομίας </a:t>
            </a:r>
            <a:endParaRPr lang="en-US" altLang="en-US" sz="1800" b="1" dirty="0">
              <a:solidFill>
                <a:srgbClr val="FF0000"/>
              </a:solidFill>
              <a:latin typeface="Calibri Light" panose="020F0302020204030204"/>
            </a:endParaRPr>
          </a:p>
          <a:p>
            <a:pPr lvl="0" algn="ctr" hangingPunct="0"/>
            <a:endParaRPr lang="el-GR" sz="1000" dirty="0">
              <a:solidFill>
                <a:prstClr val="black"/>
              </a:solidFill>
              <a:latin typeface="Calibri" panose="020F0502020204030204"/>
            </a:endParaRPr>
          </a:p>
          <a:p>
            <a:pPr lvl="0" algn="ctr" hangingPunct="0"/>
            <a:r>
              <a:rPr lang="el-GR" sz="1000" i="1" dirty="0">
                <a:solidFill>
                  <a:prstClr val="white">
                    <a:lumMod val="65000"/>
                  </a:prstClr>
                </a:solidFill>
                <a:latin typeface="Calibri" panose="020F0502020204030204"/>
              </a:rPr>
              <a:t>Ανεξάρτητα από την αποτελεσματικότητα των μέτρων που πήρε η κυβέρνηση, με βάση τις ανάγκες και τις δυνατότητες της  οικονομίας που υπάρχουν  πιστεύετε ότι </a:t>
            </a:r>
          </a:p>
          <a:p>
            <a:pPr algn="ctr">
              <a:lnSpc>
                <a:spcPct val="120000"/>
              </a:lnSpc>
              <a:defRPr/>
            </a:pPr>
            <a:r>
              <a:rPr lang="el-GR" altLang="el-GR" sz="1200" b="1" kern="0" dirty="0" smtClean="0">
                <a:solidFill>
                  <a:schemeClr val="bg1">
                    <a:lumMod val="50000"/>
                  </a:schemeClr>
                </a:solidFill>
              </a:rPr>
              <a:t>Ανάλυση </a:t>
            </a:r>
            <a:r>
              <a:rPr lang="el-GR" altLang="el-GR" sz="1200" b="1" kern="0" dirty="0">
                <a:solidFill>
                  <a:schemeClr val="bg1">
                    <a:lumMod val="50000"/>
                  </a:schemeClr>
                </a:solidFill>
              </a:rPr>
              <a:t>με βάση την ψήφο 2019, το φύλο και την ηλικία</a:t>
            </a:r>
          </a:p>
        </p:txBody>
      </p:sp>
      <p:sp>
        <p:nvSpPr>
          <p:cNvPr id="2" name="Slide Number Placeholder 1"/>
          <p:cNvSpPr>
            <a:spLocks noGrp="1"/>
          </p:cNvSpPr>
          <p:nvPr>
            <p:ph type="sldNum" sz="quarter" idx="12"/>
          </p:nvPr>
        </p:nvSpPr>
        <p:spPr>
          <a:xfrm>
            <a:off x="11410820" y="6492875"/>
            <a:ext cx="584978" cy="365125"/>
          </a:xfrm>
          <a:solidFill>
            <a:schemeClr val="bg1"/>
          </a:solidFill>
        </p:spPr>
        <p:txBody>
          <a:bodyPr/>
          <a:lstStyle/>
          <a:p>
            <a:fld id="{D57F1E4F-1CFF-5643-939E-217C01CDF565}" type="slidenum">
              <a:rPr lang="en-US" smtClean="0"/>
              <a:pPr/>
              <a:t>60</a:t>
            </a:fld>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2847345370"/>
              </p:ext>
            </p:extLst>
          </p:nvPr>
        </p:nvGraphicFramePr>
        <p:xfrm>
          <a:off x="731104" y="4062115"/>
          <a:ext cx="10442418" cy="2430760"/>
        </p:xfrm>
        <a:graphic>
          <a:graphicData uri="http://schemas.openxmlformats.org/drawingml/2006/table">
            <a:tbl>
              <a:tblPr/>
              <a:tblGrid>
                <a:gridCol w="1550946">
                  <a:extLst>
                    <a:ext uri="{9D8B030D-6E8A-4147-A177-3AD203B41FA5}">
                      <a16:colId xmlns:a16="http://schemas.microsoft.com/office/drawing/2014/main" val="20000"/>
                    </a:ext>
                  </a:extLst>
                </a:gridCol>
                <a:gridCol w="1044075">
                  <a:extLst>
                    <a:ext uri="{9D8B030D-6E8A-4147-A177-3AD203B41FA5}">
                      <a16:colId xmlns:a16="http://schemas.microsoft.com/office/drawing/2014/main" val="20001"/>
                    </a:ext>
                  </a:extLst>
                </a:gridCol>
                <a:gridCol w="1108541">
                  <a:extLst>
                    <a:ext uri="{9D8B030D-6E8A-4147-A177-3AD203B41FA5}">
                      <a16:colId xmlns:a16="http://schemas.microsoft.com/office/drawing/2014/main" val="20002"/>
                    </a:ext>
                  </a:extLst>
                </a:gridCol>
                <a:gridCol w="1106316">
                  <a:extLst>
                    <a:ext uri="{9D8B030D-6E8A-4147-A177-3AD203B41FA5}">
                      <a16:colId xmlns:a16="http://schemas.microsoft.com/office/drawing/2014/main" val="20003"/>
                    </a:ext>
                  </a:extLst>
                </a:gridCol>
                <a:gridCol w="1126508">
                  <a:extLst>
                    <a:ext uri="{9D8B030D-6E8A-4147-A177-3AD203B41FA5}">
                      <a16:colId xmlns:a16="http://schemas.microsoft.com/office/drawing/2014/main" val="20004"/>
                    </a:ext>
                  </a:extLst>
                </a:gridCol>
                <a:gridCol w="1126508">
                  <a:extLst>
                    <a:ext uri="{9D8B030D-6E8A-4147-A177-3AD203B41FA5}">
                      <a16:colId xmlns:a16="http://schemas.microsoft.com/office/drawing/2014/main" val="20005"/>
                    </a:ext>
                  </a:extLst>
                </a:gridCol>
                <a:gridCol w="1126508">
                  <a:extLst>
                    <a:ext uri="{9D8B030D-6E8A-4147-A177-3AD203B41FA5}">
                      <a16:colId xmlns:a16="http://schemas.microsoft.com/office/drawing/2014/main" val="20006"/>
                    </a:ext>
                  </a:extLst>
                </a:gridCol>
                <a:gridCol w="1126508">
                  <a:extLst>
                    <a:ext uri="{9D8B030D-6E8A-4147-A177-3AD203B41FA5}">
                      <a16:colId xmlns:a16="http://schemas.microsoft.com/office/drawing/2014/main" val="20007"/>
                    </a:ext>
                  </a:extLst>
                </a:gridCol>
                <a:gridCol w="1126508">
                  <a:extLst>
                    <a:ext uri="{9D8B030D-6E8A-4147-A177-3AD203B41FA5}">
                      <a16:colId xmlns:a16="http://schemas.microsoft.com/office/drawing/2014/main" val="20008"/>
                    </a:ext>
                  </a:extLst>
                </a:gridCol>
              </a:tblGrid>
              <a:tr h="357465">
                <a:tc>
                  <a:txBody>
                    <a:bodyPr/>
                    <a:lstStyle/>
                    <a:p>
                      <a:pPr algn="ctr" fontAlgn="b"/>
                      <a:endParaRPr kumimoji="0" lang="en-US" sz="16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ΘΕΝΤ</a:t>
                      </a:r>
                      <a:r>
                        <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ΩΝ</a:t>
                      </a:r>
                      <a:endPar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37" marR="91437" marT="45710" marB="4571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ΑΝΔΡΕΣ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ΓΥΝΑΙΚΕΣ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17-34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35-44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45-54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55-64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l-GR"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65+</a:t>
                      </a:r>
                      <a:endPar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03404">
                <a:tc>
                  <a:txBody>
                    <a:bodyPr/>
                    <a:lstStyle/>
                    <a:p>
                      <a:pPr algn="ctr" fontAlgn="b"/>
                      <a:r>
                        <a:rPr lang="el-GR" sz="1000" b="1" i="0" u="none" strike="noStrike">
                          <a:solidFill>
                            <a:srgbClr val="000000"/>
                          </a:solidFill>
                          <a:effectLst/>
                          <a:latin typeface="+mn-lt"/>
                        </a:rPr>
                        <a:t>Έλαβε περισσότερα μέτρα από ότι της επιτρέπει η κατάσταση της Ελληνικής Οικονομίας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1" i="0" u="none" strike="noStrike" dirty="0">
                          <a:solidFill>
                            <a:srgbClr val="000000"/>
                          </a:solidFill>
                          <a:effectLst/>
                          <a:latin typeface="+mn-lt"/>
                        </a:rPr>
                        <a:t>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mn-lt"/>
                        </a:rPr>
                        <a:t>7,9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10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11,1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12,9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3,8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04104">
                <a:tc>
                  <a:txBody>
                    <a:bodyPr/>
                    <a:lstStyle/>
                    <a:p>
                      <a:pPr algn="ctr" fontAlgn="b"/>
                      <a:r>
                        <a:rPr lang="el-GR" sz="1000" b="1" i="0" u="none" strike="noStrike">
                          <a:solidFill>
                            <a:srgbClr val="000000"/>
                          </a:solidFill>
                          <a:effectLst/>
                          <a:latin typeface="+mn-lt"/>
                        </a:rPr>
                        <a:t>Έλαβε όσα μέτρα της επιτρέπει η κατάσταση της Ελληνικής οικονομίας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28,6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03404">
                <a:tc>
                  <a:txBody>
                    <a:bodyPr/>
                    <a:lstStyle/>
                    <a:p>
                      <a:pPr algn="ctr" fontAlgn="b"/>
                      <a:r>
                        <a:rPr lang="el-GR" sz="1000" b="1" i="0" u="none" strike="noStrike">
                          <a:solidFill>
                            <a:srgbClr val="000000"/>
                          </a:solidFill>
                          <a:effectLst/>
                          <a:latin typeface="+mn-lt"/>
                        </a:rPr>
                        <a:t>Έλάβε λιγότερα μέτρα από αυτά της επιτρέπει η κατάσταση της Ελληνικής Οικονομίας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1" i="0" u="none" strike="noStrike" dirty="0">
                          <a:solidFill>
                            <a:srgbClr val="000000"/>
                          </a:solidFill>
                          <a:effectLst/>
                          <a:latin typeface="+mn-lt"/>
                        </a:rPr>
                        <a:t>50,9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48,8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51,2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53,9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45,7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55,9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48,6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1334891"/>
                  </a:ext>
                </a:extLst>
              </a:tr>
              <a:tr h="145812">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11,5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16,2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256509540"/>
              </p:ext>
            </p:extLst>
          </p:nvPr>
        </p:nvGraphicFramePr>
        <p:xfrm>
          <a:off x="731104" y="1347486"/>
          <a:ext cx="7267680" cy="2303176"/>
        </p:xfrm>
        <a:graphic>
          <a:graphicData uri="http://schemas.openxmlformats.org/drawingml/2006/table">
            <a:tbl>
              <a:tblPr/>
              <a:tblGrid>
                <a:gridCol w="1875495">
                  <a:extLst>
                    <a:ext uri="{9D8B030D-6E8A-4147-A177-3AD203B41FA5}">
                      <a16:colId xmlns:a16="http://schemas.microsoft.com/office/drawing/2014/main" val="20000"/>
                    </a:ext>
                  </a:extLst>
                </a:gridCol>
                <a:gridCol w="1650497">
                  <a:extLst>
                    <a:ext uri="{9D8B030D-6E8A-4147-A177-3AD203B41FA5}">
                      <a16:colId xmlns:a16="http://schemas.microsoft.com/office/drawing/2014/main" val="20001"/>
                    </a:ext>
                  </a:extLst>
                </a:gridCol>
                <a:gridCol w="1222284">
                  <a:extLst>
                    <a:ext uri="{9D8B030D-6E8A-4147-A177-3AD203B41FA5}">
                      <a16:colId xmlns:a16="http://schemas.microsoft.com/office/drawing/2014/main" val="20002"/>
                    </a:ext>
                  </a:extLst>
                </a:gridCol>
                <a:gridCol w="1259702">
                  <a:extLst>
                    <a:ext uri="{9D8B030D-6E8A-4147-A177-3AD203B41FA5}">
                      <a16:colId xmlns:a16="http://schemas.microsoft.com/office/drawing/2014/main" val="20003"/>
                    </a:ext>
                  </a:extLst>
                </a:gridCol>
                <a:gridCol w="1259702">
                  <a:extLst>
                    <a:ext uri="{9D8B030D-6E8A-4147-A177-3AD203B41FA5}">
                      <a16:colId xmlns:a16="http://schemas.microsoft.com/office/drawing/2014/main" val="20004"/>
                    </a:ext>
                  </a:extLst>
                </a:gridCol>
              </a:tblGrid>
              <a:tr h="512941">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96149">
                <a:tc>
                  <a:txBody>
                    <a:bodyPr/>
                    <a:lstStyle/>
                    <a:p>
                      <a:pPr algn="ctr" fontAlgn="b"/>
                      <a:r>
                        <a:rPr lang="el-GR" sz="1000" b="1" i="0" u="none" strike="noStrike" dirty="0">
                          <a:solidFill>
                            <a:srgbClr val="000000"/>
                          </a:solidFill>
                          <a:effectLst/>
                          <a:latin typeface="+mn-lt"/>
                        </a:rPr>
                        <a:t>Έλαβε περισσότερα μέτρα από ότι της επιτρέπει η κατάσταση της Ελληνικής Οικονομίας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13,8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374020">
                <a:tc>
                  <a:txBody>
                    <a:bodyPr/>
                    <a:lstStyle/>
                    <a:p>
                      <a:pPr algn="ctr" fontAlgn="b"/>
                      <a:r>
                        <a:rPr lang="el-GR" sz="1000" b="1" i="0" u="none" strike="noStrike" dirty="0">
                          <a:solidFill>
                            <a:srgbClr val="000000"/>
                          </a:solidFill>
                          <a:effectLst/>
                          <a:latin typeface="+mn-lt"/>
                        </a:rPr>
                        <a:t>Έλαβε όσα μέτρα της επιτρέπει η κατάσταση της Ελληνικής οικονομίας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28,6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46,1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374020">
                <a:tc>
                  <a:txBody>
                    <a:bodyPr/>
                    <a:lstStyle/>
                    <a:p>
                      <a:pPr algn="ctr" fontAlgn="b"/>
                      <a:r>
                        <a:rPr lang="el-GR" sz="1000" b="1" i="0" u="none" strike="noStrike">
                          <a:solidFill>
                            <a:srgbClr val="000000"/>
                          </a:solidFill>
                          <a:effectLst/>
                          <a:latin typeface="+mn-lt"/>
                        </a:rPr>
                        <a:t>Έλάβε λιγότερα μέτρα από αυτά της επιτρέπει η κατάσταση της Ελληνικής Οικονομίας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50,9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72,5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54,5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65303561"/>
                  </a:ext>
                </a:extLst>
              </a:tr>
              <a:tr h="233497">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11,5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9,6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7,6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995472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32203" y="260282"/>
            <a:ext cx="1237914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algn="ctr" hangingPunct="0"/>
            <a:r>
              <a:rPr lang="el-GR" altLang="en-US" sz="1800" b="1" dirty="0">
                <a:solidFill>
                  <a:schemeClr val="bg2">
                    <a:lumMod val="25000"/>
                  </a:schemeClr>
                </a:solidFill>
                <a:latin typeface="+mj-lt"/>
                <a:ea typeface="+mj-ea"/>
                <a:cs typeface="+mj-cs"/>
              </a:rPr>
              <a:t>Ο </a:t>
            </a:r>
            <a:r>
              <a:rPr lang="el-GR" altLang="en-US" sz="1800" b="1" dirty="0">
                <a:solidFill>
                  <a:srgbClr val="FF0000"/>
                </a:solidFill>
                <a:latin typeface="+mj-lt"/>
                <a:ea typeface="+mj-ea"/>
                <a:cs typeface="+mj-cs"/>
              </a:rPr>
              <a:t>ΣΥΡΙΖΑ</a:t>
            </a:r>
            <a:r>
              <a:rPr lang="el-GR" altLang="en-US" sz="1800" b="1" dirty="0">
                <a:solidFill>
                  <a:schemeClr val="bg2">
                    <a:lumMod val="25000"/>
                  </a:schemeClr>
                </a:solidFill>
                <a:latin typeface="+mj-lt"/>
                <a:ea typeface="+mj-ea"/>
                <a:cs typeface="+mj-cs"/>
              </a:rPr>
              <a:t> θα προσέφερε </a:t>
            </a:r>
            <a:r>
              <a:rPr lang="el-GR" altLang="en-US" sz="1800" b="1" dirty="0">
                <a:solidFill>
                  <a:srgbClr val="FF0000"/>
                </a:solidFill>
                <a:latin typeface="+mj-lt"/>
                <a:ea typeface="+mj-ea"/>
                <a:cs typeface="+mj-cs"/>
              </a:rPr>
              <a:t>αποτελεσματικότερη</a:t>
            </a:r>
            <a:r>
              <a:rPr lang="el-GR" altLang="en-US" sz="1800" b="1" dirty="0">
                <a:solidFill>
                  <a:srgbClr val="00B0F0"/>
                </a:solidFill>
                <a:latin typeface="+mj-lt"/>
                <a:ea typeface="+mj-ea"/>
                <a:cs typeface="+mj-cs"/>
              </a:rPr>
              <a:t> </a:t>
            </a:r>
            <a:r>
              <a:rPr lang="el-GR" altLang="en-US" sz="1800" b="1" dirty="0">
                <a:solidFill>
                  <a:schemeClr val="bg2">
                    <a:lumMod val="25000"/>
                  </a:schemeClr>
                </a:solidFill>
                <a:latin typeface="+mj-lt"/>
                <a:ea typeface="+mj-ea"/>
                <a:cs typeface="+mj-cs"/>
              </a:rPr>
              <a:t>οικονομική βοήθεια </a:t>
            </a:r>
            <a:r>
              <a:rPr lang="el-GR" altLang="en-US" sz="1800" b="1" dirty="0" smtClean="0">
                <a:solidFill>
                  <a:schemeClr val="bg2">
                    <a:lumMod val="25000"/>
                  </a:schemeClr>
                </a:solidFill>
                <a:latin typeface="+mj-lt"/>
                <a:ea typeface="+mj-ea"/>
                <a:cs typeface="+mj-cs"/>
              </a:rPr>
              <a:t>σε νοικοκυριά </a:t>
            </a:r>
            <a:r>
              <a:rPr lang="en-US" altLang="en-US" sz="1800" b="1" dirty="0" smtClean="0">
                <a:solidFill>
                  <a:schemeClr val="bg2">
                    <a:lumMod val="25000"/>
                  </a:schemeClr>
                </a:solidFill>
                <a:latin typeface="+mj-lt"/>
                <a:ea typeface="+mj-ea"/>
                <a:cs typeface="+mj-cs"/>
              </a:rPr>
              <a:t>;</a:t>
            </a:r>
            <a:endParaRPr lang="el-GR" altLang="en-US" sz="1800" b="1" dirty="0">
              <a:solidFill>
                <a:schemeClr val="bg2">
                  <a:lumMod val="25000"/>
                </a:schemeClr>
              </a:solidFill>
              <a:latin typeface="+mj-lt"/>
              <a:ea typeface="+mj-ea"/>
              <a:cs typeface="+mj-cs"/>
            </a:endParaRPr>
          </a:p>
          <a:p>
            <a:pPr lvl="0" algn="ctr" hangingPunct="0"/>
            <a:endParaRPr lang="el-GR" sz="900" dirty="0"/>
          </a:p>
          <a:p>
            <a:pPr algn="ctr" hangingPunct="0"/>
            <a:r>
              <a:rPr lang="el-GR" sz="1000" i="1" dirty="0">
                <a:solidFill>
                  <a:schemeClr val="bg1">
                    <a:lumMod val="50000"/>
                  </a:schemeClr>
                </a:solidFill>
              </a:rPr>
              <a:t>Πιστεύετε ότι εάν στην κυβέρνηση ήταν ο ΣΥΡΙΖΑ με τον Α. Τσίπρα τα μέτρα που θα ελάμβανε για την στήριξη των νοικοκυριών </a:t>
            </a:r>
            <a:r>
              <a:rPr lang="el-GR" sz="1000" i="1" dirty="0" smtClean="0"/>
              <a:t>… </a:t>
            </a:r>
          </a:p>
          <a:p>
            <a:pPr algn="ctr" hangingPunct="0"/>
            <a:r>
              <a:rPr lang="el-GR" altLang="el-GR" sz="1200" b="1" dirty="0" smtClean="0">
                <a:solidFill>
                  <a:schemeClr val="bg1">
                    <a:lumMod val="50000"/>
                  </a:schemeClr>
                </a:solidFill>
              </a:rPr>
              <a:t>Σύνολο </a:t>
            </a:r>
            <a:r>
              <a:rPr lang="el-GR" altLang="el-GR" sz="1200" b="1" dirty="0">
                <a:solidFill>
                  <a:schemeClr val="bg1">
                    <a:lumMod val="50000"/>
                  </a:schemeClr>
                </a:solidFill>
              </a:rPr>
              <a:t>ερωτηθέντων</a:t>
            </a:r>
            <a:r>
              <a:rPr lang="en-US" altLang="el-GR" sz="1200" b="1" dirty="0">
                <a:solidFill>
                  <a:schemeClr val="bg1">
                    <a:lumMod val="50000"/>
                  </a:schemeClr>
                </a:solidFill>
              </a:rPr>
              <a:t> (N=1000)</a:t>
            </a:r>
            <a:r>
              <a:rPr lang="el-GR" altLang="el-GR" sz="1200" b="1" dirty="0">
                <a:solidFill>
                  <a:schemeClr val="bg1">
                    <a:lumMod val="50000"/>
                  </a:schemeClr>
                </a:solidFill>
              </a:rPr>
              <a:t> </a:t>
            </a:r>
            <a:endParaRPr lang="el-GR" altLang="en-US" sz="1200" b="1" dirty="0">
              <a:solidFill>
                <a:srgbClr val="FF0000"/>
              </a:solidFill>
            </a:endParaRPr>
          </a:p>
        </p:txBody>
      </p:sp>
      <p:sp>
        <p:nvSpPr>
          <p:cNvPr id="2" name="Slide Number Placeholder 1"/>
          <p:cNvSpPr>
            <a:spLocks noGrp="1"/>
          </p:cNvSpPr>
          <p:nvPr>
            <p:ph type="sldNum" sz="quarter" idx="12"/>
          </p:nvPr>
        </p:nvSpPr>
        <p:spPr>
          <a:xfrm>
            <a:off x="11410820" y="6492875"/>
            <a:ext cx="584978" cy="365125"/>
          </a:xfrm>
          <a:solidFill>
            <a:schemeClr val="bg1"/>
          </a:solidFill>
        </p:spPr>
        <p:txBody>
          <a:bodyPr/>
          <a:lstStyle/>
          <a:p>
            <a:fld id="{D57F1E4F-1CFF-5643-939E-217C01CDF565}" type="slidenum">
              <a:rPr lang="en-US" smtClean="0"/>
              <a:pPr/>
              <a:t>61</a:t>
            </a:fld>
            <a:endParaRPr lang="en-US" dirty="0"/>
          </a:p>
        </p:txBody>
      </p:sp>
      <p:graphicFrame>
        <p:nvGraphicFramePr>
          <p:cNvPr id="7" name="Chart 6"/>
          <p:cNvGraphicFramePr/>
          <p:nvPr>
            <p:extLst>
              <p:ext uri="{D42A27DB-BD31-4B8C-83A1-F6EECF244321}">
                <p14:modId xmlns:p14="http://schemas.microsoft.com/office/powerpoint/2010/main" val="1987575949"/>
              </p:ext>
            </p:extLst>
          </p:nvPr>
        </p:nvGraphicFramePr>
        <p:xfrm>
          <a:off x="132203" y="1133724"/>
          <a:ext cx="9490768" cy="4511027"/>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1"/>
          <p:cNvSpPr>
            <a:spLocks noChangeArrowheads="1"/>
          </p:cNvSpPr>
          <p:nvPr/>
        </p:nvSpPr>
        <p:spPr bwMode="auto">
          <a:xfrm>
            <a:off x="5426903" y="2034633"/>
            <a:ext cx="936625" cy="431800"/>
          </a:xfrm>
          <a:prstGeom prst="rect">
            <a:avLst/>
          </a:prstGeom>
          <a:solidFill>
            <a:srgbClr val="0070C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smtClean="0">
                <a:solidFill>
                  <a:srgbClr val="FFFFFF"/>
                </a:solidFill>
                <a:latin typeface="Tahoma" panose="020B0604030504040204" pitchFamily="34" charset="0"/>
              </a:rPr>
              <a:t>1</a:t>
            </a:r>
            <a:r>
              <a:rPr lang="en-US" altLang="en-US" sz="1800" b="1" dirty="0" smtClean="0">
                <a:solidFill>
                  <a:srgbClr val="FFFFFF"/>
                </a:solidFill>
                <a:latin typeface="Tahoma" panose="020B0604030504040204" pitchFamily="34" charset="0"/>
              </a:rPr>
              <a:t>9,3</a:t>
            </a:r>
            <a:r>
              <a:rPr lang="el-GR" altLang="en-US" sz="1800" b="1" dirty="0" smtClean="0">
                <a:solidFill>
                  <a:srgbClr val="FFFFFF"/>
                </a:solidFill>
                <a:latin typeface="Tahoma" panose="020B0604030504040204" pitchFamily="34" charset="0"/>
              </a:rPr>
              <a:t>%</a:t>
            </a:r>
            <a:endParaRPr lang="el-GR" altLang="en-US" sz="1800" b="1" dirty="0">
              <a:solidFill>
                <a:srgbClr val="FFFFFF"/>
              </a:solidFill>
              <a:latin typeface="Tahoma" panose="020B0604030504040204" pitchFamily="34" charset="0"/>
            </a:endParaRPr>
          </a:p>
        </p:txBody>
      </p:sp>
      <p:sp>
        <p:nvSpPr>
          <p:cNvPr id="19" name="Right Brace 18"/>
          <p:cNvSpPr/>
          <p:nvPr/>
        </p:nvSpPr>
        <p:spPr bwMode="auto">
          <a:xfrm>
            <a:off x="6609089" y="3389238"/>
            <a:ext cx="345701" cy="1313392"/>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20" name="Rectangle 11"/>
          <p:cNvSpPr>
            <a:spLocks noChangeArrowheads="1"/>
          </p:cNvSpPr>
          <p:nvPr/>
        </p:nvSpPr>
        <p:spPr bwMode="auto">
          <a:xfrm>
            <a:off x="6994041" y="3830034"/>
            <a:ext cx="936625" cy="431800"/>
          </a:xfrm>
          <a:prstGeom prst="rect">
            <a:avLst/>
          </a:prstGeom>
          <a:solidFill>
            <a:srgbClr val="FF000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smtClean="0">
                <a:solidFill>
                  <a:srgbClr val="FFFFFF"/>
                </a:solidFill>
                <a:latin typeface="Tahoma" panose="020B0604030504040204" pitchFamily="34" charset="0"/>
              </a:rPr>
              <a:t>68,3</a:t>
            </a:r>
            <a:r>
              <a:rPr lang="el-GR" altLang="en-US" sz="1800" b="1" dirty="0" smtClean="0">
                <a:solidFill>
                  <a:srgbClr val="FFFFFF"/>
                </a:solidFill>
                <a:latin typeface="Tahoma" panose="020B0604030504040204" pitchFamily="34" charset="0"/>
              </a:rPr>
              <a:t>%</a:t>
            </a:r>
            <a:endParaRPr lang="el-GR" altLang="en-US" sz="1800" b="1" dirty="0">
              <a:solidFill>
                <a:srgbClr val="FFFFFF"/>
              </a:solidFill>
              <a:latin typeface="Tahoma" panose="020B0604030504040204" pitchFamily="34" charset="0"/>
            </a:endParaRPr>
          </a:p>
        </p:txBody>
      </p:sp>
    </p:spTree>
    <p:extLst>
      <p:ext uri="{BB962C8B-B14F-4D97-AF65-F5344CB8AC3E}">
        <p14:creationId xmlns:p14="http://schemas.microsoft.com/office/powerpoint/2010/main" val="14328912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32203" y="260282"/>
            <a:ext cx="1237914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algn="ctr" hangingPunct="0"/>
            <a:r>
              <a:rPr lang="el-GR" altLang="en-US" sz="1800" b="1" dirty="0">
                <a:solidFill>
                  <a:srgbClr val="E7E6E6">
                    <a:lumMod val="25000"/>
                  </a:srgbClr>
                </a:solidFill>
                <a:latin typeface="Calibri Light" panose="020F0302020204030204"/>
              </a:rPr>
              <a:t>Ο </a:t>
            </a:r>
            <a:r>
              <a:rPr lang="el-GR" altLang="en-US" sz="1800" b="1" dirty="0">
                <a:solidFill>
                  <a:srgbClr val="FF0000"/>
                </a:solidFill>
                <a:latin typeface="Calibri Light" panose="020F0302020204030204"/>
              </a:rPr>
              <a:t>ΣΥΡΙΖΑ</a:t>
            </a:r>
            <a:r>
              <a:rPr lang="el-GR" altLang="en-US" sz="1800" b="1" dirty="0">
                <a:solidFill>
                  <a:srgbClr val="E7E6E6">
                    <a:lumMod val="25000"/>
                  </a:srgbClr>
                </a:solidFill>
                <a:latin typeface="Calibri Light" panose="020F0302020204030204"/>
              </a:rPr>
              <a:t> θα προσέφερε </a:t>
            </a:r>
            <a:r>
              <a:rPr lang="el-GR" altLang="en-US" sz="1800" b="1" dirty="0">
                <a:solidFill>
                  <a:srgbClr val="FF0000"/>
                </a:solidFill>
                <a:latin typeface="Calibri Light" panose="020F0302020204030204"/>
              </a:rPr>
              <a:t>αποτελεσματικότερη</a:t>
            </a:r>
            <a:r>
              <a:rPr lang="el-GR" altLang="en-US" sz="1800" b="1" dirty="0">
                <a:solidFill>
                  <a:srgbClr val="00B0F0"/>
                </a:solidFill>
                <a:latin typeface="Calibri Light" panose="020F0302020204030204"/>
              </a:rPr>
              <a:t> </a:t>
            </a:r>
            <a:r>
              <a:rPr lang="el-GR" altLang="en-US" sz="1800" b="1" dirty="0">
                <a:solidFill>
                  <a:srgbClr val="E7E6E6">
                    <a:lumMod val="25000"/>
                  </a:srgbClr>
                </a:solidFill>
                <a:latin typeface="Calibri Light" panose="020F0302020204030204"/>
              </a:rPr>
              <a:t>οικονομική βοήθεια σε νοικοκυριά </a:t>
            </a:r>
            <a:r>
              <a:rPr lang="en-US" altLang="en-US" sz="1800" b="1" dirty="0">
                <a:solidFill>
                  <a:srgbClr val="E7E6E6">
                    <a:lumMod val="25000"/>
                  </a:srgbClr>
                </a:solidFill>
                <a:latin typeface="Calibri Light" panose="020F0302020204030204"/>
              </a:rPr>
              <a:t>;</a:t>
            </a:r>
            <a:endParaRPr lang="el-GR" altLang="en-US" sz="1800" b="1" dirty="0">
              <a:solidFill>
                <a:srgbClr val="E7E6E6">
                  <a:lumMod val="25000"/>
                </a:srgbClr>
              </a:solidFill>
              <a:latin typeface="Calibri Light" panose="020F0302020204030204"/>
            </a:endParaRPr>
          </a:p>
          <a:p>
            <a:pPr lvl="0" algn="ctr" hangingPunct="0"/>
            <a:endParaRPr lang="el-GR" sz="900" dirty="0">
              <a:solidFill>
                <a:prstClr val="black"/>
              </a:solidFill>
              <a:latin typeface="Calibri" panose="020F0502020204030204"/>
            </a:endParaRPr>
          </a:p>
          <a:p>
            <a:pPr lvl="0" algn="ctr" hangingPunct="0"/>
            <a:r>
              <a:rPr lang="el-GR" sz="1000" i="1" dirty="0">
                <a:solidFill>
                  <a:prstClr val="white">
                    <a:lumMod val="50000"/>
                  </a:prstClr>
                </a:solidFill>
                <a:latin typeface="Calibri" panose="020F0502020204030204"/>
              </a:rPr>
              <a:t>Πιστεύετε ότι εάν στην κυβέρνηση ήταν ο ΣΥΡΙΖΑ με τον Α. Τσίπρα τα μέτρα που θα ελάμβανε για την στήριξη των νοικοκυριών </a:t>
            </a:r>
            <a:r>
              <a:rPr lang="el-GR" sz="1000" i="1" dirty="0" smtClean="0">
                <a:solidFill>
                  <a:prstClr val="black"/>
                </a:solidFill>
                <a:latin typeface="Calibri" panose="020F0502020204030204"/>
              </a:rPr>
              <a:t>… </a:t>
            </a:r>
          </a:p>
          <a:p>
            <a:pPr lvl="0" algn="ctr" hangingPunct="0"/>
            <a:r>
              <a:rPr lang="el-GR" altLang="el-GR" sz="1200" b="1" kern="0" dirty="0" smtClean="0">
                <a:solidFill>
                  <a:schemeClr val="bg1">
                    <a:lumMod val="50000"/>
                  </a:schemeClr>
                </a:solidFill>
              </a:rPr>
              <a:t>Ανάλυση με βάση την ψήφο 2019, το φύλο και την ηλικία</a:t>
            </a:r>
            <a:endParaRPr lang="el-GR" altLang="el-GR" sz="1200" b="1" kern="0" dirty="0">
              <a:solidFill>
                <a:schemeClr val="bg1">
                  <a:lumMod val="50000"/>
                </a:schemeClr>
              </a:solidFill>
            </a:endParaRPr>
          </a:p>
        </p:txBody>
      </p:sp>
      <p:sp>
        <p:nvSpPr>
          <p:cNvPr id="2" name="Slide Number Placeholder 1"/>
          <p:cNvSpPr>
            <a:spLocks noGrp="1"/>
          </p:cNvSpPr>
          <p:nvPr>
            <p:ph type="sldNum" sz="quarter" idx="12"/>
          </p:nvPr>
        </p:nvSpPr>
        <p:spPr>
          <a:xfrm>
            <a:off x="11410820" y="6492875"/>
            <a:ext cx="584978" cy="365125"/>
          </a:xfrm>
          <a:solidFill>
            <a:schemeClr val="bg1"/>
          </a:solidFill>
        </p:spPr>
        <p:txBody>
          <a:bodyPr/>
          <a:lstStyle/>
          <a:p>
            <a:fld id="{D57F1E4F-1CFF-5643-939E-217C01CDF565}" type="slidenum">
              <a:rPr lang="en-US" smtClean="0"/>
              <a:pPr/>
              <a:t>62</a:t>
            </a:fld>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2945668524"/>
              </p:ext>
            </p:extLst>
          </p:nvPr>
        </p:nvGraphicFramePr>
        <p:xfrm>
          <a:off x="1051535" y="1183568"/>
          <a:ext cx="7717891" cy="1786055"/>
        </p:xfrm>
        <a:graphic>
          <a:graphicData uri="http://schemas.openxmlformats.org/drawingml/2006/table">
            <a:tbl>
              <a:tblPr/>
              <a:tblGrid>
                <a:gridCol w="1991676">
                  <a:extLst>
                    <a:ext uri="{9D8B030D-6E8A-4147-A177-3AD203B41FA5}">
                      <a16:colId xmlns:a16="http://schemas.microsoft.com/office/drawing/2014/main" val="20000"/>
                    </a:ext>
                  </a:extLst>
                </a:gridCol>
                <a:gridCol w="1752741">
                  <a:extLst>
                    <a:ext uri="{9D8B030D-6E8A-4147-A177-3AD203B41FA5}">
                      <a16:colId xmlns:a16="http://schemas.microsoft.com/office/drawing/2014/main" val="20001"/>
                    </a:ext>
                  </a:extLst>
                </a:gridCol>
                <a:gridCol w="1298000">
                  <a:extLst>
                    <a:ext uri="{9D8B030D-6E8A-4147-A177-3AD203B41FA5}">
                      <a16:colId xmlns:a16="http://schemas.microsoft.com/office/drawing/2014/main" val="20002"/>
                    </a:ext>
                  </a:extLst>
                </a:gridCol>
                <a:gridCol w="1337737">
                  <a:extLst>
                    <a:ext uri="{9D8B030D-6E8A-4147-A177-3AD203B41FA5}">
                      <a16:colId xmlns:a16="http://schemas.microsoft.com/office/drawing/2014/main" val="20003"/>
                    </a:ext>
                  </a:extLst>
                </a:gridCol>
                <a:gridCol w="1337737">
                  <a:extLst>
                    <a:ext uri="{9D8B030D-6E8A-4147-A177-3AD203B41FA5}">
                      <a16:colId xmlns:a16="http://schemas.microsoft.com/office/drawing/2014/main" val="20004"/>
                    </a:ext>
                  </a:extLst>
                </a:gridCol>
              </a:tblGrid>
              <a:tr h="948031">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307796">
                <a:tc>
                  <a:txBody>
                    <a:bodyPr/>
                    <a:lstStyle/>
                    <a:p>
                      <a:pPr algn="ctr" fontAlgn="b"/>
                      <a:r>
                        <a:rPr lang="el-GR" sz="1000" b="1" i="0" u="none" strike="noStrike" dirty="0">
                          <a:solidFill>
                            <a:srgbClr val="000000"/>
                          </a:solidFill>
                          <a:effectLst/>
                          <a:latin typeface="+mn-lt"/>
                        </a:rPr>
                        <a:t>Πολύ/αρκετά αποτελεσματικά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1" i="0" u="none" strike="noStrike" dirty="0" smtClean="0">
                          <a:solidFill>
                            <a:srgbClr val="000000"/>
                          </a:solidFill>
                          <a:effectLst/>
                          <a:latin typeface="Calibri" panose="020F0502020204030204" pitchFamily="34" charset="0"/>
                        </a:rPr>
                        <a:t>19,</a:t>
                      </a:r>
                      <a:r>
                        <a:rPr lang="en-US" sz="1200" b="1" i="0" u="none" strike="noStrike" dirty="0" smtClean="0">
                          <a:solidFill>
                            <a:srgbClr val="000000"/>
                          </a:solidFill>
                          <a:effectLst/>
                          <a:latin typeface="Calibri" panose="020F0502020204030204" pitchFamily="34" charset="0"/>
                        </a:rPr>
                        <a:t>3</a:t>
                      </a:r>
                      <a:endParaRPr lang="el-GR" sz="1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39,7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262403">
                <a:tc>
                  <a:txBody>
                    <a:bodyPr/>
                    <a:lstStyle/>
                    <a:p>
                      <a:pPr algn="ctr" fontAlgn="b"/>
                      <a:r>
                        <a:rPr lang="el-GR" sz="1000" b="1" i="0" u="none" strike="noStrike">
                          <a:solidFill>
                            <a:srgbClr val="000000"/>
                          </a:solidFill>
                          <a:effectLst/>
                          <a:latin typeface="+mn-lt"/>
                        </a:rPr>
                        <a:t>Μερικώς/καθόλου αποτελεσματικά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1" i="0" u="none" strike="noStrike" dirty="0">
                          <a:solidFill>
                            <a:srgbClr val="000000"/>
                          </a:solidFill>
                          <a:effectLst/>
                          <a:latin typeface="Calibri" panose="020F0502020204030204" pitchFamily="34" charset="0"/>
                        </a:rPr>
                        <a:t>68,3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79,3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54,7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64,8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67825">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1" i="0" u="none" strike="noStrike" dirty="0" smtClean="0">
                          <a:solidFill>
                            <a:srgbClr val="000000"/>
                          </a:solidFill>
                          <a:effectLst/>
                          <a:latin typeface="Calibri" panose="020F0502020204030204" pitchFamily="34" charset="0"/>
                        </a:rPr>
                        <a:t>12,</a:t>
                      </a:r>
                      <a:r>
                        <a:rPr lang="en-US" sz="1200" b="1" i="0" u="none" strike="noStrike" dirty="0" smtClean="0">
                          <a:solidFill>
                            <a:srgbClr val="000000"/>
                          </a:solidFill>
                          <a:effectLst/>
                          <a:latin typeface="Calibri" panose="020F0502020204030204" pitchFamily="34" charset="0"/>
                        </a:rPr>
                        <a:t>4</a:t>
                      </a:r>
                      <a:endParaRPr lang="el-GR" sz="1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5,6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32,2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044659679"/>
              </p:ext>
            </p:extLst>
          </p:nvPr>
        </p:nvGraphicFramePr>
        <p:xfrm>
          <a:off x="1051532" y="3953449"/>
          <a:ext cx="7717894" cy="1628656"/>
        </p:xfrm>
        <a:graphic>
          <a:graphicData uri="http://schemas.openxmlformats.org/drawingml/2006/table">
            <a:tbl>
              <a:tblPr/>
              <a:tblGrid>
                <a:gridCol w="1146289">
                  <a:extLst>
                    <a:ext uri="{9D8B030D-6E8A-4147-A177-3AD203B41FA5}">
                      <a16:colId xmlns:a16="http://schemas.microsoft.com/office/drawing/2014/main" val="20000"/>
                    </a:ext>
                  </a:extLst>
                </a:gridCol>
                <a:gridCol w="771666">
                  <a:extLst>
                    <a:ext uri="{9D8B030D-6E8A-4147-A177-3AD203B41FA5}">
                      <a16:colId xmlns:a16="http://schemas.microsoft.com/office/drawing/2014/main" val="20001"/>
                    </a:ext>
                  </a:extLst>
                </a:gridCol>
                <a:gridCol w="819312">
                  <a:extLst>
                    <a:ext uri="{9D8B030D-6E8A-4147-A177-3AD203B41FA5}">
                      <a16:colId xmlns:a16="http://schemas.microsoft.com/office/drawing/2014/main" val="20002"/>
                    </a:ext>
                  </a:extLst>
                </a:gridCol>
                <a:gridCol w="817667">
                  <a:extLst>
                    <a:ext uri="{9D8B030D-6E8A-4147-A177-3AD203B41FA5}">
                      <a16:colId xmlns:a16="http://schemas.microsoft.com/office/drawing/2014/main" val="20003"/>
                    </a:ext>
                  </a:extLst>
                </a:gridCol>
                <a:gridCol w="832592">
                  <a:extLst>
                    <a:ext uri="{9D8B030D-6E8A-4147-A177-3AD203B41FA5}">
                      <a16:colId xmlns:a16="http://schemas.microsoft.com/office/drawing/2014/main" val="20004"/>
                    </a:ext>
                  </a:extLst>
                </a:gridCol>
                <a:gridCol w="832592">
                  <a:extLst>
                    <a:ext uri="{9D8B030D-6E8A-4147-A177-3AD203B41FA5}">
                      <a16:colId xmlns:a16="http://schemas.microsoft.com/office/drawing/2014/main" val="20005"/>
                    </a:ext>
                  </a:extLst>
                </a:gridCol>
                <a:gridCol w="832592">
                  <a:extLst>
                    <a:ext uri="{9D8B030D-6E8A-4147-A177-3AD203B41FA5}">
                      <a16:colId xmlns:a16="http://schemas.microsoft.com/office/drawing/2014/main" val="20006"/>
                    </a:ext>
                  </a:extLst>
                </a:gridCol>
                <a:gridCol w="832592">
                  <a:extLst>
                    <a:ext uri="{9D8B030D-6E8A-4147-A177-3AD203B41FA5}">
                      <a16:colId xmlns:a16="http://schemas.microsoft.com/office/drawing/2014/main" val="20007"/>
                    </a:ext>
                  </a:extLst>
                </a:gridCol>
                <a:gridCol w="832592">
                  <a:extLst>
                    <a:ext uri="{9D8B030D-6E8A-4147-A177-3AD203B41FA5}">
                      <a16:colId xmlns:a16="http://schemas.microsoft.com/office/drawing/2014/main" val="20008"/>
                    </a:ext>
                  </a:extLst>
                </a:gridCol>
              </a:tblGrid>
              <a:tr h="596589">
                <a:tc>
                  <a:txBody>
                    <a:bodyPr/>
                    <a:lstStyle/>
                    <a:p>
                      <a:pPr algn="ctr" fontAlgn="b"/>
                      <a:endParaRPr kumimoji="0" lang="en-US" sz="16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ΘΕΝΤ</a:t>
                      </a:r>
                      <a:r>
                        <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ΩΝ</a:t>
                      </a:r>
                      <a:endPar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37" marR="91437" marT="45710" marB="4571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ΑΝΔΡΕΣ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ΓΥΝΑΙΚΕΣ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17-34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35-44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45-54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55-64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l-GR"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65+</a:t>
                      </a:r>
                      <a:endPar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373652">
                <a:tc>
                  <a:txBody>
                    <a:bodyPr/>
                    <a:lstStyle/>
                    <a:p>
                      <a:pPr algn="ctr" fontAlgn="b"/>
                      <a:r>
                        <a:rPr lang="el-GR" sz="1000" b="1" i="0" u="none" strike="noStrike" dirty="0">
                          <a:solidFill>
                            <a:srgbClr val="000000"/>
                          </a:solidFill>
                          <a:effectLst/>
                          <a:latin typeface="+mn-lt"/>
                        </a:rPr>
                        <a:t>Πολύ/αρκετά αποτελεσματικά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1" i="0" u="none" strike="noStrike" dirty="0" smtClean="0">
                          <a:solidFill>
                            <a:srgbClr val="000000"/>
                          </a:solidFill>
                          <a:effectLst/>
                          <a:latin typeface="Calibri" panose="020F0502020204030204" pitchFamily="34" charset="0"/>
                        </a:rPr>
                        <a:t>19,</a:t>
                      </a:r>
                      <a:r>
                        <a:rPr lang="en-US" sz="1200" b="1" i="0" u="none" strike="noStrike" dirty="0" smtClean="0">
                          <a:solidFill>
                            <a:srgbClr val="000000"/>
                          </a:solidFill>
                          <a:effectLst/>
                          <a:latin typeface="Calibri" panose="020F0502020204030204" pitchFamily="34" charset="0"/>
                        </a:rPr>
                        <a:t>3</a:t>
                      </a:r>
                      <a:endParaRPr lang="el-GR" sz="1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18,8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19,6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16,6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19,3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73652">
                <a:tc>
                  <a:txBody>
                    <a:bodyPr/>
                    <a:lstStyle/>
                    <a:p>
                      <a:pPr algn="ctr" fontAlgn="b"/>
                      <a:r>
                        <a:rPr lang="el-GR" sz="1000" b="1" i="0" u="none" strike="noStrike">
                          <a:solidFill>
                            <a:srgbClr val="000000"/>
                          </a:solidFill>
                          <a:effectLst/>
                          <a:latin typeface="+mn-lt"/>
                        </a:rPr>
                        <a:t>Μερικώς/καθόλου αποτελεσματικά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1" i="0" u="none" strike="noStrike" dirty="0">
                          <a:solidFill>
                            <a:srgbClr val="000000"/>
                          </a:solidFill>
                          <a:effectLst/>
                          <a:latin typeface="Calibri" panose="020F0502020204030204" pitchFamily="34" charset="0"/>
                        </a:rPr>
                        <a:t>68,3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72,9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70,3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74,4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84763">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1" i="0" u="none" strike="noStrike" dirty="0" smtClean="0">
                          <a:solidFill>
                            <a:srgbClr val="000000"/>
                          </a:solidFill>
                          <a:effectLst/>
                          <a:latin typeface="Calibri" panose="020F0502020204030204" pitchFamily="34" charset="0"/>
                        </a:rPr>
                        <a:t>12,</a:t>
                      </a:r>
                      <a:r>
                        <a:rPr lang="en-US" sz="1200" b="1" i="0" u="none" strike="noStrike" dirty="0" smtClean="0">
                          <a:solidFill>
                            <a:srgbClr val="000000"/>
                          </a:solidFill>
                          <a:effectLst/>
                          <a:latin typeface="Calibri" panose="020F0502020204030204" pitchFamily="34" charset="0"/>
                        </a:rPr>
                        <a:t>4</a:t>
                      </a:r>
                      <a:endParaRPr lang="el-GR" sz="1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8,2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18,1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6,3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069289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116565" y="2893002"/>
            <a:ext cx="5272888" cy="1817114"/>
          </a:xfrm>
          <a:prstGeom prst="rect">
            <a:avLst/>
          </a:prstGeom>
        </p:spPr>
        <p:txBody>
          <a:bodyPr vert="horz" lIns="91440" tIns="45720" rIns="91440" bIns="45720" rtlCol="0" anchor="ctr">
            <a:norm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algn="ctr" defTabSz="914400">
              <a:lnSpc>
                <a:spcPct val="90000"/>
              </a:lnSpc>
              <a:spcBef>
                <a:spcPct val="0"/>
              </a:spcBef>
              <a:spcAft>
                <a:spcPts val="600"/>
              </a:spcAft>
              <a:defRPr/>
            </a:pPr>
            <a:r>
              <a:rPr lang="el-GR" altLang="el-GR" sz="3200" b="1" dirty="0">
                <a:solidFill>
                  <a:srgbClr val="C00000"/>
                </a:solidFill>
                <a:latin typeface="Calibri" panose="020F0502020204030204"/>
              </a:rPr>
              <a:t>5. Το Ενεργειακό ζήτημα &amp; ο πόλεμος στην Ουκρανία</a:t>
            </a:r>
          </a:p>
        </p:txBody>
      </p:sp>
      <p:sp>
        <p:nvSpPr>
          <p:cNvPr id="12" name="AutoShape 6"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3" name="AutoShape 7"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4" name="AutoShape 8"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5" name="Rectangle 14"/>
          <p:cNvSpPr/>
          <p:nvPr/>
        </p:nvSpPr>
        <p:spPr>
          <a:xfrm>
            <a:off x="5931404" y="2637082"/>
            <a:ext cx="184730" cy="369332"/>
          </a:xfrm>
          <a:prstGeom prst="rect">
            <a:avLst/>
          </a:prstGeom>
        </p:spPr>
        <p:txBody>
          <a:bodyPr wrap="none">
            <a:spAutoFit/>
          </a:bodyPr>
          <a:lstStyle/>
          <a:p>
            <a:pPr algn="ctr">
              <a:defRPr/>
            </a:pPr>
            <a:endParaRPr lang="el-GR" altLang="el-GR" i="1" dirty="0">
              <a:solidFill>
                <a:prstClr val="white"/>
              </a:solidFill>
            </a:endParaRPr>
          </a:p>
        </p:txBody>
      </p:sp>
      <p:pic>
        <p:nvPicPr>
          <p:cNvPr id="36866" name="Picture 2" descr="Οι υπ. Ενέργειας της ΕΕ συνεδριάζουν εκτάκτως για αέριο | Stockwatch -  Παράθυρο στην Οικονομία"/>
          <p:cNvPicPr>
            <a:picLocks noChangeAspect="1" noChangeArrowheads="1"/>
          </p:cNvPicPr>
          <p:nvPr/>
        </p:nvPicPr>
        <p:blipFill rotWithShape="1">
          <a:blip r:embed="rId3">
            <a:extLst>
              <a:ext uri="{28A0092B-C50C-407E-A947-70E740481C1C}">
                <a14:useLocalDpi xmlns:a14="http://schemas.microsoft.com/office/drawing/2010/main" val="0"/>
              </a:ext>
            </a:extLst>
          </a:blip>
          <a:srcRect l="12475"/>
          <a:stretch/>
        </p:blipFill>
        <p:spPr bwMode="auto">
          <a:xfrm>
            <a:off x="6322740" y="760164"/>
            <a:ext cx="5869259" cy="6198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0581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296674" y="151019"/>
            <a:ext cx="10576974" cy="107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a:lnSpc>
                <a:spcPct val="110000"/>
              </a:lnSpc>
              <a:spcBef>
                <a:spcPct val="20000"/>
              </a:spcBef>
            </a:pPr>
            <a:r>
              <a:rPr lang="el-GR" altLang="el-GR" sz="2000" b="1" dirty="0">
                <a:solidFill>
                  <a:srgbClr val="FF0000"/>
                </a:solidFill>
                <a:latin typeface="+mj-lt"/>
                <a:ea typeface="+mj-ea"/>
                <a:cs typeface="+mj-cs"/>
              </a:rPr>
              <a:t>Ευθύνες</a:t>
            </a:r>
            <a:r>
              <a:rPr lang="el-GR" altLang="el-GR" sz="2000" b="1" dirty="0">
                <a:solidFill>
                  <a:schemeClr val="bg2">
                    <a:lumMod val="25000"/>
                  </a:schemeClr>
                </a:solidFill>
                <a:latin typeface="+mj-lt"/>
                <a:ea typeface="+mj-ea"/>
                <a:cs typeface="+mj-cs"/>
              </a:rPr>
              <a:t> για </a:t>
            </a:r>
            <a:r>
              <a:rPr lang="el-GR" altLang="el-GR" sz="2000" b="1" dirty="0" smtClean="0">
                <a:solidFill>
                  <a:schemeClr val="bg2">
                    <a:lumMod val="25000"/>
                  </a:schemeClr>
                </a:solidFill>
                <a:latin typeface="+mj-lt"/>
                <a:ea typeface="+mj-ea"/>
                <a:cs typeface="+mj-cs"/>
              </a:rPr>
              <a:t>εκτίναξη ενεργειακού </a:t>
            </a:r>
            <a:r>
              <a:rPr lang="el-GR" altLang="el-GR" sz="2000" b="1" dirty="0">
                <a:solidFill>
                  <a:schemeClr val="bg2">
                    <a:lumMod val="25000"/>
                  </a:schemeClr>
                </a:solidFill>
                <a:latin typeface="+mj-lt"/>
                <a:ea typeface="+mj-ea"/>
                <a:cs typeface="+mj-cs"/>
              </a:rPr>
              <a:t>κόστους </a:t>
            </a:r>
            <a:r>
              <a:rPr lang="el-GR" altLang="el-GR" sz="2000" b="1" dirty="0" smtClean="0">
                <a:solidFill>
                  <a:schemeClr val="bg2">
                    <a:lumMod val="25000"/>
                  </a:schemeClr>
                </a:solidFill>
                <a:latin typeface="+mj-lt"/>
                <a:ea typeface="+mj-ea"/>
                <a:cs typeface="+mj-cs"/>
              </a:rPr>
              <a:t>&amp; τιμών </a:t>
            </a:r>
            <a:r>
              <a:rPr lang="el-GR" altLang="el-GR" sz="2000" b="1" dirty="0">
                <a:solidFill>
                  <a:schemeClr val="bg2">
                    <a:lumMod val="25000"/>
                  </a:schemeClr>
                </a:solidFill>
                <a:latin typeface="+mj-lt"/>
                <a:ea typeface="+mj-ea"/>
                <a:cs typeface="+mj-cs"/>
              </a:rPr>
              <a:t>σε διεθνές επίπεδο</a:t>
            </a:r>
          </a:p>
          <a:p>
            <a:pPr algn="ctr">
              <a:lnSpc>
                <a:spcPct val="110000"/>
              </a:lnSpc>
              <a:spcBef>
                <a:spcPct val="20000"/>
              </a:spcBef>
            </a:pPr>
            <a:endParaRPr lang="el-GR" altLang="el-GR" sz="1000" b="1" dirty="0">
              <a:solidFill>
                <a:schemeClr val="accent2">
                  <a:lumMod val="75000"/>
                </a:schemeClr>
              </a:solidFill>
              <a:latin typeface="+mj-lt"/>
              <a:ea typeface="+mj-ea"/>
              <a:cs typeface="+mj-cs"/>
            </a:endParaRPr>
          </a:p>
          <a:p>
            <a:pPr algn="ctr">
              <a:lnSpc>
                <a:spcPct val="110000"/>
              </a:lnSpc>
            </a:pPr>
            <a:r>
              <a:rPr lang="el-GR" altLang="el-GR" sz="1200" i="1" dirty="0">
                <a:solidFill>
                  <a:schemeClr val="bg1">
                    <a:lumMod val="50000"/>
                  </a:schemeClr>
                </a:solidFill>
              </a:rPr>
              <a:t>Ποιος πιστεύετε ότι ευθύνεται για την εκτίναξη του ενεργειακού κόστους και των τιμών σε διεθνές επίπεδο; </a:t>
            </a:r>
          </a:p>
          <a:p>
            <a:pPr algn="ctr">
              <a:lnSpc>
                <a:spcPct val="110000"/>
              </a:lnSpc>
            </a:pPr>
            <a:r>
              <a:rPr lang="el-GR" altLang="el-GR" b="1" dirty="0">
                <a:solidFill>
                  <a:schemeClr val="bg1">
                    <a:lumMod val="50000"/>
                  </a:schemeClr>
                </a:solidFill>
              </a:rPr>
              <a:t>Σύνολο ερωτηθέντων</a:t>
            </a:r>
            <a:r>
              <a:rPr lang="en-US" altLang="el-GR" b="1" dirty="0">
                <a:solidFill>
                  <a:schemeClr val="bg1">
                    <a:lumMod val="50000"/>
                  </a:schemeClr>
                </a:solidFill>
              </a:rPr>
              <a:t> (N=</a:t>
            </a:r>
            <a:r>
              <a:rPr lang="el-GR" altLang="el-GR" b="1" dirty="0">
                <a:solidFill>
                  <a:schemeClr val="bg1">
                    <a:lumMod val="50000"/>
                  </a:schemeClr>
                </a:solidFill>
              </a:rPr>
              <a:t>1000</a:t>
            </a:r>
            <a:r>
              <a:rPr lang="en-US" altLang="el-GR" b="1" dirty="0">
                <a:solidFill>
                  <a:schemeClr val="bg1">
                    <a:lumMod val="50000"/>
                  </a:schemeClr>
                </a:solidFill>
              </a:rPr>
              <a:t>)</a:t>
            </a:r>
            <a:r>
              <a:rPr lang="el-GR" altLang="el-GR" b="1" dirty="0">
                <a:solidFill>
                  <a:schemeClr val="bg1">
                    <a:lumMod val="50000"/>
                  </a:schemeClr>
                </a:solidFill>
              </a:rPr>
              <a:t> </a:t>
            </a:r>
            <a:endParaRPr lang="en-GB" altLang="el-GR" dirty="0">
              <a:solidFill>
                <a:schemeClr val="bg2"/>
              </a:solidFill>
            </a:endParaRP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fld id="{D57F1E4F-1CFF-5643-939E-217C01CDF565}" type="slidenum">
              <a:rPr lang="en-US" smtClean="0"/>
              <a:pPr/>
              <a:t>64</a:t>
            </a:fld>
            <a:endParaRPr lang="en-US" dirty="0"/>
          </a:p>
        </p:txBody>
      </p:sp>
      <p:graphicFrame>
        <p:nvGraphicFramePr>
          <p:cNvPr id="9" name="Chart 8"/>
          <p:cNvGraphicFramePr/>
          <p:nvPr>
            <p:extLst>
              <p:ext uri="{D42A27DB-BD31-4B8C-83A1-F6EECF244321}">
                <p14:modId xmlns:p14="http://schemas.microsoft.com/office/powerpoint/2010/main" val="3161400669"/>
              </p:ext>
            </p:extLst>
          </p:nvPr>
        </p:nvGraphicFramePr>
        <p:xfrm>
          <a:off x="464118" y="1524492"/>
          <a:ext cx="10620365" cy="460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490658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296674" y="151019"/>
            <a:ext cx="10576974"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a:lnSpc>
                <a:spcPct val="110000"/>
              </a:lnSpc>
              <a:spcBef>
                <a:spcPct val="20000"/>
              </a:spcBef>
            </a:pPr>
            <a:r>
              <a:rPr lang="el-GR" altLang="el-GR" sz="2000" b="1" dirty="0">
                <a:solidFill>
                  <a:srgbClr val="FF0000"/>
                </a:solidFill>
                <a:latin typeface="+mj-lt"/>
                <a:ea typeface="+mj-ea"/>
                <a:cs typeface="+mj-cs"/>
              </a:rPr>
              <a:t>Ευθύνες</a:t>
            </a:r>
            <a:r>
              <a:rPr lang="el-GR" altLang="el-GR" sz="2000" b="1" dirty="0">
                <a:solidFill>
                  <a:schemeClr val="bg2">
                    <a:lumMod val="25000"/>
                  </a:schemeClr>
                </a:solidFill>
                <a:latin typeface="+mj-lt"/>
                <a:ea typeface="+mj-ea"/>
                <a:cs typeface="+mj-cs"/>
              </a:rPr>
              <a:t> για την εκτίναξη του ενεργειακού κόστους και των τιμών σε διεθνές επίπεδο</a:t>
            </a:r>
          </a:p>
          <a:p>
            <a:pPr algn="ctr">
              <a:lnSpc>
                <a:spcPct val="110000"/>
              </a:lnSpc>
              <a:spcBef>
                <a:spcPct val="20000"/>
              </a:spcBef>
            </a:pPr>
            <a:endParaRPr lang="el-GR" altLang="el-GR" sz="1000" b="1" dirty="0">
              <a:solidFill>
                <a:schemeClr val="accent2">
                  <a:lumMod val="75000"/>
                </a:schemeClr>
              </a:solidFill>
              <a:latin typeface="+mj-lt"/>
              <a:ea typeface="+mj-ea"/>
              <a:cs typeface="+mj-cs"/>
            </a:endParaRPr>
          </a:p>
          <a:p>
            <a:pPr algn="ctr">
              <a:lnSpc>
                <a:spcPct val="110000"/>
              </a:lnSpc>
            </a:pPr>
            <a:r>
              <a:rPr lang="el-GR" altLang="el-GR" sz="1200" i="1" dirty="0">
                <a:solidFill>
                  <a:schemeClr val="bg1">
                    <a:lumMod val="50000"/>
                  </a:schemeClr>
                </a:solidFill>
              </a:rPr>
              <a:t>Ποιος πιστεύετε ότι ευθύνεται για την εκτίναξη του ενεργειακού κόστους και των τιμών σε διεθνές επίπεδο; </a:t>
            </a:r>
          </a:p>
          <a:p>
            <a:pPr algn="ctr">
              <a:lnSpc>
                <a:spcPct val="120000"/>
              </a:lnSpc>
              <a:defRPr/>
            </a:pPr>
            <a:r>
              <a:rPr lang="el-GR" altLang="el-GR" b="1" kern="0" dirty="0">
                <a:solidFill>
                  <a:schemeClr val="bg1">
                    <a:lumMod val="50000"/>
                  </a:schemeClr>
                </a:solidFill>
              </a:rPr>
              <a:t>Ανάλυση με βάση την ψήφο 2019 </a:t>
            </a: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fld id="{D57F1E4F-1CFF-5643-939E-217C01CDF565}" type="slidenum">
              <a:rPr lang="en-US" smtClean="0"/>
              <a:pPr/>
              <a:t>65</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229796930"/>
              </p:ext>
            </p:extLst>
          </p:nvPr>
        </p:nvGraphicFramePr>
        <p:xfrm>
          <a:off x="1057933" y="1467923"/>
          <a:ext cx="9186497" cy="3837596"/>
        </p:xfrm>
        <a:graphic>
          <a:graphicData uri="http://schemas.openxmlformats.org/drawingml/2006/table">
            <a:tbl>
              <a:tblPr/>
              <a:tblGrid>
                <a:gridCol w="2370664">
                  <a:extLst>
                    <a:ext uri="{9D8B030D-6E8A-4147-A177-3AD203B41FA5}">
                      <a16:colId xmlns:a16="http://schemas.microsoft.com/office/drawing/2014/main" val="20000"/>
                    </a:ext>
                  </a:extLst>
                </a:gridCol>
                <a:gridCol w="2086263">
                  <a:extLst>
                    <a:ext uri="{9D8B030D-6E8A-4147-A177-3AD203B41FA5}">
                      <a16:colId xmlns:a16="http://schemas.microsoft.com/office/drawing/2014/main" val="20001"/>
                    </a:ext>
                  </a:extLst>
                </a:gridCol>
                <a:gridCol w="1544992">
                  <a:extLst>
                    <a:ext uri="{9D8B030D-6E8A-4147-A177-3AD203B41FA5}">
                      <a16:colId xmlns:a16="http://schemas.microsoft.com/office/drawing/2014/main" val="20002"/>
                    </a:ext>
                  </a:extLst>
                </a:gridCol>
                <a:gridCol w="1592289">
                  <a:extLst>
                    <a:ext uri="{9D8B030D-6E8A-4147-A177-3AD203B41FA5}">
                      <a16:colId xmlns:a16="http://schemas.microsoft.com/office/drawing/2014/main" val="20003"/>
                    </a:ext>
                  </a:extLst>
                </a:gridCol>
                <a:gridCol w="1592289">
                  <a:extLst>
                    <a:ext uri="{9D8B030D-6E8A-4147-A177-3AD203B41FA5}">
                      <a16:colId xmlns:a16="http://schemas.microsoft.com/office/drawing/2014/main" val="20004"/>
                    </a:ext>
                  </a:extLst>
                </a:gridCol>
              </a:tblGrid>
              <a:tr h="976046">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642090">
                <a:tc>
                  <a:txBody>
                    <a:bodyPr/>
                    <a:lstStyle/>
                    <a:p>
                      <a:pPr algn="ctr" fontAlgn="b"/>
                      <a:r>
                        <a:rPr lang="el-GR" sz="1000" b="1" i="0" u="none" strike="noStrike" dirty="0">
                          <a:solidFill>
                            <a:srgbClr val="000000"/>
                          </a:solidFill>
                          <a:effectLst/>
                          <a:latin typeface="Arial" panose="020B0604020202020204" pitchFamily="34" charset="0"/>
                        </a:rPr>
                        <a:t>Η αναποτελεσματικότητα της </a:t>
                      </a:r>
                      <a:r>
                        <a:rPr lang="el-GR" sz="1000" b="1" i="0" u="none" strike="noStrike" dirty="0" err="1">
                          <a:solidFill>
                            <a:srgbClr val="000000"/>
                          </a:solidFill>
                          <a:effectLst/>
                          <a:latin typeface="Arial" panose="020B0604020202020204" pitchFamily="34" charset="0"/>
                        </a:rPr>
                        <a:t>Ευρωπαικής</a:t>
                      </a:r>
                      <a:r>
                        <a:rPr lang="el-GR" sz="1000" b="1" i="0" u="none" strike="noStrike" dirty="0">
                          <a:solidFill>
                            <a:srgbClr val="000000"/>
                          </a:solidFill>
                          <a:effectLst/>
                          <a:latin typeface="Arial" panose="020B0604020202020204" pitchFamily="34" charset="0"/>
                        </a:rPr>
                        <a:t> Ένωσης ως Οργανισμού</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543333">
                <a:tc>
                  <a:txBody>
                    <a:bodyPr/>
                    <a:lstStyle/>
                    <a:p>
                      <a:pPr algn="ctr" fontAlgn="b"/>
                      <a:r>
                        <a:rPr lang="el-GR" sz="1000" b="1" i="0" u="none" strike="noStrike" dirty="0">
                          <a:solidFill>
                            <a:srgbClr val="000000"/>
                          </a:solidFill>
                          <a:effectLst/>
                          <a:latin typeface="Arial" panose="020B0604020202020204" pitchFamily="34" charset="0"/>
                        </a:rPr>
                        <a:t>Τα μέτρα / κυρώσεις που έλαβαν κυρίως οι χώρες της Δύσης εναντίον της Ρωσίας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26,4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20,8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38,8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17,4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558709">
                <a:tc>
                  <a:txBody>
                    <a:bodyPr/>
                    <a:lstStyle/>
                    <a:p>
                      <a:pPr algn="ctr" fontAlgn="b"/>
                      <a:r>
                        <a:rPr lang="el-GR" sz="1000" b="1" i="0" u="none" strike="noStrike" dirty="0" smtClean="0">
                          <a:solidFill>
                            <a:srgbClr val="000000"/>
                          </a:solidFill>
                          <a:effectLst/>
                          <a:latin typeface="Arial" panose="020B0604020202020204" pitchFamily="34" charset="0"/>
                        </a:rPr>
                        <a:t>Η εισβολή της Ρωσίας και ο Πόλεμος στην Ουκρανία</a:t>
                      </a:r>
                      <a:endParaRPr lang="el-GR" sz="1000" b="1" i="0" u="none" strike="noStrike" dirty="0">
                        <a:solidFill>
                          <a:srgbClr val="000000"/>
                        </a:solidFill>
                        <a:effectLst/>
                        <a:latin typeface="Arial" panose="020B0604020202020204" pitchFamily="34" charset="0"/>
                      </a:endParaRP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23,8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22,6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558709">
                <a:tc>
                  <a:txBody>
                    <a:bodyPr/>
                    <a:lstStyle/>
                    <a:p>
                      <a:pPr algn="ctr" fontAlgn="b"/>
                      <a:r>
                        <a:rPr lang="el-GR" sz="1000" b="1" i="0" u="none" strike="noStrike" dirty="0">
                          <a:solidFill>
                            <a:srgbClr val="000000"/>
                          </a:solidFill>
                          <a:effectLst/>
                          <a:latin typeface="Arial" panose="020B0604020202020204" pitchFamily="34" charset="0"/>
                        </a:rPr>
                        <a:t>Άλλες Αναφορές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a:solidFill>
                            <a:srgbClr val="000000"/>
                          </a:solidFill>
                          <a:effectLst/>
                          <a:latin typeface="Calibri" panose="020F0502020204030204" pitchFamily="34" charset="0"/>
                        </a:rPr>
                        <a:t>5,6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9,6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9,7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45274696"/>
                  </a:ext>
                </a:extLst>
              </a:tr>
              <a:tr h="558709">
                <a:tc>
                  <a:txBody>
                    <a:bodyPr/>
                    <a:lstStyle/>
                    <a:p>
                      <a:pPr algn="ctr" fontAlgn="b"/>
                      <a:r>
                        <a:rPr lang="el-GR" sz="1000" b="1" i="0" u="none" strike="noStrike" dirty="0">
                          <a:solidFill>
                            <a:srgbClr val="000000"/>
                          </a:solidFill>
                          <a:effectLst/>
                          <a:latin typeface="Arial" panose="020B060402020202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4,5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288612227"/>
                  </a:ext>
                </a:extLst>
              </a:tr>
            </a:tbl>
          </a:graphicData>
        </a:graphic>
      </p:graphicFrame>
    </p:spTree>
    <p:extLst>
      <p:ext uri="{BB962C8B-B14F-4D97-AF65-F5344CB8AC3E}">
        <p14:creationId xmlns:p14="http://schemas.microsoft.com/office/powerpoint/2010/main" val="38970563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296673" y="151019"/>
            <a:ext cx="11964996" cy="1141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a:lnSpc>
                <a:spcPct val="110000"/>
              </a:lnSpc>
              <a:spcBef>
                <a:spcPct val="20000"/>
              </a:spcBef>
            </a:pPr>
            <a:r>
              <a:rPr lang="el-GR" altLang="el-GR" sz="2000" b="1" dirty="0">
                <a:solidFill>
                  <a:schemeClr val="bg2">
                    <a:lumMod val="25000"/>
                  </a:schemeClr>
                </a:solidFill>
                <a:latin typeface="+mj-lt"/>
                <a:ea typeface="+mj-ea"/>
                <a:cs typeface="+mj-cs"/>
              </a:rPr>
              <a:t>Αξιολόγηση </a:t>
            </a:r>
            <a:r>
              <a:rPr lang="el-GR" altLang="el-GR" sz="2000" b="1" dirty="0">
                <a:solidFill>
                  <a:srgbClr val="FF0000"/>
                </a:solidFill>
                <a:latin typeface="+mj-lt"/>
                <a:ea typeface="+mj-ea"/>
                <a:cs typeface="+mj-cs"/>
              </a:rPr>
              <a:t>κυρώσεων</a:t>
            </a:r>
            <a:r>
              <a:rPr lang="el-GR" altLang="el-GR" sz="2000" b="1" dirty="0">
                <a:solidFill>
                  <a:srgbClr val="00B0F0"/>
                </a:solidFill>
                <a:latin typeface="+mj-lt"/>
                <a:ea typeface="+mj-ea"/>
                <a:cs typeface="+mj-cs"/>
              </a:rPr>
              <a:t> </a:t>
            </a:r>
            <a:r>
              <a:rPr lang="el-GR" altLang="el-GR" sz="2000" b="1" dirty="0">
                <a:solidFill>
                  <a:schemeClr val="tx2">
                    <a:lumMod val="50000"/>
                  </a:schemeClr>
                </a:solidFill>
                <a:latin typeface="+mj-lt"/>
                <a:ea typeface="+mj-ea"/>
                <a:cs typeface="+mj-cs"/>
              </a:rPr>
              <a:t>των</a:t>
            </a:r>
            <a:r>
              <a:rPr lang="el-GR" altLang="el-GR" sz="2000" b="1" dirty="0">
                <a:solidFill>
                  <a:srgbClr val="00B0F0"/>
                </a:solidFill>
                <a:latin typeface="+mj-lt"/>
                <a:ea typeface="+mj-ea"/>
                <a:cs typeface="+mj-cs"/>
              </a:rPr>
              <a:t> </a:t>
            </a:r>
            <a:r>
              <a:rPr lang="el-GR" altLang="el-GR" sz="2000" b="1" dirty="0">
                <a:solidFill>
                  <a:schemeClr val="tx2">
                    <a:lumMod val="50000"/>
                  </a:schemeClr>
                </a:solidFill>
                <a:latin typeface="+mj-lt"/>
                <a:ea typeface="+mj-ea"/>
                <a:cs typeface="+mj-cs"/>
              </a:rPr>
              <a:t>Ευρωπαϊκών χώρων στην Ρωσία λόγω Ουκρανίας </a:t>
            </a:r>
          </a:p>
          <a:p>
            <a:pPr algn="ctr">
              <a:lnSpc>
                <a:spcPct val="110000"/>
              </a:lnSpc>
              <a:spcBef>
                <a:spcPct val="20000"/>
              </a:spcBef>
            </a:pPr>
            <a:endParaRPr lang="el-GR" altLang="el-GR" sz="1050" b="1" i="1" dirty="0">
              <a:solidFill>
                <a:srgbClr val="00B0F0"/>
              </a:solidFill>
              <a:latin typeface="+mj-lt"/>
              <a:ea typeface="+mj-ea"/>
              <a:cs typeface="+mj-cs"/>
            </a:endParaRPr>
          </a:p>
          <a:p>
            <a:pPr algn="ctr">
              <a:lnSpc>
                <a:spcPct val="110000"/>
              </a:lnSpc>
              <a:spcBef>
                <a:spcPct val="20000"/>
              </a:spcBef>
            </a:pPr>
            <a:r>
              <a:rPr lang="el-GR" altLang="el-GR" sz="1100" i="1" dirty="0">
                <a:solidFill>
                  <a:schemeClr val="bg1">
                    <a:lumMod val="50000"/>
                  </a:schemeClr>
                </a:solidFill>
              </a:rPr>
              <a:t>Ποια από τις παρακάτω φράσεις σας εκφράζει καλύτερα ως προς τις κυρώσεις που έχουν επιβάλει οι χώρες της Ευρώπης στην Ρωσία λόγω της επίθεσης της δεύτερης στην Ουκρανία; </a:t>
            </a:r>
          </a:p>
          <a:p>
            <a:pPr algn="ctr">
              <a:lnSpc>
                <a:spcPct val="110000"/>
              </a:lnSpc>
              <a:spcBef>
                <a:spcPct val="20000"/>
              </a:spcBef>
            </a:pPr>
            <a:r>
              <a:rPr lang="el-GR" altLang="el-GR" b="1" dirty="0">
                <a:solidFill>
                  <a:schemeClr val="bg1">
                    <a:lumMod val="50000"/>
                  </a:schemeClr>
                </a:solidFill>
              </a:rPr>
              <a:t>Σύνολο ερωτηθέντων</a:t>
            </a:r>
            <a:r>
              <a:rPr lang="en-US" altLang="el-GR" b="1" dirty="0">
                <a:solidFill>
                  <a:schemeClr val="bg1">
                    <a:lumMod val="50000"/>
                  </a:schemeClr>
                </a:solidFill>
              </a:rPr>
              <a:t> (N=</a:t>
            </a:r>
            <a:r>
              <a:rPr lang="el-GR" altLang="el-GR" b="1" dirty="0">
                <a:solidFill>
                  <a:schemeClr val="bg1">
                    <a:lumMod val="50000"/>
                  </a:schemeClr>
                </a:solidFill>
              </a:rPr>
              <a:t>1000</a:t>
            </a:r>
            <a:r>
              <a:rPr lang="en-US" altLang="el-GR" b="1" dirty="0">
                <a:solidFill>
                  <a:schemeClr val="bg1">
                    <a:lumMod val="50000"/>
                  </a:schemeClr>
                </a:solidFill>
              </a:rPr>
              <a:t>)</a:t>
            </a:r>
            <a:r>
              <a:rPr lang="el-GR" altLang="el-GR" b="1" dirty="0">
                <a:solidFill>
                  <a:schemeClr val="bg1">
                    <a:lumMod val="50000"/>
                  </a:schemeClr>
                </a:solidFill>
              </a:rPr>
              <a:t> </a:t>
            </a:r>
            <a:endParaRPr lang="en-GB" altLang="el-GR" dirty="0">
              <a:solidFill>
                <a:schemeClr val="bg2"/>
              </a:solidFill>
            </a:endParaRP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fld id="{D57F1E4F-1CFF-5643-939E-217C01CDF565}" type="slidenum">
              <a:rPr lang="en-US" smtClean="0"/>
              <a:pPr/>
              <a:t>66</a:t>
            </a:fld>
            <a:endParaRPr lang="en-US" dirty="0"/>
          </a:p>
        </p:txBody>
      </p:sp>
      <p:graphicFrame>
        <p:nvGraphicFramePr>
          <p:cNvPr id="7" name="Chart 6"/>
          <p:cNvGraphicFramePr/>
          <p:nvPr>
            <p:extLst>
              <p:ext uri="{D42A27DB-BD31-4B8C-83A1-F6EECF244321}">
                <p14:modId xmlns:p14="http://schemas.microsoft.com/office/powerpoint/2010/main" val="1878967030"/>
              </p:ext>
            </p:extLst>
          </p:nvPr>
        </p:nvGraphicFramePr>
        <p:xfrm>
          <a:off x="296674" y="1338349"/>
          <a:ext cx="11693164" cy="48120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36790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296674" y="151019"/>
            <a:ext cx="10929514" cy="132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0" lvl="0" indent="0" algn="ctr">
              <a:lnSpc>
                <a:spcPct val="110000"/>
              </a:lnSpc>
              <a:spcBef>
                <a:spcPct val="20000"/>
              </a:spcBef>
            </a:pPr>
            <a:r>
              <a:rPr lang="el-GR" altLang="el-GR" sz="2000" b="1" dirty="0">
                <a:solidFill>
                  <a:srgbClr val="E7E6E6">
                    <a:lumMod val="25000"/>
                  </a:srgbClr>
                </a:solidFill>
                <a:latin typeface="Calibri Light" panose="020F0302020204030204"/>
              </a:rPr>
              <a:t>Αξιολόγηση </a:t>
            </a:r>
            <a:r>
              <a:rPr lang="el-GR" altLang="el-GR" sz="2000" b="1" dirty="0">
                <a:solidFill>
                  <a:srgbClr val="FF0000"/>
                </a:solidFill>
                <a:latin typeface="Calibri Light" panose="020F0302020204030204"/>
              </a:rPr>
              <a:t>κυρώσεων</a:t>
            </a:r>
            <a:r>
              <a:rPr lang="el-GR" altLang="el-GR" sz="2000" b="1" dirty="0">
                <a:solidFill>
                  <a:srgbClr val="00B0F0"/>
                </a:solidFill>
                <a:latin typeface="Calibri Light" panose="020F0302020204030204"/>
              </a:rPr>
              <a:t> </a:t>
            </a:r>
            <a:r>
              <a:rPr lang="el-GR" altLang="el-GR" sz="2000" b="1" dirty="0">
                <a:solidFill>
                  <a:srgbClr val="44546A">
                    <a:lumMod val="50000"/>
                  </a:srgbClr>
                </a:solidFill>
                <a:latin typeface="Calibri Light" panose="020F0302020204030204"/>
              </a:rPr>
              <a:t>των</a:t>
            </a:r>
            <a:r>
              <a:rPr lang="el-GR" altLang="el-GR" sz="2000" b="1" dirty="0">
                <a:solidFill>
                  <a:srgbClr val="00B0F0"/>
                </a:solidFill>
                <a:latin typeface="Calibri Light" panose="020F0302020204030204"/>
              </a:rPr>
              <a:t> </a:t>
            </a:r>
            <a:r>
              <a:rPr lang="el-GR" altLang="el-GR" sz="2000" b="1" dirty="0">
                <a:solidFill>
                  <a:srgbClr val="44546A">
                    <a:lumMod val="50000"/>
                  </a:srgbClr>
                </a:solidFill>
                <a:latin typeface="Calibri Light" panose="020F0302020204030204"/>
              </a:rPr>
              <a:t>Ευρωπαϊκών χώρων στην Ρωσία λόγω Ουκρανίας </a:t>
            </a:r>
          </a:p>
          <a:p>
            <a:pPr algn="ctr">
              <a:lnSpc>
                <a:spcPct val="110000"/>
              </a:lnSpc>
              <a:spcBef>
                <a:spcPct val="20000"/>
              </a:spcBef>
            </a:pPr>
            <a:endParaRPr lang="el-GR" altLang="el-GR" sz="1100" b="1" i="1" dirty="0">
              <a:solidFill>
                <a:srgbClr val="00B0F0"/>
              </a:solidFill>
              <a:latin typeface="+mj-lt"/>
              <a:ea typeface="+mj-ea"/>
              <a:cs typeface="+mj-cs"/>
            </a:endParaRPr>
          </a:p>
          <a:p>
            <a:pPr algn="ctr">
              <a:lnSpc>
                <a:spcPct val="110000"/>
              </a:lnSpc>
              <a:spcBef>
                <a:spcPct val="20000"/>
              </a:spcBef>
            </a:pPr>
            <a:r>
              <a:rPr lang="el-GR" altLang="el-GR" sz="1050" i="1" dirty="0">
                <a:solidFill>
                  <a:schemeClr val="bg1">
                    <a:lumMod val="50000"/>
                  </a:schemeClr>
                </a:solidFill>
              </a:rPr>
              <a:t>Ποια από τις παρακάτω φράσεις σας εκφράζει καλύτερα ως προς τις κυρώσεις που έχουν επιβάλει οι χώρες της Ευρώπης στην Ρωσία λόγω της επίθεσης της δεύτερης </a:t>
            </a:r>
          </a:p>
          <a:p>
            <a:pPr algn="ctr">
              <a:lnSpc>
                <a:spcPct val="110000"/>
              </a:lnSpc>
              <a:spcBef>
                <a:spcPct val="20000"/>
              </a:spcBef>
            </a:pPr>
            <a:r>
              <a:rPr lang="el-GR" altLang="el-GR" sz="1050" i="1" dirty="0">
                <a:solidFill>
                  <a:schemeClr val="bg1">
                    <a:lumMod val="50000"/>
                  </a:schemeClr>
                </a:solidFill>
              </a:rPr>
              <a:t>στην Ουκρανία; </a:t>
            </a:r>
          </a:p>
          <a:p>
            <a:pPr algn="ctr">
              <a:lnSpc>
                <a:spcPct val="120000"/>
              </a:lnSpc>
              <a:defRPr/>
            </a:pPr>
            <a:r>
              <a:rPr lang="el-GR" altLang="el-GR" b="1" kern="0" dirty="0">
                <a:solidFill>
                  <a:schemeClr val="bg1">
                    <a:lumMod val="50000"/>
                  </a:schemeClr>
                </a:solidFill>
              </a:rPr>
              <a:t>Ανάλυση με βάση την ψήφο 2019, το φύλο και την ηλικία</a:t>
            </a: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fld id="{D57F1E4F-1CFF-5643-939E-217C01CDF565}" type="slidenum">
              <a:rPr lang="en-US" smtClean="0"/>
              <a:pPr/>
              <a:t>67</a:t>
            </a:fld>
            <a:endParaRPr lang="en-US" dirty="0"/>
          </a:p>
        </p:txBody>
      </p:sp>
      <p:graphicFrame>
        <p:nvGraphicFramePr>
          <p:cNvPr id="12" name="Table 11">
            <a:extLst>
              <a:ext uri="{FF2B5EF4-FFF2-40B4-BE49-F238E27FC236}">
                <a16:creationId xmlns:a16="http://schemas.microsoft.com/office/drawing/2014/main" id="{070D0929-33D9-480F-A348-D11D1DD0F5F4}"/>
              </a:ext>
            </a:extLst>
          </p:cNvPr>
          <p:cNvGraphicFramePr>
            <a:graphicFrameLocks noGrp="1"/>
          </p:cNvGraphicFramePr>
          <p:nvPr>
            <p:extLst>
              <p:ext uri="{D42A27DB-BD31-4B8C-83A1-F6EECF244321}">
                <p14:modId xmlns:p14="http://schemas.microsoft.com/office/powerpoint/2010/main" val="3584826656"/>
              </p:ext>
            </p:extLst>
          </p:nvPr>
        </p:nvGraphicFramePr>
        <p:xfrm>
          <a:off x="1178805" y="1481200"/>
          <a:ext cx="7987229" cy="2251293"/>
        </p:xfrm>
        <a:graphic>
          <a:graphicData uri="http://schemas.openxmlformats.org/drawingml/2006/table">
            <a:tbl>
              <a:tblPr/>
              <a:tblGrid>
                <a:gridCol w="2061182">
                  <a:extLst>
                    <a:ext uri="{9D8B030D-6E8A-4147-A177-3AD203B41FA5}">
                      <a16:colId xmlns:a16="http://schemas.microsoft.com/office/drawing/2014/main" val="20000"/>
                    </a:ext>
                  </a:extLst>
                </a:gridCol>
                <a:gridCol w="1813906">
                  <a:extLst>
                    <a:ext uri="{9D8B030D-6E8A-4147-A177-3AD203B41FA5}">
                      <a16:colId xmlns:a16="http://schemas.microsoft.com/office/drawing/2014/main" val="20001"/>
                    </a:ext>
                  </a:extLst>
                </a:gridCol>
                <a:gridCol w="1343297">
                  <a:extLst>
                    <a:ext uri="{9D8B030D-6E8A-4147-A177-3AD203B41FA5}">
                      <a16:colId xmlns:a16="http://schemas.microsoft.com/office/drawing/2014/main" val="20002"/>
                    </a:ext>
                  </a:extLst>
                </a:gridCol>
                <a:gridCol w="1384422">
                  <a:extLst>
                    <a:ext uri="{9D8B030D-6E8A-4147-A177-3AD203B41FA5}">
                      <a16:colId xmlns:a16="http://schemas.microsoft.com/office/drawing/2014/main" val="20003"/>
                    </a:ext>
                  </a:extLst>
                </a:gridCol>
                <a:gridCol w="1384422">
                  <a:extLst>
                    <a:ext uri="{9D8B030D-6E8A-4147-A177-3AD203B41FA5}">
                      <a16:colId xmlns:a16="http://schemas.microsoft.com/office/drawing/2014/main" val="20004"/>
                    </a:ext>
                  </a:extLst>
                </a:gridCol>
              </a:tblGrid>
              <a:tr h="544630">
                <a:tc>
                  <a:txBody>
                    <a:bodyPr/>
                    <a:lstStyle/>
                    <a:p>
                      <a:pPr algn="l" fontAlgn="b"/>
                      <a:endParaRPr kumimoji="0" lang="en-US" sz="1400" b="1" i="0" u="none" strike="noStrike" kern="1200" cap="none" spc="0" normalizeH="0" baseline="0" dirty="0">
                        <a:ln>
                          <a:noFill/>
                        </a:ln>
                        <a:solidFill>
                          <a:srgbClr val="000000"/>
                        </a:solidFill>
                        <a:effectLst/>
                        <a:uLnTx/>
                        <a:uFillTx/>
                        <a:latin typeface="Arial" panose="020B0604020202020204" pitchFamily="34" charset="0"/>
                        <a:ea typeface="+mn-ea"/>
                        <a:cs typeface="+mn-cs"/>
                      </a:endParaRPr>
                    </a:p>
                  </a:txBody>
                  <a:tcPr marL="7688" marR="7688" marT="7688"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358224">
                <a:tc>
                  <a:txBody>
                    <a:bodyPr/>
                    <a:lstStyle/>
                    <a:p>
                      <a:pPr algn="ctr" fontAlgn="b"/>
                      <a:r>
                        <a:rPr lang="el-GR" sz="800" b="1" i="0" u="none" strike="noStrike" dirty="0">
                          <a:solidFill>
                            <a:srgbClr val="000000"/>
                          </a:solidFill>
                          <a:effectLst/>
                          <a:latin typeface="+mn-lt"/>
                        </a:rPr>
                        <a:t>Οι κυρώσεις και τα μέτρα που έχουν λάβει οι χώρες της Ευρώπης εναντίον της Ρωσίας πλήττουν περισσότερο τις ίδιες παρά την Ρωσία</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55,7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55,5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43,7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474931">
                <a:tc>
                  <a:txBody>
                    <a:bodyPr/>
                    <a:lstStyle/>
                    <a:p>
                      <a:pPr algn="ctr" fontAlgn="b"/>
                      <a:r>
                        <a:rPr lang="el-GR" sz="800" b="1" i="0" u="none" strike="noStrike" dirty="0">
                          <a:solidFill>
                            <a:srgbClr val="000000"/>
                          </a:solidFill>
                          <a:effectLst/>
                          <a:latin typeface="+mn-lt"/>
                        </a:rPr>
                        <a:t>Οι κυρώσεις και τα μέτρα που έχουν λάβει οι χώρες της Ευρώπης εναντίον της Ρωσίας πλήττουν περισσότερο την Ρωσία σε σχέση με τις χώρες της Ευρώπης</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8,7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41518">
                <a:tc>
                  <a:txBody>
                    <a:bodyPr/>
                    <a:lstStyle/>
                    <a:p>
                      <a:pPr algn="ctr" fontAlgn="b"/>
                      <a:r>
                        <a:rPr lang="el-GR" sz="800" b="1" i="0" u="none" strike="noStrike" dirty="0">
                          <a:solidFill>
                            <a:srgbClr val="000000"/>
                          </a:solidFill>
                          <a:effectLst/>
                          <a:latin typeface="+mn-lt"/>
                        </a:rPr>
                        <a:t>Οι κυρώσεις και τα μέτρα που έχουν λάβει οι χώρες της Ευρώπης εναντίον της Ρωσίας πλήττουν εξίσου την Ρωσία και τις ίδιες τις χώρες</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27,9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29,4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28,4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241518">
                <a:tc>
                  <a:txBody>
                    <a:bodyPr/>
                    <a:lstStyle/>
                    <a:p>
                      <a:pPr algn="ctr" fontAlgn="b"/>
                      <a:r>
                        <a:rPr lang="el-GR" sz="800" b="1" i="0" u="none" strike="noStrike" dirty="0">
                          <a:solidFill>
                            <a:srgbClr val="000000"/>
                          </a:solidFill>
                          <a:effectLst/>
                          <a:latin typeface="+mn-lt"/>
                        </a:rPr>
                        <a:t>ΔΞ/ΔΑ</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18,7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69743321"/>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594505851"/>
              </p:ext>
            </p:extLst>
          </p:nvPr>
        </p:nvGraphicFramePr>
        <p:xfrm>
          <a:off x="1178805" y="4107778"/>
          <a:ext cx="10278739" cy="2652663"/>
        </p:xfrm>
        <a:graphic>
          <a:graphicData uri="http://schemas.openxmlformats.org/drawingml/2006/table">
            <a:tbl>
              <a:tblPr/>
              <a:tblGrid>
                <a:gridCol w="1503435">
                  <a:extLst>
                    <a:ext uri="{9D8B030D-6E8A-4147-A177-3AD203B41FA5}">
                      <a16:colId xmlns:a16="http://schemas.microsoft.com/office/drawing/2014/main" val="20000"/>
                    </a:ext>
                  </a:extLst>
                </a:gridCol>
                <a:gridCol w="1050910">
                  <a:extLst>
                    <a:ext uri="{9D8B030D-6E8A-4147-A177-3AD203B41FA5}">
                      <a16:colId xmlns:a16="http://schemas.microsoft.com/office/drawing/2014/main" val="20001"/>
                    </a:ext>
                  </a:extLst>
                </a:gridCol>
                <a:gridCol w="1091164">
                  <a:extLst>
                    <a:ext uri="{9D8B030D-6E8A-4147-A177-3AD203B41FA5}">
                      <a16:colId xmlns:a16="http://schemas.microsoft.com/office/drawing/2014/main" val="20002"/>
                    </a:ext>
                  </a:extLst>
                </a:gridCol>
                <a:gridCol w="1088975">
                  <a:extLst>
                    <a:ext uri="{9D8B030D-6E8A-4147-A177-3AD203B41FA5}">
                      <a16:colId xmlns:a16="http://schemas.microsoft.com/office/drawing/2014/main" val="20003"/>
                    </a:ext>
                  </a:extLst>
                </a:gridCol>
                <a:gridCol w="1108851">
                  <a:extLst>
                    <a:ext uri="{9D8B030D-6E8A-4147-A177-3AD203B41FA5}">
                      <a16:colId xmlns:a16="http://schemas.microsoft.com/office/drawing/2014/main" val="20004"/>
                    </a:ext>
                  </a:extLst>
                </a:gridCol>
                <a:gridCol w="1108851">
                  <a:extLst>
                    <a:ext uri="{9D8B030D-6E8A-4147-A177-3AD203B41FA5}">
                      <a16:colId xmlns:a16="http://schemas.microsoft.com/office/drawing/2014/main" val="20005"/>
                    </a:ext>
                  </a:extLst>
                </a:gridCol>
                <a:gridCol w="1108851">
                  <a:extLst>
                    <a:ext uri="{9D8B030D-6E8A-4147-A177-3AD203B41FA5}">
                      <a16:colId xmlns:a16="http://schemas.microsoft.com/office/drawing/2014/main" val="20006"/>
                    </a:ext>
                  </a:extLst>
                </a:gridCol>
                <a:gridCol w="1108851">
                  <a:extLst>
                    <a:ext uri="{9D8B030D-6E8A-4147-A177-3AD203B41FA5}">
                      <a16:colId xmlns:a16="http://schemas.microsoft.com/office/drawing/2014/main" val="20007"/>
                    </a:ext>
                  </a:extLst>
                </a:gridCol>
                <a:gridCol w="1108851">
                  <a:extLst>
                    <a:ext uri="{9D8B030D-6E8A-4147-A177-3AD203B41FA5}">
                      <a16:colId xmlns:a16="http://schemas.microsoft.com/office/drawing/2014/main" val="20008"/>
                    </a:ext>
                  </a:extLst>
                </a:gridCol>
              </a:tblGrid>
              <a:tr h="555744">
                <a:tc>
                  <a:txBody>
                    <a:bodyPr/>
                    <a:lstStyle/>
                    <a:p>
                      <a:pPr algn="ctr" fontAlgn="b"/>
                      <a:endParaRPr kumimoji="0" lang="en-US" sz="16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a:t>
                      </a:r>
                      <a:endParaRPr kumimoji="0" lang="el-GR"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ΘΕΝΤ</a:t>
                      </a:r>
                      <a:r>
                        <a:rPr kumimoji="0" lang="el-GR"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ΩΝ</a:t>
                      </a:r>
                      <a:endParaRPr kumimoji="0" lang="en-GB"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37" marR="91437" marT="45710" marB="4571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ΑΝΔΡΕΣ</a:t>
                      </a:r>
                      <a:endParaRPr kumimoji="0" lang="en-US"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ΓΥΝΑΙΚΕΣ</a:t>
                      </a:r>
                      <a:endParaRPr kumimoji="0" lang="en-US"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0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17-34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0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35-44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0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45-54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0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55-64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l-GR" sz="100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65+</a:t>
                      </a:r>
                      <a:endParaRPr kumimoji="0" lang="en-US" sz="100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71049">
                <a:tc>
                  <a:txBody>
                    <a:bodyPr/>
                    <a:lstStyle/>
                    <a:p>
                      <a:pPr algn="ctr" fontAlgn="b"/>
                      <a:r>
                        <a:rPr lang="el-GR" sz="800" b="1" i="0" u="none" strike="noStrike" dirty="0">
                          <a:solidFill>
                            <a:srgbClr val="000000"/>
                          </a:solidFill>
                          <a:effectLst/>
                          <a:latin typeface="+mn-lt"/>
                        </a:rPr>
                        <a:t>Οι κυρώσεις και τα μέτρα που έχουν λάβει οι χώρες της Ευρώπης εναντίον της Ρωσίας πλήττουν περισσότερο τις ίδιες παρά την Ρωσία</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1" i="0" u="none" strike="noStrike" dirty="0">
                          <a:solidFill>
                            <a:srgbClr val="000000"/>
                          </a:solidFill>
                          <a:effectLst/>
                          <a:latin typeface="Calibri" panose="020F0502020204030204" pitchFamily="34" charset="0"/>
                        </a:rPr>
                        <a:t>55,7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dirty="0">
                          <a:solidFill>
                            <a:srgbClr val="000000"/>
                          </a:solidFill>
                          <a:effectLst/>
                          <a:latin typeface="Calibri" panose="020F0502020204030204" pitchFamily="34" charset="0"/>
                        </a:rPr>
                        <a:t>60,4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Calibri" panose="020F0502020204030204" pitchFamily="34" charset="0"/>
                        </a:rPr>
                        <a:t>51,2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Calibri" panose="020F0502020204030204" pitchFamily="34" charset="0"/>
                        </a:rPr>
                        <a:t>48,6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Calibri" panose="020F0502020204030204" pitchFamily="34" charset="0"/>
                        </a:rPr>
                        <a:t>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Calibri" panose="020F0502020204030204" pitchFamily="34" charset="0"/>
                        </a:rPr>
                        <a:t>57,7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Calibri" panose="020F0502020204030204" pitchFamily="34" charset="0"/>
                        </a:rPr>
                        <a:t>58,6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Calibri" panose="020F0502020204030204" pitchFamily="34" charset="0"/>
                        </a:rPr>
                        <a:t>61,4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586802">
                <a:tc>
                  <a:txBody>
                    <a:bodyPr/>
                    <a:lstStyle/>
                    <a:p>
                      <a:pPr algn="ctr" fontAlgn="b"/>
                      <a:r>
                        <a:rPr lang="el-GR" sz="800" b="1" i="0" u="none" strike="noStrike" dirty="0">
                          <a:solidFill>
                            <a:srgbClr val="000000"/>
                          </a:solidFill>
                          <a:effectLst/>
                          <a:latin typeface="+mn-lt"/>
                        </a:rPr>
                        <a:t>Οι κυρώσεις και τα μέτρα που έχουν λάβει οι χώρες της Ευρώπης εναντίον της Ρωσίας πλήττουν περισσότερο την Ρωσία σε σχέση με τις χώρες της Ευρώπης</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1" i="0" u="none" strike="noStrike" dirty="0">
                          <a:solidFill>
                            <a:srgbClr val="000000"/>
                          </a:solidFill>
                          <a:effectLst/>
                          <a:latin typeface="Calibri" panose="020F0502020204030204" pitchFamily="34" charset="0"/>
                        </a:rPr>
                        <a:t>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Calibri" panose="020F0502020204030204" pitchFamily="34" charset="0"/>
                        </a:rPr>
                        <a:t>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dirty="0">
                          <a:solidFill>
                            <a:srgbClr val="000000"/>
                          </a:solidFill>
                          <a:effectLst/>
                          <a:latin typeface="Calibri" panose="020F0502020204030204" pitchFamily="34" charset="0"/>
                        </a:rPr>
                        <a:t>8,2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dirty="0">
                          <a:solidFill>
                            <a:srgbClr val="000000"/>
                          </a:solidFill>
                          <a:effectLst/>
                          <a:latin typeface="Calibri" panose="020F0502020204030204" pitchFamily="34" charset="0"/>
                        </a:rPr>
                        <a:t>14,1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Calibri" panose="020F0502020204030204" pitchFamily="34" charset="0"/>
                        </a:rPr>
                        <a:t>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Calibri" panose="020F0502020204030204" pitchFamily="34" charset="0"/>
                        </a:rPr>
                        <a:t>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Calibri" panose="020F0502020204030204" pitchFamily="34" charset="0"/>
                        </a:rPr>
                        <a:t>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Calibri" panose="020F0502020204030204" pitchFamily="34" charset="0"/>
                        </a:rPr>
                        <a:t>4,5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39544">
                <a:tc>
                  <a:txBody>
                    <a:bodyPr/>
                    <a:lstStyle/>
                    <a:p>
                      <a:pPr algn="ctr" fontAlgn="b"/>
                      <a:r>
                        <a:rPr lang="el-GR" sz="800" b="1" i="0" u="none" strike="noStrike" dirty="0">
                          <a:solidFill>
                            <a:srgbClr val="000000"/>
                          </a:solidFill>
                          <a:effectLst/>
                          <a:latin typeface="+mn-lt"/>
                        </a:rPr>
                        <a:t>Οι κυρώσεις και τα μέτρα που έχουν λάβει οι χώρες της Ευρώπης εναντίον της Ρωσίας πλήττουν εξίσου την Ρωσία και τις ίδιες τις χώρες</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1" i="0" u="none" strike="noStrike" dirty="0">
                          <a:solidFill>
                            <a:srgbClr val="000000"/>
                          </a:solidFill>
                          <a:effectLst/>
                          <a:latin typeface="Calibri" panose="020F0502020204030204" pitchFamily="34" charset="0"/>
                        </a:rPr>
                        <a:t>27,9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Calibri" panose="020F0502020204030204" pitchFamily="34" charset="0"/>
                        </a:rPr>
                        <a:t>28,2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Calibri" panose="020F0502020204030204" pitchFamily="34" charset="0"/>
                        </a:rPr>
                        <a:t>27,6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Calibri" panose="020F0502020204030204" pitchFamily="34" charset="0"/>
                        </a:rPr>
                        <a:t>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Calibri" panose="020F0502020204030204" pitchFamily="34" charset="0"/>
                        </a:rPr>
                        <a:t>30,2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dirty="0">
                          <a:solidFill>
                            <a:srgbClr val="000000"/>
                          </a:solidFill>
                          <a:effectLst/>
                          <a:latin typeface="Calibri" panose="020F0502020204030204" pitchFamily="34" charset="0"/>
                        </a:rPr>
                        <a:t>34,1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dirty="0">
                          <a:solidFill>
                            <a:srgbClr val="000000"/>
                          </a:solidFill>
                          <a:effectLst/>
                          <a:latin typeface="Calibri" panose="020F0502020204030204" pitchFamily="34" charset="0"/>
                        </a:rPr>
                        <a:t>30,9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dirty="0">
                          <a:solidFill>
                            <a:srgbClr val="000000"/>
                          </a:solidFill>
                          <a:effectLst/>
                          <a:latin typeface="Calibri" panose="020F0502020204030204" pitchFamily="34" charset="0"/>
                        </a:rPr>
                        <a:t>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r h="239544">
                <a:tc>
                  <a:txBody>
                    <a:bodyPr/>
                    <a:lstStyle/>
                    <a:p>
                      <a:pPr algn="ctr" fontAlgn="b"/>
                      <a:r>
                        <a:rPr lang="el-GR" sz="800" b="1" i="0" u="none" strike="noStrike" dirty="0">
                          <a:solidFill>
                            <a:srgbClr val="000000"/>
                          </a:solidFill>
                          <a:effectLst/>
                          <a:latin typeface="+mn-lt"/>
                        </a:rPr>
                        <a:t>ΔΞ/ΔΑ</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1" i="0" u="none" strike="noStrike" dirty="0">
                          <a:solidFill>
                            <a:srgbClr val="000000"/>
                          </a:solidFill>
                          <a:effectLst/>
                          <a:latin typeface="Calibri" panose="020F0502020204030204" pitchFamily="34" charset="0"/>
                        </a:rPr>
                        <a:t>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Calibri" panose="020F0502020204030204" pitchFamily="34" charset="0"/>
                        </a:rPr>
                        <a:t>4,8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Calibri" panose="020F0502020204030204" pitchFamily="34" charset="0"/>
                        </a:rPr>
                        <a:t>12,9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Calibri" panose="020F0502020204030204" pitchFamily="34" charset="0"/>
                        </a:rPr>
                        <a:t>16,3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Calibri" panose="020F0502020204030204" pitchFamily="34" charset="0"/>
                        </a:rPr>
                        <a:t>9,2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dirty="0">
                          <a:solidFill>
                            <a:srgbClr val="000000"/>
                          </a:solidFill>
                          <a:effectLst/>
                          <a:latin typeface="Calibri" panose="020F0502020204030204" pitchFamily="34" charset="0"/>
                        </a:rPr>
                        <a:t>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dirty="0">
                          <a:solidFill>
                            <a:srgbClr val="000000"/>
                          </a:solidFill>
                          <a:effectLst/>
                          <a:latin typeface="Calibri" panose="020F0502020204030204" pitchFamily="34" charset="0"/>
                        </a:rPr>
                        <a:t>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10134998"/>
                  </a:ext>
                </a:extLst>
              </a:tr>
            </a:tbl>
          </a:graphicData>
        </a:graphic>
      </p:graphicFrame>
    </p:spTree>
    <p:extLst>
      <p:ext uri="{BB962C8B-B14F-4D97-AF65-F5344CB8AC3E}">
        <p14:creationId xmlns:p14="http://schemas.microsoft.com/office/powerpoint/2010/main" val="25519171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0920" y="48681"/>
            <a:ext cx="1066208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algn="ctr">
              <a:lnSpc>
                <a:spcPct val="80000"/>
              </a:lnSpc>
            </a:pPr>
            <a:r>
              <a:rPr lang="el-GR" sz="2000" b="1" dirty="0">
                <a:latin typeface="+mj-lt"/>
              </a:rPr>
              <a:t>Η Ευρώπη θα πρέπει </a:t>
            </a:r>
            <a:r>
              <a:rPr lang="el-GR" sz="2000" b="1" dirty="0">
                <a:solidFill>
                  <a:srgbClr val="FF0000"/>
                </a:solidFill>
                <a:latin typeface="+mj-lt"/>
              </a:rPr>
              <a:t>να εγκαταλείψει την σκληρή στάση </a:t>
            </a:r>
            <a:r>
              <a:rPr lang="el-GR" sz="2000" b="1" dirty="0">
                <a:latin typeface="+mj-lt"/>
              </a:rPr>
              <a:t>απέναντι στην </a:t>
            </a:r>
            <a:r>
              <a:rPr lang="el-GR" sz="2000" b="1" dirty="0" smtClean="0">
                <a:solidFill>
                  <a:srgbClr val="FF0000"/>
                </a:solidFill>
                <a:latin typeface="+mj-lt"/>
              </a:rPr>
              <a:t>Ρωσία</a:t>
            </a:r>
          </a:p>
          <a:p>
            <a:pPr lvl="0" algn="ctr">
              <a:lnSpc>
                <a:spcPct val="80000"/>
              </a:lnSpc>
            </a:pPr>
            <a:r>
              <a:rPr lang="el-GR" sz="700" dirty="0"/>
              <a:t> </a:t>
            </a:r>
          </a:p>
          <a:p>
            <a:pPr lvl="0" algn="ctr">
              <a:lnSpc>
                <a:spcPct val="80000"/>
              </a:lnSpc>
            </a:pPr>
            <a:r>
              <a:rPr lang="el-GR" sz="2000" b="1" dirty="0" smtClean="0">
                <a:latin typeface="+mj-lt"/>
              </a:rPr>
              <a:t>και </a:t>
            </a:r>
            <a:r>
              <a:rPr lang="el-GR" sz="2000" b="1" dirty="0">
                <a:latin typeface="+mj-lt"/>
              </a:rPr>
              <a:t>να άρει μέρος των κυρώσεων;</a:t>
            </a:r>
          </a:p>
          <a:p>
            <a:pPr lvl="0" algn="ctr" hangingPunct="0"/>
            <a:endParaRPr lang="el-GR" sz="200" i="1" dirty="0"/>
          </a:p>
          <a:p>
            <a:pPr lvl="0" algn="ctr" hangingPunct="0"/>
            <a:r>
              <a:rPr lang="el-GR" sz="1000" i="1" dirty="0">
                <a:solidFill>
                  <a:schemeClr val="bg1">
                    <a:lumMod val="50000"/>
                  </a:schemeClr>
                </a:solidFill>
              </a:rPr>
              <a:t>Πόσο πολύ συμφωνείτε ή διαφωνείτε με την παρακάτω πρόταση. «Η Ευρώπη θα πρέπει να εγκαταλείψει την σκληρή στάση απέναντι στην Ρωσία και να άρει μέρος των κυρώσεων ώστε να υπάρξει μια συμφωνία με την Ρωσία πριν οι επιπτώσεις του πολέμου και των κυρώσεων προκαλέσουν ανεπανόρθωτη ζημία στις οικονομίες και κοινωνίες των χωρών της Ευρώπης»; </a:t>
            </a:r>
          </a:p>
          <a:p>
            <a:pPr lvl="0" algn="ctr" hangingPunct="0"/>
            <a:r>
              <a:rPr lang="el-GR" altLang="el-GR" sz="1200" b="1" dirty="0">
                <a:solidFill>
                  <a:schemeClr val="bg1">
                    <a:lumMod val="50000"/>
                  </a:schemeClr>
                </a:solidFill>
              </a:rPr>
              <a:t>Σύνολο ερωτηθέντων</a:t>
            </a:r>
            <a:r>
              <a:rPr lang="en-US" altLang="el-GR" sz="1200" b="1" dirty="0">
                <a:solidFill>
                  <a:schemeClr val="bg1">
                    <a:lumMod val="50000"/>
                  </a:schemeClr>
                </a:solidFill>
              </a:rPr>
              <a:t> (N=1000)</a:t>
            </a:r>
            <a:r>
              <a:rPr lang="el-GR" altLang="el-GR" sz="1200" b="1" dirty="0">
                <a:solidFill>
                  <a:schemeClr val="bg1">
                    <a:lumMod val="50000"/>
                  </a:schemeClr>
                </a:solidFill>
              </a:rPr>
              <a:t> </a:t>
            </a:r>
            <a:endParaRPr lang="el-GR" altLang="en-US" sz="1200" b="1" dirty="0">
              <a:solidFill>
                <a:srgbClr val="FF0000"/>
              </a:solidFill>
            </a:endParaRPr>
          </a:p>
        </p:txBody>
      </p:sp>
      <p:graphicFrame>
        <p:nvGraphicFramePr>
          <p:cNvPr id="8" name="Chart 7"/>
          <p:cNvGraphicFramePr/>
          <p:nvPr>
            <p:extLst>
              <p:ext uri="{D42A27DB-BD31-4B8C-83A1-F6EECF244321}">
                <p14:modId xmlns:p14="http://schemas.microsoft.com/office/powerpoint/2010/main" val="3596217401"/>
              </p:ext>
            </p:extLst>
          </p:nvPr>
        </p:nvGraphicFramePr>
        <p:xfrm>
          <a:off x="1465243" y="1133723"/>
          <a:ext cx="8648241" cy="3586323"/>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a:xfrm>
            <a:off x="11280191" y="6492875"/>
            <a:ext cx="584978" cy="365125"/>
          </a:xfrm>
          <a:solidFill>
            <a:schemeClr val="bg1"/>
          </a:solidFill>
        </p:spPr>
        <p:txBody>
          <a:bodyPr/>
          <a:lstStyle/>
          <a:p>
            <a:fld id="{D57F1E4F-1CFF-5643-939E-217C01CDF565}" type="slidenum">
              <a:rPr lang="en-US" smtClean="0"/>
              <a:pPr/>
              <a:t>68</a:t>
            </a:fld>
            <a:endParaRPr lang="en-US" dirty="0"/>
          </a:p>
        </p:txBody>
      </p:sp>
      <p:sp>
        <p:nvSpPr>
          <p:cNvPr id="15" name="Rectangle 11"/>
          <p:cNvSpPr>
            <a:spLocks noChangeArrowheads="1"/>
          </p:cNvSpPr>
          <p:nvPr/>
        </p:nvSpPr>
        <p:spPr bwMode="auto">
          <a:xfrm>
            <a:off x="6703886" y="1844923"/>
            <a:ext cx="1066279" cy="431800"/>
          </a:xfrm>
          <a:prstGeom prst="rect">
            <a:avLst/>
          </a:prstGeom>
          <a:solidFill>
            <a:srgbClr val="0070C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67,4%</a:t>
            </a:r>
          </a:p>
        </p:txBody>
      </p:sp>
      <p:sp>
        <p:nvSpPr>
          <p:cNvPr id="16" name="Rectangle 12"/>
          <p:cNvSpPr>
            <a:spLocks noChangeArrowheads="1"/>
          </p:cNvSpPr>
          <p:nvPr/>
        </p:nvSpPr>
        <p:spPr bwMode="auto">
          <a:xfrm>
            <a:off x="5256223" y="3232960"/>
            <a:ext cx="1066279" cy="431800"/>
          </a:xfrm>
          <a:prstGeom prst="rect">
            <a:avLst/>
          </a:prstGeom>
          <a:solidFill>
            <a:srgbClr val="FF000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21,5%</a:t>
            </a:r>
          </a:p>
        </p:txBody>
      </p:sp>
      <p:sp>
        <p:nvSpPr>
          <p:cNvPr id="17" name="Right Brace 16"/>
          <p:cNvSpPr/>
          <p:nvPr/>
        </p:nvSpPr>
        <p:spPr bwMode="auto">
          <a:xfrm>
            <a:off x="4556512" y="3002339"/>
            <a:ext cx="327903" cy="893042"/>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pPr>
            <a:endParaRPr lang="en-US" sz="2400" b="1">
              <a:latin typeface="Times New Roman"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4045190633"/>
              </p:ext>
            </p:extLst>
          </p:nvPr>
        </p:nvGraphicFramePr>
        <p:xfrm>
          <a:off x="1240601" y="4905013"/>
          <a:ext cx="9232138" cy="1770424"/>
        </p:xfrm>
        <a:graphic>
          <a:graphicData uri="http://schemas.openxmlformats.org/drawingml/2006/table">
            <a:tbl>
              <a:tblPr/>
              <a:tblGrid>
                <a:gridCol w="2382442">
                  <a:extLst>
                    <a:ext uri="{9D8B030D-6E8A-4147-A177-3AD203B41FA5}">
                      <a16:colId xmlns:a16="http://schemas.microsoft.com/office/drawing/2014/main" val="20000"/>
                    </a:ext>
                  </a:extLst>
                </a:gridCol>
                <a:gridCol w="2096627">
                  <a:extLst>
                    <a:ext uri="{9D8B030D-6E8A-4147-A177-3AD203B41FA5}">
                      <a16:colId xmlns:a16="http://schemas.microsoft.com/office/drawing/2014/main" val="20001"/>
                    </a:ext>
                  </a:extLst>
                </a:gridCol>
                <a:gridCol w="1552667">
                  <a:extLst>
                    <a:ext uri="{9D8B030D-6E8A-4147-A177-3AD203B41FA5}">
                      <a16:colId xmlns:a16="http://schemas.microsoft.com/office/drawing/2014/main" val="20002"/>
                    </a:ext>
                  </a:extLst>
                </a:gridCol>
                <a:gridCol w="1600201">
                  <a:extLst>
                    <a:ext uri="{9D8B030D-6E8A-4147-A177-3AD203B41FA5}">
                      <a16:colId xmlns:a16="http://schemas.microsoft.com/office/drawing/2014/main" val="20003"/>
                    </a:ext>
                  </a:extLst>
                </a:gridCol>
                <a:gridCol w="1600201">
                  <a:extLst>
                    <a:ext uri="{9D8B030D-6E8A-4147-A177-3AD203B41FA5}">
                      <a16:colId xmlns:a16="http://schemas.microsoft.com/office/drawing/2014/main" val="20004"/>
                    </a:ext>
                  </a:extLst>
                </a:gridCol>
              </a:tblGrid>
              <a:tr h="632560">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16128">
                <a:tc>
                  <a:txBody>
                    <a:bodyPr/>
                    <a:lstStyle/>
                    <a:p>
                      <a:pPr algn="ctr" fontAlgn="b"/>
                      <a:r>
                        <a:rPr lang="el-GR" sz="1000" b="1" i="0" u="none" strike="noStrike">
                          <a:solidFill>
                            <a:srgbClr val="000000"/>
                          </a:solidFill>
                          <a:effectLst/>
                          <a:latin typeface="+mn-lt"/>
                        </a:rPr>
                        <a:t>Σίγουρα/Μάλλον Θετικά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67,4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77,5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53,7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52126">
                <a:tc>
                  <a:txBody>
                    <a:bodyPr/>
                    <a:lstStyle/>
                    <a:p>
                      <a:pPr algn="ctr" fontAlgn="b"/>
                      <a:r>
                        <a:rPr lang="el-GR" sz="1000" b="1" i="0" u="none" strike="noStrike">
                          <a:solidFill>
                            <a:srgbClr val="000000"/>
                          </a:solidFill>
                          <a:effectLst/>
                          <a:latin typeface="+mn-lt"/>
                        </a:rPr>
                        <a:t>Μάλλον/Σίγουρα Αρνητικά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smtClean="0">
                          <a:solidFill>
                            <a:srgbClr val="000000"/>
                          </a:solidFill>
                          <a:effectLst/>
                          <a:latin typeface="+mn-lt"/>
                        </a:rPr>
                        <a:t>21,5</a:t>
                      </a:r>
                      <a:endParaRPr lang="el-GR" sz="1100" b="1" i="0" u="none" strike="noStrike" dirty="0">
                        <a:solidFill>
                          <a:srgbClr val="000000"/>
                        </a:solidFill>
                        <a:effectLst/>
                        <a:latin typeface="+mn-lt"/>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20,8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62090">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smtClean="0">
                          <a:solidFill>
                            <a:srgbClr val="000000"/>
                          </a:solidFill>
                          <a:effectLst/>
                          <a:latin typeface="+mn-lt"/>
                        </a:rPr>
                        <a:t>11,1</a:t>
                      </a:r>
                      <a:endParaRPr lang="el-GR" sz="1100" b="1" i="0" u="none" strike="noStrike" dirty="0">
                        <a:solidFill>
                          <a:srgbClr val="000000"/>
                        </a:solidFill>
                        <a:effectLst/>
                        <a:latin typeface="+mn-lt"/>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8,5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25,5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022221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116565" y="2289091"/>
            <a:ext cx="5272888" cy="1817114"/>
          </a:xfrm>
          <a:prstGeom prst="rect">
            <a:avLst/>
          </a:prstGeom>
        </p:spPr>
        <p:txBody>
          <a:bodyPr vert="horz" lIns="91440" tIns="45720" rIns="91440" bIns="45720" rtlCol="0" anchor="ctr">
            <a:norm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algn="ctr" defTabSz="914400">
              <a:lnSpc>
                <a:spcPct val="90000"/>
              </a:lnSpc>
              <a:spcBef>
                <a:spcPct val="0"/>
              </a:spcBef>
              <a:spcAft>
                <a:spcPts val="600"/>
              </a:spcAft>
              <a:defRPr/>
            </a:pPr>
            <a:r>
              <a:rPr lang="el-GR" altLang="el-GR" sz="3200" b="1" dirty="0">
                <a:solidFill>
                  <a:srgbClr val="C00000"/>
                </a:solidFill>
                <a:latin typeface="Calibri" panose="020F0502020204030204"/>
              </a:rPr>
              <a:t>6. Θέμα Υποκλοπές </a:t>
            </a:r>
          </a:p>
          <a:p>
            <a:pPr algn="ctr" defTabSz="914400">
              <a:lnSpc>
                <a:spcPct val="90000"/>
              </a:lnSpc>
              <a:spcBef>
                <a:spcPct val="0"/>
              </a:spcBef>
              <a:spcAft>
                <a:spcPts val="600"/>
              </a:spcAft>
              <a:defRPr/>
            </a:pPr>
            <a:r>
              <a:rPr lang="el-GR" altLang="el-GR" sz="3200" b="1" dirty="0">
                <a:solidFill>
                  <a:srgbClr val="C00000"/>
                </a:solidFill>
                <a:latin typeface="Calibri" panose="020F0502020204030204"/>
              </a:rPr>
              <a:t>ΠΑΣΟΚ/ΚΙΝΑΛ </a:t>
            </a:r>
          </a:p>
          <a:p>
            <a:pPr algn="ctr" defTabSz="914400">
              <a:lnSpc>
                <a:spcPct val="90000"/>
              </a:lnSpc>
              <a:spcBef>
                <a:spcPct val="0"/>
              </a:spcBef>
              <a:spcAft>
                <a:spcPts val="600"/>
              </a:spcAft>
              <a:defRPr/>
            </a:pPr>
            <a:endParaRPr lang="el-GR" altLang="el-GR" sz="3200" b="1" dirty="0">
              <a:solidFill>
                <a:srgbClr val="C00000"/>
              </a:solidFill>
              <a:latin typeface="Calibri" panose="020F0502020204030204"/>
            </a:endParaRPr>
          </a:p>
        </p:txBody>
      </p:sp>
      <p:sp>
        <p:nvSpPr>
          <p:cNvPr id="12" name="AutoShape 6"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3" name="AutoShape 7"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4" name="AutoShape 8"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5" name="Rectangle 14"/>
          <p:cNvSpPr/>
          <p:nvPr/>
        </p:nvSpPr>
        <p:spPr>
          <a:xfrm>
            <a:off x="5931404" y="2637082"/>
            <a:ext cx="184730" cy="369332"/>
          </a:xfrm>
          <a:prstGeom prst="rect">
            <a:avLst/>
          </a:prstGeom>
        </p:spPr>
        <p:txBody>
          <a:bodyPr wrap="none">
            <a:spAutoFit/>
          </a:bodyPr>
          <a:lstStyle/>
          <a:p>
            <a:pPr algn="ctr">
              <a:defRPr/>
            </a:pPr>
            <a:endParaRPr lang="el-GR" altLang="el-GR" i="1" dirty="0">
              <a:solidFill>
                <a:prstClr val="white"/>
              </a:solidFill>
            </a:endParaRPr>
          </a:p>
        </p:txBody>
      </p:sp>
      <p:pic>
        <p:nvPicPr>
          <p:cNvPr id="2" name="Picture 1"/>
          <p:cNvPicPr>
            <a:picLocks noChangeAspect="1"/>
          </p:cNvPicPr>
          <p:nvPr/>
        </p:nvPicPr>
        <p:blipFill>
          <a:blip r:embed="rId3"/>
          <a:stretch>
            <a:fillRect/>
          </a:stretch>
        </p:blipFill>
        <p:spPr>
          <a:xfrm>
            <a:off x="5765074" y="759247"/>
            <a:ext cx="6426926" cy="6016021"/>
          </a:xfrm>
          <a:prstGeom prst="rect">
            <a:avLst/>
          </a:prstGeom>
        </p:spPr>
      </p:pic>
    </p:spTree>
    <p:extLst>
      <p:ext uri="{BB962C8B-B14F-4D97-AF65-F5344CB8AC3E}">
        <p14:creationId xmlns:p14="http://schemas.microsoft.com/office/powerpoint/2010/main" val="2007803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3"/>
          <p:cNvGraphicFramePr>
            <a:graphicFrameLocks noChangeAspect="1"/>
          </p:cNvGraphicFramePr>
          <p:nvPr>
            <p:extLst>
              <p:ext uri="{D42A27DB-BD31-4B8C-83A1-F6EECF244321}">
                <p14:modId xmlns:p14="http://schemas.microsoft.com/office/powerpoint/2010/main" val="676005263"/>
              </p:ext>
            </p:extLst>
          </p:nvPr>
        </p:nvGraphicFramePr>
        <p:xfrm>
          <a:off x="225098" y="2158959"/>
          <a:ext cx="11966903" cy="4016375"/>
        </p:xfrm>
        <a:graphic>
          <a:graphicData uri="http://schemas.openxmlformats.org/drawingml/2006/chart">
            <c:chart xmlns:c="http://schemas.openxmlformats.org/drawingml/2006/chart" xmlns:r="http://schemas.openxmlformats.org/officeDocument/2006/relationships" r:id="rId3"/>
          </a:graphicData>
        </a:graphic>
      </p:graphicFrame>
      <p:pic>
        <p:nvPicPr>
          <p:cNvPr id="33" name="Picture 8" descr="oikejorm_200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16667" t="29109" r="20833" b="41783"/>
          <a:stretch>
            <a:fillRect/>
          </a:stretch>
        </p:blipFill>
        <p:spPr bwMode="auto">
          <a:xfrm>
            <a:off x="5013632" y="5437603"/>
            <a:ext cx="658250" cy="38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4"/>
          <p:cNvSpPr txBox="1">
            <a:spLocks noChangeArrowheads="1"/>
          </p:cNvSpPr>
          <p:nvPr/>
        </p:nvSpPr>
        <p:spPr bwMode="auto">
          <a:xfrm>
            <a:off x="11267585" y="5501780"/>
            <a:ext cx="639221" cy="400110"/>
          </a:xfrm>
          <a:prstGeom prst="rect">
            <a:avLst/>
          </a:prstGeom>
          <a:solidFill>
            <a:schemeClr val="bg1">
              <a:lumMod val="85000"/>
            </a:schemeClr>
          </a:solidFill>
          <a:ln>
            <a:noFill/>
          </a:ln>
        </p:spPr>
        <p:txBody>
          <a:bodyPr wrap="square">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a:defRPr/>
            </a:pPr>
            <a:r>
              <a:rPr lang="el-GR" altLang="en-US" sz="1000" b="1" dirty="0"/>
              <a:t>Άλλο </a:t>
            </a:r>
          </a:p>
          <a:p>
            <a:pPr algn="ctr">
              <a:defRPr/>
            </a:pPr>
            <a:r>
              <a:rPr lang="el-GR" altLang="en-US" sz="1000" b="1" dirty="0"/>
              <a:t>Κόμμα </a:t>
            </a:r>
            <a:endParaRPr lang="en-US" altLang="en-US" sz="1000" b="1" dirty="0"/>
          </a:p>
        </p:txBody>
      </p:sp>
      <p:pic>
        <p:nvPicPr>
          <p:cNvPr id="43" name="Picture 42"/>
          <p:cNvPicPr>
            <a:picLocks noChangeAspect="1"/>
          </p:cNvPicPr>
          <p:nvPr/>
        </p:nvPicPr>
        <p:blipFill rotWithShape="1">
          <a:blip r:embed="rId6"/>
          <a:srcRect l="1617" r="51512"/>
          <a:stretch/>
        </p:blipFill>
        <p:spPr>
          <a:xfrm>
            <a:off x="6752254" y="5430247"/>
            <a:ext cx="497551" cy="391703"/>
          </a:xfrm>
          <a:prstGeom prst="rect">
            <a:avLst/>
          </a:prstGeom>
        </p:spPr>
      </p:pic>
      <p:pic>
        <p:nvPicPr>
          <p:cNvPr id="47" name="Picture 46"/>
          <p:cNvPicPr>
            <a:picLocks noChangeAspect="1"/>
          </p:cNvPicPr>
          <p:nvPr/>
        </p:nvPicPr>
        <p:blipFill rotWithShape="1">
          <a:blip r:embed="rId7"/>
          <a:srcRect l="23963" t="22851" r="37459" b="15458"/>
          <a:stretch/>
        </p:blipFill>
        <p:spPr>
          <a:xfrm>
            <a:off x="540645" y="5430247"/>
            <a:ext cx="621363" cy="336829"/>
          </a:xfrm>
          <a:prstGeom prst="rect">
            <a:avLst/>
          </a:prstGeom>
        </p:spPr>
      </p:pic>
      <p:pic>
        <p:nvPicPr>
          <p:cNvPr id="53" name="Picture 52"/>
          <p:cNvPicPr>
            <a:picLocks noChangeAspect="1"/>
          </p:cNvPicPr>
          <p:nvPr/>
        </p:nvPicPr>
        <p:blipFill>
          <a:blip r:embed="rId8"/>
          <a:stretch>
            <a:fillRect/>
          </a:stretch>
        </p:blipFill>
        <p:spPr>
          <a:xfrm>
            <a:off x="8082818" y="5467630"/>
            <a:ext cx="744140" cy="310260"/>
          </a:xfrm>
          <a:prstGeom prst="rect">
            <a:avLst/>
          </a:prstGeom>
        </p:spPr>
      </p:pic>
      <p:sp>
        <p:nvSpPr>
          <p:cNvPr id="2" name="Slide Number Placeholder 1"/>
          <p:cNvSpPr>
            <a:spLocks noGrp="1"/>
          </p:cNvSpPr>
          <p:nvPr>
            <p:ph type="sldNum" sz="quarter" idx="4294967295"/>
          </p:nvPr>
        </p:nvSpPr>
        <p:spPr>
          <a:xfrm>
            <a:off x="10807225" y="6478420"/>
            <a:ext cx="779971" cy="365125"/>
          </a:xfrm>
          <a:prstGeom prst="rect">
            <a:avLst/>
          </a:prstGeom>
        </p:spPr>
        <p:txBody>
          <a:bodyPr/>
          <a:lstStyle/>
          <a:p>
            <a:fld id="{D57F1E4F-1CFF-5643-939E-217C01CDF565}" type="slidenum">
              <a:rPr lang="en-US" smtClean="0">
                <a:solidFill>
                  <a:schemeClr val="tx1">
                    <a:lumMod val="50000"/>
                    <a:lumOff val="50000"/>
                  </a:schemeClr>
                </a:solidFill>
              </a:rPr>
              <a:pPr/>
              <a:t>7</a:t>
            </a:fld>
            <a:endParaRPr lang="en-US" dirty="0">
              <a:solidFill>
                <a:schemeClr val="tx1">
                  <a:lumMod val="50000"/>
                  <a:lumOff val="50000"/>
                </a:schemeClr>
              </a:solidFill>
            </a:endParaRPr>
          </a:p>
        </p:txBody>
      </p:sp>
      <p:pic>
        <p:nvPicPr>
          <p:cNvPr id="23" name="Picture 1"/>
          <p:cNvPicPr>
            <a:picLocks noChangeAspect="1"/>
          </p:cNvPicPr>
          <p:nvPr/>
        </p:nvPicPr>
        <p:blipFill>
          <a:blip r:embed="rId9"/>
          <a:srcRect/>
          <a:stretch>
            <a:fillRect/>
          </a:stretch>
        </p:blipFill>
        <p:spPr bwMode="auto">
          <a:xfrm>
            <a:off x="10498137" y="0"/>
            <a:ext cx="1693863" cy="1693863"/>
          </a:xfrm>
          <a:prstGeom prst="rect">
            <a:avLst/>
          </a:prstGeom>
          <a:ln>
            <a:noFill/>
          </a:ln>
          <a:effectLst>
            <a:outerShdw blurRad="292100" dist="139700" dir="2700000" algn="tl" rotWithShape="0">
              <a:srgbClr val="333333">
                <a:alpha val="65000"/>
              </a:srgbClr>
            </a:outerShdw>
          </a:effectLst>
        </p:spPr>
      </p:pic>
      <p:pic>
        <p:nvPicPr>
          <p:cNvPr id="30"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l="22578" t="19958" r="20062" b="19162"/>
          <a:stretch>
            <a:fillRect/>
          </a:stretch>
        </p:blipFill>
        <p:spPr bwMode="auto">
          <a:xfrm>
            <a:off x="2135731" y="5416311"/>
            <a:ext cx="601629" cy="34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17850" y="5896888"/>
            <a:ext cx="2765950" cy="307777"/>
          </a:xfrm>
          <a:prstGeom prst="rect">
            <a:avLst/>
          </a:prstGeom>
          <a:noFill/>
        </p:spPr>
        <p:txBody>
          <a:bodyPr wrap="none" rtlCol="0">
            <a:spAutoFit/>
          </a:bodyPr>
          <a:lstStyle/>
          <a:p>
            <a:r>
              <a:rPr lang="el-GR" sz="1400" dirty="0">
                <a:solidFill>
                  <a:srgbClr val="0070C0"/>
                </a:solidFill>
              </a:rPr>
              <a:t>Ανώτερα Όρια Εκλογικής επιρροής </a:t>
            </a:r>
            <a:endParaRPr lang="en-US" sz="1400" dirty="0">
              <a:solidFill>
                <a:srgbClr val="0070C0"/>
              </a:solidFill>
            </a:endParaRPr>
          </a:p>
        </p:txBody>
      </p:sp>
      <p:pic>
        <p:nvPicPr>
          <p:cNvPr id="20" name="Picture 2" descr="https://kinimaallagis.gr/gggg/uploads/2022/06/pasok-86.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0014" y="5352460"/>
            <a:ext cx="473164" cy="473165"/>
          </a:xfrm>
          <a:prstGeom prst="rect">
            <a:avLst/>
          </a:prstGeom>
          <a:solidFill>
            <a:srgbClr val="008000"/>
          </a:solidFill>
        </p:spPr>
      </p:pic>
      <p:sp>
        <p:nvSpPr>
          <p:cNvPr id="22" name="TextBox 21"/>
          <p:cNvSpPr txBox="1"/>
          <p:nvPr/>
        </p:nvSpPr>
        <p:spPr>
          <a:xfrm>
            <a:off x="538810" y="6180729"/>
            <a:ext cx="2846164" cy="307777"/>
          </a:xfrm>
          <a:prstGeom prst="rect">
            <a:avLst/>
          </a:prstGeom>
          <a:noFill/>
        </p:spPr>
        <p:txBody>
          <a:bodyPr wrap="none" rtlCol="0">
            <a:spAutoFit/>
          </a:bodyPr>
          <a:lstStyle/>
          <a:p>
            <a:r>
              <a:rPr lang="el-GR" sz="1400" dirty="0">
                <a:solidFill>
                  <a:srgbClr val="FF0000"/>
                </a:solidFill>
              </a:rPr>
              <a:t>Κατώτερα Όρια Εκλογικής επιρροής </a:t>
            </a:r>
            <a:endParaRPr lang="en-US" sz="1400" dirty="0">
              <a:solidFill>
                <a:srgbClr val="FF0000"/>
              </a:solidFill>
            </a:endParaRPr>
          </a:p>
        </p:txBody>
      </p:sp>
      <p:sp>
        <p:nvSpPr>
          <p:cNvPr id="19" name="Text Box 3"/>
          <p:cNvSpPr txBox="1">
            <a:spLocks noChangeArrowheads="1"/>
          </p:cNvSpPr>
          <p:nvPr/>
        </p:nvSpPr>
        <p:spPr bwMode="auto">
          <a:xfrm>
            <a:off x="0" y="0"/>
            <a:ext cx="1219200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a:lnSpc>
                <a:spcPct val="110000"/>
              </a:lnSpc>
            </a:pPr>
            <a:r>
              <a:rPr lang="el-GR" altLang="el-GR" sz="2400" b="1" u="sng" dirty="0">
                <a:solidFill>
                  <a:srgbClr val="FF0000"/>
                </a:solidFill>
                <a:latin typeface="Calibri" panose="020F0502020204030204"/>
              </a:rPr>
              <a:t>Αναγωγή στο Σύνολο του Δείγματος  </a:t>
            </a:r>
            <a:endParaRPr lang="el-GR" altLang="el-GR" sz="2400" b="1" dirty="0"/>
          </a:p>
          <a:p>
            <a:pPr algn="ctr" eaLnBrk="1" hangingPunct="1">
              <a:lnSpc>
                <a:spcPct val="110000"/>
              </a:lnSpc>
            </a:pPr>
            <a:r>
              <a:rPr lang="el-GR" altLang="el-GR" sz="1200" b="1" dirty="0">
                <a:solidFill>
                  <a:srgbClr val="5F5F5F"/>
                </a:solidFill>
              </a:rPr>
              <a:t>Σύνολο ερωτηθέντων (Ν=1000)</a:t>
            </a:r>
          </a:p>
        </p:txBody>
      </p:sp>
      <p:sp>
        <p:nvSpPr>
          <p:cNvPr id="25" name="Text Box 21"/>
          <p:cNvSpPr txBox="1">
            <a:spLocks noChangeArrowheads="1"/>
          </p:cNvSpPr>
          <p:nvPr/>
        </p:nvSpPr>
        <p:spPr bwMode="auto">
          <a:xfrm>
            <a:off x="2638663" y="832020"/>
            <a:ext cx="6513828" cy="523220"/>
          </a:xfrm>
          <a:prstGeom prst="rect">
            <a:avLst/>
          </a:prstGeom>
          <a:solidFill>
            <a:schemeClr val="bg1">
              <a:lumMod val="95000"/>
            </a:schemeClr>
          </a:solidFill>
          <a:ln>
            <a:noFill/>
          </a:ln>
          <a:effectLst>
            <a:prstShdw prst="shdw17" dist="17961" dir="2700000">
              <a:srgbClr val="99995C"/>
            </a:prstShdw>
          </a:effectLst>
        </p:spPr>
        <p:txBody>
          <a:bodyPr wrap="square">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a:defRPr/>
            </a:pPr>
            <a:r>
              <a:rPr lang="el-GR" altLang="en-US" dirty="0" err="1">
                <a:latin typeface="+mn-lt"/>
              </a:rPr>
              <a:t>Συλλογ</a:t>
            </a:r>
            <a:r>
              <a:rPr lang="en-US" altLang="en-US" dirty="0">
                <a:latin typeface="+mn-lt"/>
              </a:rPr>
              <a:t>ή</a:t>
            </a:r>
            <a:r>
              <a:rPr lang="el-GR" altLang="en-US" dirty="0">
                <a:latin typeface="+mn-lt"/>
              </a:rPr>
              <a:t> </a:t>
            </a:r>
            <a:r>
              <a:rPr lang="el-GR" altLang="en-US" dirty="0" err="1">
                <a:latin typeface="+mn-lt"/>
              </a:rPr>
              <a:t>στοιχε</a:t>
            </a:r>
            <a:r>
              <a:rPr lang="en-US" altLang="en-US" dirty="0">
                <a:latin typeface="+mn-lt"/>
              </a:rPr>
              <a:t>ί</a:t>
            </a:r>
            <a:r>
              <a:rPr lang="el-GR" altLang="en-US" dirty="0">
                <a:latin typeface="+mn-lt"/>
              </a:rPr>
              <a:t>ων </a:t>
            </a:r>
          </a:p>
          <a:p>
            <a:pPr algn="ctr">
              <a:defRPr/>
            </a:pPr>
            <a:r>
              <a:rPr lang="en-US" altLang="en-US" b="1" dirty="0">
                <a:solidFill>
                  <a:srgbClr val="000000"/>
                </a:solidFill>
                <a:latin typeface="Tahoma" panose="020B0604030504040204" pitchFamily="34" charset="0"/>
              </a:rPr>
              <a:t>31/8 </a:t>
            </a:r>
            <a:r>
              <a:rPr lang="el-GR" altLang="en-US" b="1" dirty="0">
                <a:solidFill>
                  <a:srgbClr val="000000"/>
                </a:solidFill>
                <a:latin typeface="Tahoma" panose="020B0604030504040204" pitchFamily="34" charset="0"/>
              </a:rPr>
              <a:t>– </a:t>
            </a:r>
            <a:r>
              <a:rPr lang="en-US" altLang="en-US" b="1" dirty="0">
                <a:solidFill>
                  <a:srgbClr val="000000"/>
                </a:solidFill>
                <a:latin typeface="Tahoma" panose="020B0604030504040204" pitchFamily="34" charset="0"/>
              </a:rPr>
              <a:t>5/9/2022</a:t>
            </a:r>
            <a:endParaRPr lang="el-GR" altLang="en-US" b="1" dirty="0">
              <a:solidFill>
                <a:srgbClr val="000000"/>
              </a:solidFill>
              <a:latin typeface="Tahoma" panose="020B0604030504040204" pitchFamily="34" charset="0"/>
            </a:endParaRPr>
          </a:p>
        </p:txBody>
      </p:sp>
      <p:pic>
        <p:nvPicPr>
          <p:cNvPr id="27" name="Εικόνα 7" descr="C:\Users\moauser\AppData\Local\Microsoft\Windows\INetCache\Content.Word\IMG-8673dd8626e71e77b7220a2ba9e4790d-V.JPG"/>
          <p:cNvPicPr/>
          <p:nvPr/>
        </p:nvPicPr>
        <p:blipFill>
          <a:blip r:embed="rId12"/>
          <a:srcRect/>
          <a:stretch>
            <a:fillRect/>
          </a:stretch>
        </p:blipFill>
        <p:spPr bwMode="auto">
          <a:xfrm>
            <a:off x="9636611" y="5443889"/>
            <a:ext cx="821320" cy="334001"/>
          </a:xfrm>
          <a:prstGeom prst="rect">
            <a:avLst/>
          </a:prstGeom>
          <a:noFill/>
          <a:ln w="9525">
            <a:noFill/>
            <a:miter lim="800000"/>
            <a:headEnd/>
            <a:tailEnd/>
          </a:ln>
        </p:spPr>
      </p:pic>
    </p:spTree>
    <p:extLst>
      <p:ext uri="{BB962C8B-B14F-4D97-AF65-F5344CB8AC3E}">
        <p14:creationId xmlns:p14="http://schemas.microsoft.com/office/powerpoint/2010/main" val="9776824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296673" y="151019"/>
            <a:ext cx="11599236" cy="114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a:lnSpc>
                <a:spcPct val="110000"/>
              </a:lnSpc>
              <a:spcBef>
                <a:spcPct val="20000"/>
              </a:spcBef>
            </a:pPr>
            <a:r>
              <a:rPr lang="el-GR" sz="1800" b="1" dirty="0">
                <a:solidFill>
                  <a:srgbClr val="E7E6E6">
                    <a:lumMod val="25000"/>
                  </a:srgbClr>
                </a:solidFill>
                <a:latin typeface="Calibri Light" panose="020F0302020204030204"/>
              </a:rPr>
              <a:t>Πόσο</a:t>
            </a:r>
            <a:r>
              <a:rPr lang="el-GR" sz="2400" b="1" dirty="0">
                <a:solidFill>
                  <a:srgbClr val="FF0000"/>
                </a:solidFill>
                <a:latin typeface="Calibri Light" panose="020F0302020204030204"/>
              </a:rPr>
              <a:t> σοβαρό </a:t>
            </a:r>
            <a:r>
              <a:rPr lang="el-GR" sz="1800" b="1" dirty="0">
                <a:solidFill>
                  <a:srgbClr val="E7E6E6">
                    <a:lumMod val="25000"/>
                  </a:srgbClr>
                </a:solidFill>
                <a:latin typeface="Calibri Light" panose="020F0302020204030204"/>
              </a:rPr>
              <a:t>είναι το θέμα των υποκλοπών του κινητού του αρχηγού του ΠΑΣΟΚ ΚΙΝΑΛ Ν. Ανδρουλάκη; </a:t>
            </a:r>
            <a:endParaRPr lang="el-GR" altLang="el-GR" sz="1800" b="1" dirty="0">
              <a:solidFill>
                <a:srgbClr val="E7E6E6">
                  <a:lumMod val="25000"/>
                </a:srgbClr>
              </a:solidFill>
              <a:latin typeface="Calibri Light" panose="020F0302020204030204"/>
            </a:endParaRPr>
          </a:p>
          <a:p>
            <a:pPr algn="ctr">
              <a:lnSpc>
                <a:spcPct val="110000"/>
              </a:lnSpc>
            </a:pPr>
            <a:endParaRPr lang="el-GR" altLang="el-GR" sz="1200" i="1" dirty="0">
              <a:solidFill>
                <a:schemeClr val="bg1">
                  <a:lumMod val="50000"/>
                </a:schemeClr>
              </a:solidFill>
            </a:endParaRPr>
          </a:p>
          <a:p>
            <a:pPr algn="ctr">
              <a:lnSpc>
                <a:spcPct val="110000"/>
              </a:lnSpc>
            </a:pPr>
            <a:r>
              <a:rPr lang="el-GR" altLang="el-GR" sz="1200" i="1" dirty="0">
                <a:solidFill>
                  <a:schemeClr val="bg1">
                    <a:lumMod val="50000"/>
                  </a:schemeClr>
                </a:solidFill>
              </a:rPr>
              <a:t>Πόσο σοβαρό πιστεύετε ότι είναι το θέμα των υποκλοπών του κινητού του αρχηγού του ΠΑΣΟΚ ΚΙΝΑΛ Ν. Ανδρουλάκη; </a:t>
            </a:r>
          </a:p>
          <a:p>
            <a:pPr algn="ctr">
              <a:lnSpc>
                <a:spcPct val="110000"/>
              </a:lnSpc>
            </a:pPr>
            <a:r>
              <a:rPr lang="el-GR" altLang="el-GR" b="1" dirty="0">
                <a:solidFill>
                  <a:schemeClr val="bg1">
                    <a:lumMod val="50000"/>
                  </a:schemeClr>
                </a:solidFill>
              </a:rPr>
              <a:t>Σύνολο ερωτηθέντων</a:t>
            </a:r>
            <a:r>
              <a:rPr lang="en-US" altLang="el-GR" b="1" dirty="0">
                <a:solidFill>
                  <a:schemeClr val="bg1">
                    <a:lumMod val="50000"/>
                  </a:schemeClr>
                </a:solidFill>
              </a:rPr>
              <a:t> (N=</a:t>
            </a:r>
            <a:r>
              <a:rPr lang="el-GR" altLang="el-GR" b="1" dirty="0">
                <a:solidFill>
                  <a:schemeClr val="bg1">
                    <a:lumMod val="50000"/>
                  </a:schemeClr>
                </a:solidFill>
              </a:rPr>
              <a:t>1000</a:t>
            </a:r>
            <a:r>
              <a:rPr lang="en-US" altLang="el-GR" b="1" dirty="0">
                <a:solidFill>
                  <a:schemeClr val="bg1">
                    <a:lumMod val="50000"/>
                  </a:schemeClr>
                </a:solidFill>
              </a:rPr>
              <a:t>)</a:t>
            </a:r>
            <a:r>
              <a:rPr lang="el-GR" altLang="el-GR" b="1" dirty="0">
                <a:solidFill>
                  <a:schemeClr val="bg1">
                    <a:lumMod val="50000"/>
                  </a:schemeClr>
                </a:solidFill>
              </a:rPr>
              <a:t> </a:t>
            </a:r>
            <a:endParaRPr lang="en-GB" altLang="el-GR" dirty="0">
              <a:solidFill>
                <a:schemeClr val="bg2"/>
              </a:solidFill>
            </a:endParaRP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fld id="{D57F1E4F-1CFF-5643-939E-217C01CDF565}" type="slidenum">
              <a:rPr lang="en-US" smtClean="0"/>
              <a:pPr/>
              <a:t>70</a:t>
            </a:fld>
            <a:endParaRPr lang="en-US" dirty="0"/>
          </a:p>
        </p:txBody>
      </p:sp>
      <p:graphicFrame>
        <p:nvGraphicFramePr>
          <p:cNvPr id="9" name="Chart 8"/>
          <p:cNvGraphicFramePr/>
          <p:nvPr>
            <p:extLst>
              <p:ext uri="{D42A27DB-BD31-4B8C-83A1-F6EECF244321}">
                <p14:modId xmlns:p14="http://schemas.microsoft.com/office/powerpoint/2010/main" val="3154557277"/>
              </p:ext>
            </p:extLst>
          </p:nvPr>
        </p:nvGraphicFramePr>
        <p:xfrm>
          <a:off x="1655453" y="1425214"/>
          <a:ext cx="8966321" cy="451102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8277248" y="2176189"/>
            <a:ext cx="1087157" cy="523220"/>
          </a:xfrm>
          <a:prstGeom prst="rect">
            <a:avLst/>
          </a:prstGeom>
          <a:noFill/>
        </p:spPr>
        <p:txBody>
          <a:bodyPr wrap="none" rtlCol="0">
            <a:spAutoFit/>
          </a:bodyPr>
          <a:lstStyle/>
          <a:p>
            <a:r>
              <a:rPr lang="el-GR" sz="2800" b="1" dirty="0">
                <a:solidFill>
                  <a:schemeClr val="accent1">
                    <a:lumMod val="75000"/>
                  </a:schemeClr>
                </a:solidFill>
              </a:rPr>
              <a:t>65,5%</a:t>
            </a:r>
            <a:endParaRPr lang="en-US" sz="2800" b="1" dirty="0">
              <a:solidFill>
                <a:schemeClr val="accent1">
                  <a:lumMod val="75000"/>
                </a:schemeClr>
              </a:solidFill>
            </a:endParaRPr>
          </a:p>
        </p:txBody>
      </p:sp>
      <p:sp>
        <p:nvSpPr>
          <p:cNvPr id="11" name="TextBox 10"/>
          <p:cNvSpPr txBox="1"/>
          <p:nvPr/>
        </p:nvSpPr>
        <p:spPr>
          <a:xfrm>
            <a:off x="6302512" y="3923050"/>
            <a:ext cx="1087157" cy="523220"/>
          </a:xfrm>
          <a:prstGeom prst="rect">
            <a:avLst/>
          </a:prstGeom>
          <a:noFill/>
        </p:spPr>
        <p:txBody>
          <a:bodyPr wrap="none" rtlCol="0">
            <a:spAutoFit/>
          </a:bodyPr>
          <a:lstStyle/>
          <a:p>
            <a:r>
              <a:rPr lang="el-GR" sz="2800" b="1" dirty="0">
                <a:solidFill>
                  <a:schemeClr val="accent2">
                    <a:lumMod val="75000"/>
                  </a:schemeClr>
                </a:solidFill>
              </a:rPr>
              <a:t>27,2%</a:t>
            </a:r>
            <a:endParaRPr lang="en-US" sz="2800" b="1" dirty="0">
              <a:solidFill>
                <a:schemeClr val="accent2">
                  <a:lumMod val="75000"/>
                </a:schemeClr>
              </a:solidFill>
            </a:endParaRPr>
          </a:p>
        </p:txBody>
      </p:sp>
    </p:spTree>
    <p:extLst>
      <p:ext uri="{BB962C8B-B14F-4D97-AF65-F5344CB8AC3E}">
        <p14:creationId xmlns:p14="http://schemas.microsoft.com/office/powerpoint/2010/main" val="36559682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257452" y="62242"/>
            <a:ext cx="11570393" cy="116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0" lvl="0" indent="0" algn="ctr">
              <a:lnSpc>
                <a:spcPct val="110000"/>
              </a:lnSpc>
              <a:spcBef>
                <a:spcPct val="20000"/>
              </a:spcBef>
            </a:pPr>
            <a:r>
              <a:rPr lang="el-GR" sz="1800" b="1" dirty="0">
                <a:solidFill>
                  <a:srgbClr val="E7E6E6">
                    <a:lumMod val="25000"/>
                  </a:srgbClr>
                </a:solidFill>
                <a:latin typeface="Calibri Light" panose="020F0302020204030204"/>
              </a:rPr>
              <a:t>Πόσο </a:t>
            </a:r>
            <a:r>
              <a:rPr lang="el-GR" sz="2400" b="1" dirty="0">
                <a:solidFill>
                  <a:srgbClr val="FF0000"/>
                </a:solidFill>
                <a:latin typeface="Calibri Light" panose="020F0302020204030204"/>
              </a:rPr>
              <a:t>σοβαρό</a:t>
            </a:r>
            <a:r>
              <a:rPr lang="el-GR" sz="1800" b="1" dirty="0">
                <a:solidFill>
                  <a:srgbClr val="E7E6E6">
                    <a:lumMod val="25000"/>
                  </a:srgbClr>
                </a:solidFill>
                <a:latin typeface="Calibri Light" panose="020F0302020204030204"/>
              </a:rPr>
              <a:t> πιστεύετε ότι είναι το θέμα των υποκλοπών του κινητού του αρχηγού του ΠΑΣΟΚ ΚΙΝΑΛ Ν. Ανδρουλάκη; </a:t>
            </a:r>
            <a:endParaRPr lang="el-GR" altLang="el-GR" sz="1800" b="1" dirty="0">
              <a:solidFill>
                <a:srgbClr val="E7E6E6">
                  <a:lumMod val="25000"/>
                </a:srgbClr>
              </a:solidFill>
              <a:latin typeface="Calibri Light" panose="020F0302020204030204"/>
            </a:endParaRPr>
          </a:p>
          <a:p>
            <a:pPr marL="0" lvl="0" indent="0" algn="ctr">
              <a:lnSpc>
                <a:spcPct val="110000"/>
              </a:lnSpc>
            </a:pPr>
            <a:endParaRPr lang="el-GR" altLang="el-GR" sz="1200" i="1" dirty="0">
              <a:solidFill>
                <a:prstClr val="white">
                  <a:lumMod val="50000"/>
                </a:prstClr>
              </a:solidFill>
              <a:latin typeface="Calibri" panose="020F0502020204030204"/>
            </a:endParaRPr>
          </a:p>
          <a:p>
            <a:pPr marL="0" lvl="0" indent="0" algn="ctr">
              <a:lnSpc>
                <a:spcPct val="110000"/>
              </a:lnSpc>
            </a:pPr>
            <a:r>
              <a:rPr lang="el-GR" altLang="el-GR" sz="1200" i="1" dirty="0">
                <a:solidFill>
                  <a:prstClr val="white">
                    <a:lumMod val="50000"/>
                  </a:prstClr>
                </a:solidFill>
                <a:latin typeface="Calibri" panose="020F0502020204030204"/>
              </a:rPr>
              <a:t>Πόσο σοβαρό πιστεύετε ότι είναι το θέμα των υποκλοπών του κινητού του αρχηγού του ΠΑΣΟΚ ΚΙΝΑΛ Ν. Ανδρουλάκη; </a:t>
            </a:r>
          </a:p>
          <a:p>
            <a:pPr algn="ctr">
              <a:lnSpc>
                <a:spcPct val="120000"/>
              </a:lnSpc>
              <a:defRPr/>
            </a:pPr>
            <a:r>
              <a:rPr lang="el-GR" altLang="el-GR" b="1" kern="0" dirty="0">
                <a:solidFill>
                  <a:schemeClr val="bg1">
                    <a:lumMod val="50000"/>
                  </a:schemeClr>
                </a:solidFill>
              </a:rPr>
              <a:t>Ανάλυση με βάση την ψήφο 2019, το φύλο και την ηλικία</a:t>
            </a: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fld id="{D57F1E4F-1CFF-5643-939E-217C01CDF565}" type="slidenum">
              <a:rPr lang="en-US" smtClean="0"/>
              <a:pPr/>
              <a:t>71</a:t>
            </a:fld>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714467906"/>
              </p:ext>
            </p:extLst>
          </p:nvPr>
        </p:nvGraphicFramePr>
        <p:xfrm>
          <a:off x="2071171" y="1768279"/>
          <a:ext cx="6367750" cy="1959550"/>
        </p:xfrm>
        <a:graphic>
          <a:graphicData uri="http://schemas.openxmlformats.org/drawingml/2006/table">
            <a:tbl>
              <a:tblPr/>
              <a:tblGrid>
                <a:gridCol w="1643259">
                  <a:extLst>
                    <a:ext uri="{9D8B030D-6E8A-4147-A177-3AD203B41FA5}">
                      <a16:colId xmlns:a16="http://schemas.microsoft.com/office/drawing/2014/main" val="20000"/>
                    </a:ext>
                  </a:extLst>
                </a:gridCol>
                <a:gridCol w="1446122">
                  <a:extLst>
                    <a:ext uri="{9D8B030D-6E8A-4147-A177-3AD203B41FA5}">
                      <a16:colId xmlns:a16="http://schemas.microsoft.com/office/drawing/2014/main" val="20001"/>
                    </a:ext>
                  </a:extLst>
                </a:gridCol>
                <a:gridCol w="1070933">
                  <a:extLst>
                    <a:ext uri="{9D8B030D-6E8A-4147-A177-3AD203B41FA5}">
                      <a16:colId xmlns:a16="http://schemas.microsoft.com/office/drawing/2014/main" val="20002"/>
                    </a:ext>
                  </a:extLst>
                </a:gridCol>
                <a:gridCol w="1103718">
                  <a:extLst>
                    <a:ext uri="{9D8B030D-6E8A-4147-A177-3AD203B41FA5}">
                      <a16:colId xmlns:a16="http://schemas.microsoft.com/office/drawing/2014/main" val="20003"/>
                    </a:ext>
                  </a:extLst>
                </a:gridCol>
                <a:gridCol w="1103718">
                  <a:extLst>
                    <a:ext uri="{9D8B030D-6E8A-4147-A177-3AD203B41FA5}">
                      <a16:colId xmlns:a16="http://schemas.microsoft.com/office/drawing/2014/main" val="20004"/>
                    </a:ext>
                  </a:extLst>
                </a:gridCol>
              </a:tblGrid>
              <a:tr h="703120">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62546">
                <a:tc>
                  <a:txBody>
                    <a:bodyPr/>
                    <a:lstStyle/>
                    <a:p>
                      <a:pPr algn="ctr" fontAlgn="b"/>
                      <a:r>
                        <a:rPr lang="el-GR" sz="1000" b="1" i="0" u="none" strike="noStrike">
                          <a:solidFill>
                            <a:srgbClr val="000000"/>
                          </a:solidFill>
                          <a:effectLst/>
                          <a:latin typeface="+mn-lt"/>
                        </a:rPr>
                        <a:t>Πολύ/Αρκετά Σοβαρό</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65,5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76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marL="0" algn="ctr" defTabSz="914400" rtl="0" eaLnBrk="1" fontAlgn="b" latinLnBrk="0" hangingPunct="1"/>
                      <a:r>
                        <a:rPr lang="el-GR" sz="1100" b="0" i="0" u="none" strike="noStrike" kern="1200" dirty="0">
                          <a:solidFill>
                            <a:srgbClr val="000000"/>
                          </a:solidFill>
                          <a:effectLst/>
                          <a:latin typeface="+mn-lt"/>
                          <a:ea typeface="+mn-ea"/>
                          <a:cs typeface="+mn-cs"/>
                        </a:rPr>
                        <a:t>65,9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91404">
                <a:tc>
                  <a:txBody>
                    <a:bodyPr/>
                    <a:lstStyle/>
                    <a:p>
                      <a:pPr algn="ctr" fontAlgn="b"/>
                      <a:r>
                        <a:rPr lang="el-GR" sz="1000" b="1" i="0" u="none" strike="noStrike">
                          <a:solidFill>
                            <a:srgbClr val="000000"/>
                          </a:solidFill>
                          <a:effectLst/>
                          <a:latin typeface="+mn-lt"/>
                        </a:rPr>
                        <a:t>Όχι και τόσο/Καθόλου Σοβαρό</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27,2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21,2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l-GR" sz="1100" b="0" i="0" u="none" strike="noStrike" kern="1200" dirty="0">
                          <a:solidFill>
                            <a:srgbClr val="000000"/>
                          </a:solidFill>
                          <a:effectLst/>
                          <a:latin typeface="+mn-lt"/>
                          <a:ea typeface="+mn-ea"/>
                          <a:cs typeface="+mn-cs"/>
                        </a:rPr>
                        <a:t>17,6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02480">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marL="0" algn="ctr" defTabSz="914400" rtl="0" eaLnBrk="1" fontAlgn="b" latinLnBrk="0" hangingPunct="1"/>
                      <a:r>
                        <a:rPr lang="el-GR" sz="1100" b="0" i="0" u="none" strike="noStrike" kern="1200" dirty="0">
                          <a:solidFill>
                            <a:srgbClr val="000000"/>
                          </a:solidFill>
                          <a:effectLst/>
                          <a:latin typeface="+mn-lt"/>
                          <a:ea typeface="+mn-ea"/>
                          <a:cs typeface="+mn-cs"/>
                        </a:rPr>
                        <a:t>16,5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30885615"/>
              </p:ext>
            </p:extLst>
          </p:nvPr>
        </p:nvGraphicFramePr>
        <p:xfrm>
          <a:off x="2071171" y="4353166"/>
          <a:ext cx="9386371" cy="2171921"/>
        </p:xfrm>
        <a:graphic>
          <a:graphicData uri="http://schemas.openxmlformats.org/drawingml/2006/table">
            <a:tbl>
              <a:tblPr/>
              <a:tblGrid>
                <a:gridCol w="1394097">
                  <a:extLst>
                    <a:ext uri="{9D8B030D-6E8A-4147-A177-3AD203B41FA5}">
                      <a16:colId xmlns:a16="http://schemas.microsoft.com/office/drawing/2014/main" val="20000"/>
                    </a:ext>
                  </a:extLst>
                </a:gridCol>
                <a:gridCol w="938487">
                  <a:extLst>
                    <a:ext uri="{9D8B030D-6E8A-4147-A177-3AD203B41FA5}">
                      <a16:colId xmlns:a16="http://schemas.microsoft.com/office/drawing/2014/main" val="20001"/>
                    </a:ext>
                  </a:extLst>
                </a:gridCol>
                <a:gridCol w="996433">
                  <a:extLst>
                    <a:ext uri="{9D8B030D-6E8A-4147-A177-3AD203B41FA5}">
                      <a16:colId xmlns:a16="http://schemas.microsoft.com/office/drawing/2014/main" val="20002"/>
                    </a:ext>
                  </a:extLst>
                </a:gridCol>
                <a:gridCol w="994434">
                  <a:extLst>
                    <a:ext uri="{9D8B030D-6E8A-4147-A177-3AD203B41FA5}">
                      <a16:colId xmlns:a16="http://schemas.microsoft.com/office/drawing/2014/main" val="20003"/>
                    </a:ext>
                  </a:extLst>
                </a:gridCol>
                <a:gridCol w="1012584">
                  <a:extLst>
                    <a:ext uri="{9D8B030D-6E8A-4147-A177-3AD203B41FA5}">
                      <a16:colId xmlns:a16="http://schemas.microsoft.com/office/drawing/2014/main" val="20004"/>
                    </a:ext>
                  </a:extLst>
                </a:gridCol>
                <a:gridCol w="1012584">
                  <a:extLst>
                    <a:ext uri="{9D8B030D-6E8A-4147-A177-3AD203B41FA5}">
                      <a16:colId xmlns:a16="http://schemas.microsoft.com/office/drawing/2014/main" val="20005"/>
                    </a:ext>
                  </a:extLst>
                </a:gridCol>
                <a:gridCol w="1012584">
                  <a:extLst>
                    <a:ext uri="{9D8B030D-6E8A-4147-A177-3AD203B41FA5}">
                      <a16:colId xmlns:a16="http://schemas.microsoft.com/office/drawing/2014/main" val="20006"/>
                    </a:ext>
                  </a:extLst>
                </a:gridCol>
                <a:gridCol w="1012584">
                  <a:extLst>
                    <a:ext uri="{9D8B030D-6E8A-4147-A177-3AD203B41FA5}">
                      <a16:colId xmlns:a16="http://schemas.microsoft.com/office/drawing/2014/main" val="20007"/>
                    </a:ext>
                  </a:extLst>
                </a:gridCol>
                <a:gridCol w="1012584">
                  <a:extLst>
                    <a:ext uri="{9D8B030D-6E8A-4147-A177-3AD203B41FA5}">
                      <a16:colId xmlns:a16="http://schemas.microsoft.com/office/drawing/2014/main" val="20008"/>
                    </a:ext>
                  </a:extLst>
                </a:gridCol>
              </a:tblGrid>
              <a:tr h="840204">
                <a:tc>
                  <a:txBody>
                    <a:bodyPr/>
                    <a:lstStyle/>
                    <a:p>
                      <a:pPr algn="ctr" fontAlgn="b"/>
                      <a:endParaRPr kumimoji="0" lang="en-US" sz="16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ΘΕΝΤ</a:t>
                      </a:r>
                      <a:r>
                        <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ΩΝ</a:t>
                      </a:r>
                      <a:endPar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37" marR="91437" marT="45710" marB="4571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ΑΝΔΡΕΣ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ΓΥΝΑΙΚΕΣ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17-34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35-44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45-54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55-64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l-GR"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65+</a:t>
                      </a:r>
                      <a:endPar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526231">
                <a:tc>
                  <a:txBody>
                    <a:bodyPr/>
                    <a:lstStyle/>
                    <a:p>
                      <a:pPr algn="ctr" fontAlgn="b"/>
                      <a:r>
                        <a:rPr lang="el-GR" sz="1000" b="1" i="0" u="none" strike="noStrike">
                          <a:solidFill>
                            <a:srgbClr val="000000"/>
                          </a:solidFill>
                          <a:effectLst/>
                          <a:latin typeface="+mn-lt"/>
                        </a:rPr>
                        <a:t>Πολύ/Αρκετά Σοβαρό</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65,5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68,4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57,8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71,3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526231">
                <a:tc>
                  <a:txBody>
                    <a:bodyPr/>
                    <a:lstStyle/>
                    <a:p>
                      <a:pPr algn="ctr" fontAlgn="b"/>
                      <a:r>
                        <a:rPr lang="el-GR" sz="1000" b="1" i="0" u="none" strike="noStrike">
                          <a:solidFill>
                            <a:srgbClr val="000000"/>
                          </a:solidFill>
                          <a:effectLst/>
                          <a:latin typeface="+mn-lt"/>
                        </a:rPr>
                        <a:t>Όχι και τόσο/Καθόλου Σοβαρό</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27,2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20,8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79255">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9,9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10,8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254556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bwMode="auto">
          <a:xfrm>
            <a:off x="533586" y="117672"/>
            <a:ext cx="10291053" cy="11430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0000"/>
          </a:bodyPr>
          <a:lstStyle/>
          <a:p>
            <a:pPr algn="ctr">
              <a:lnSpc>
                <a:spcPct val="110000"/>
              </a:lnSpc>
            </a:pPr>
            <a:r>
              <a:rPr lang="el-GR" altLang="el-GR" sz="2000" b="1" dirty="0"/>
              <a:t>Υποκλοπές των συνδιαλέξεων του Ν. Ανδρουλάκη</a:t>
            </a:r>
            <a:r>
              <a:rPr lang="en-US" altLang="el-GR" sz="2000" b="1" dirty="0"/>
              <a:t>: </a:t>
            </a:r>
            <a:r>
              <a:rPr lang="el-GR" altLang="el-GR" sz="2000" b="1" dirty="0">
                <a:solidFill>
                  <a:srgbClr val="FF0000"/>
                </a:solidFill>
              </a:rPr>
              <a:t>Θέμα Εθνικής Ασφάλειας ή Προσπάθεια </a:t>
            </a:r>
            <a:r>
              <a:rPr lang="el-GR" altLang="el-GR" sz="2000" b="1" dirty="0" smtClean="0">
                <a:solidFill>
                  <a:srgbClr val="FF0000"/>
                </a:solidFill>
              </a:rPr>
              <a:t>Εκμετάλλευσης</a:t>
            </a:r>
            <a:r>
              <a:rPr lang="en-US" altLang="el-GR" sz="2000" b="1" dirty="0" smtClean="0"/>
              <a:t>;</a:t>
            </a:r>
            <a:r>
              <a:rPr lang="el-GR" altLang="el-GR" sz="2000" b="1" dirty="0"/>
              <a:t/>
            </a:r>
            <a:br>
              <a:rPr lang="el-GR" altLang="el-GR" sz="2000" b="1" dirty="0"/>
            </a:br>
            <a:r>
              <a:rPr lang="el-GR" altLang="el-GR" sz="1100" b="1" dirty="0"/>
              <a:t/>
            </a:r>
            <a:br>
              <a:rPr lang="el-GR" altLang="el-GR" sz="1100" b="1" dirty="0"/>
            </a:br>
            <a:r>
              <a:rPr lang="el-GR" altLang="el-GR" sz="1200" i="1" dirty="0">
                <a:solidFill>
                  <a:schemeClr val="tx1">
                    <a:lumMod val="95000"/>
                    <a:lumOff val="5000"/>
                  </a:schemeClr>
                </a:solidFill>
              </a:rPr>
              <a:t>Πιστεύετε ότι οι υποκλοπές των συνδιαλέξεων του κυρίου Ν. Ανδρουλάκη έγιναν για… </a:t>
            </a:r>
            <a:br>
              <a:rPr lang="el-GR" altLang="el-GR" sz="1200" i="1" dirty="0">
                <a:solidFill>
                  <a:schemeClr val="tx1">
                    <a:lumMod val="95000"/>
                    <a:lumOff val="5000"/>
                  </a:schemeClr>
                </a:solidFill>
              </a:rPr>
            </a:br>
            <a:r>
              <a:rPr lang="el-GR" altLang="el-GR" sz="1200" b="1" dirty="0">
                <a:solidFill>
                  <a:schemeClr val="bg1">
                    <a:lumMod val="50000"/>
                  </a:schemeClr>
                </a:solidFill>
                <a:cs typeface="Calibri" panose="020F0502020204030204" pitchFamily="34" charset="0"/>
              </a:rPr>
              <a:t>Σύνολο ερωτηθέντων (Ν=1000)</a:t>
            </a:r>
          </a:p>
        </p:txBody>
      </p:sp>
      <p:graphicFrame>
        <p:nvGraphicFramePr>
          <p:cNvPr id="6" name="Table 5">
            <a:extLst>
              <a:ext uri="{FF2B5EF4-FFF2-40B4-BE49-F238E27FC236}">
                <a16:creationId xmlns:a16="http://schemas.microsoft.com/office/drawing/2014/main" id="{070D0929-33D9-480F-A348-D11D1DD0F5F4}"/>
              </a:ext>
            </a:extLst>
          </p:cNvPr>
          <p:cNvGraphicFramePr>
            <a:graphicFrameLocks noGrp="1"/>
          </p:cNvGraphicFramePr>
          <p:nvPr>
            <p:extLst>
              <p:ext uri="{D42A27DB-BD31-4B8C-83A1-F6EECF244321}">
                <p14:modId xmlns:p14="http://schemas.microsoft.com/office/powerpoint/2010/main" val="4222083702"/>
              </p:ext>
            </p:extLst>
          </p:nvPr>
        </p:nvGraphicFramePr>
        <p:xfrm>
          <a:off x="1619480" y="4985130"/>
          <a:ext cx="8284684" cy="1641515"/>
        </p:xfrm>
        <a:graphic>
          <a:graphicData uri="http://schemas.openxmlformats.org/drawingml/2006/table">
            <a:tbl>
              <a:tblPr/>
              <a:tblGrid>
                <a:gridCol w="3503363">
                  <a:extLst>
                    <a:ext uri="{9D8B030D-6E8A-4147-A177-3AD203B41FA5}">
                      <a16:colId xmlns:a16="http://schemas.microsoft.com/office/drawing/2014/main" val="20000"/>
                    </a:ext>
                  </a:extLst>
                </a:gridCol>
                <a:gridCol w="1542362">
                  <a:extLst>
                    <a:ext uri="{9D8B030D-6E8A-4147-A177-3AD203B41FA5}">
                      <a16:colId xmlns:a16="http://schemas.microsoft.com/office/drawing/2014/main" val="20001"/>
                    </a:ext>
                  </a:extLst>
                </a:gridCol>
                <a:gridCol w="1090670">
                  <a:extLst>
                    <a:ext uri="{9D8B030D-6E8A-4147-A177-3AD203B41FA5}">
                      <a16:colId xmlns:a16="http://schemas.microsoft.com/office/drawing/2014/main" val="20002"/>
                    </a:ext>
                  </a:extLst>
                </a:gridCol>
                <a:gridCol w="1013551">
                  <a:extLst>
                    <a:ext uri="{9D8B030D-6E8A-4147-A177-3AD203B41FA5}">
                      <a16:colId xmlns:a16="http://schemas.microsoft.com/office/drawing/2014/main" val="20003"/>
                    </a:ext>
                  </a:extLst>
                </a:gridCol>
                <a:gridCol w="1134738">
                  <a:extLst>
                    <a:ext uri="{9D8B030D-6E8A-4147-A177-3AD203B41FA5}">
                      <a16:colId xmlns:a16="http://schemas.microsoft.com/office/drawing/2014/main" val="20004"/>
                    </a:ext>
                  </a:extLst>
                </a:gridCol>
              </a:tblGrid>
              <a:tr h="726679">
                <a:tc>
                  <a:txBody>
                    <a:bodyPr/>
                    <a:lstStyle/>
                    <a:p>
                      <a:pPr algn="l" fontAlgn="b"/>
                      <a:endParaRPr kumimoji="0" lang="en-US" sz="1400" b="1" i="0" u="none" strike="noStrike" kern="1200" cap="none" spc="0" normalizeH="0" baseline="0" dirty="0">
                        <a:ln>
                          <a:noFill/>
                        </a:ln>
                        <a:solidFill>
                          <a:srgbClr val="000000"/>
                        </a:solidFill>
                        <a:effectLst/>
                        <a:uLnTx/>
                        <a:uFillTx/>
                        <a:latin typeface="Arial" panose="020B0604020202020204" pitchFamily="34" charset="0"/>
                        <a:ea typeface="+mn-ea"/>
                        <a:cs typeface="+mn-cs"/>
                      </a:endParaRPr>
                    </a:p>
                  </a:txBody>
                  <a:tcPr marL="7688" marR="7688" marT="7688"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356851">
                <a:tc>
                  <a:txBody>
                    <a:bodyPr/>
                    <a:lstStyle/>
                    <a:p>
                      <a:pPr algn="ctr" fontAlgn="base" hangingPunct="0">
                        <a:spcAft>
                          <a:spcPts val="0"/>
                        </a:spcAft>
                      </a:pPr>
                      <a:r>
                        <a:rPr lang="el-GR" sz="10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Θέματα </a:t>
                      </a:r>
                      <a:r>
                        <a:rPr lang="el-GR"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Εθνικής Ασφάλειας </a:t>
                      </a:r>
                      <a:endParaRPr lang="el-GR" sz="1200" b="1" dirty="0">
                        <a:effectLst/>
                        <a:latin typeface="Calibri" panose="020F0502020204030204" pitchFamily="34" charset="0"/>
                        <a:ea typeface="Calibri" panose="020F0502020204030204" pitchFamily="34" charset="0"/>
                      </a:endParaRPr>
                    </a:p>
                  </a:txBody>
                  <a:tcPr marL="68580" marR="68580" marT="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16,3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24,7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56851">
                <a:tc>
                  <a:txBody>
                    <a:bodyPr/>
                    <a:lstStyle/>
                    <a:p>
                      <a:pPr algn="ctr" fontAlgn="base" hangingPunct="0">
                        <a:spcAft>
                          <a:spcPts val="0"/>
                        </a:spcAft>
                      </a:pPr>
                      <a:r>
                        <a:rPr lang="el-GR" sz="10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Θέματα προσπάθειας ελέγχου και εκμετάλλευσης των κινήσεων του Ν. Ανδρουλάκη</a:t>
                      </a:r>
                      <a:endParaRPr lang="el-GR" sz="1200" b="1" dirty="0">
                        <a:effectLst/>
                        <a:latin typeface="Calibri" panose="020F0502020204030204" pitchFamily="34" charset="0"/>
                        <a:ea typeface="Calibri" panose="020F0502020204030204" pitchFamily="34" charset="0"/>
                      </a:endParaRPr>
                    </a:p>
                  </a:txBody>
                  <a:tcPr marL="68580" marR="68580" marT="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55,2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43,4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69,1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01134">
                <a:tc>
                  <a:txBody>
                    <a:bodyPr/>
                    <a:lstStyle/>
                    <a:p>
                      <a:pPr algn="ctr" fontAlgn="b"/>
                      <a:r>
                        <a:rPr lang="el-GR" sz="900" b="1" i="0" u="none" strike="noStrike" dirty="0">
                          <a:solidFill>
                            <a:schemeClr val="tx1">
                              <a:lumMod val="75000"/>
                              <a:lumOff val="25000"/>
                            </a:schemeClr>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28,5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16,7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43,5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bl>
          </a:graphicData>
        </a:graphic>
      </p:graphicFrame>
      <p:graphicFrame>
        <p:nvGraphicFramePr>
          <p:cNvPr id="10" name="Object 2"/>
          <p:cNvGraphicFramePr>
            <a:graphicFrameLocks/>
          </p:cNvGraphicFramePr>
          <p:nvPr>
            <p:extLst>
              <p:ext uri="{D42A27DB-BD31-4B8C-83A1-F6EECF244321}">
                <p14:modId xmlns:p14="http://schemas.microsoft.com/office/powerpoint/2010/main" val="1576870884"/>
              </p:ext>
            </p:extLst>
          </p:nvPr>
        </p:nvGraphicFramePr>
        <p:xfrm>
          <a:off x="1524000" y="1252158"/>
          <a:ext cx="9300639" cy="3452044"/>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A140CA8A-019A-2364-E518-25ACE280241A}"/>
              </a:ext>
            </a:extLst>
          </p:cNvPr>
          <p:cNvSpPr/>
          <p:nvPr/>
        </p:nvSpPr>
        <p:spPr>
          <a:xfrm>
            <a:off x="4599992" y="1866122"/>
            <a:ext cx="2967135" cy="305111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6822805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67975" y="134322"/>
            <a:ext cx="11772543" cy="83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0" lvl="0" indent="0" algn="ctr">
              <a:lnSpc>
                <a:spcPct val="110000"/>
              </a:lnSpc>
              <a:spcBef>
                <a:spcPct val="20000"/>
              </a:spcBef>
            </a:pPr>
            <a:r>
              <a:rPr lang="el-GR" altLang="el-GR" sz="1800" b="1" dirty="0">
                <a:solidFill>
                  <a:srgbClr val="E7E6E6">
                    <a:lumMod val="25000"/>
                  </a:srgbClr>
                </a:solidFill>
                <a:latin typeface="Calibri Light" panose="020F0302020204030204"/>
              </a:rPr>
              <a:t>Αξιολόγηση</a:t>
            </a:r>
            <a:r>
              <a:rPr lang="el-GR" altLang="el-GR" sz="2000" b="1" dirty="0">
                <a:solidFill>
                  <a:srgbClr val="E7E6E6">
                    <a:lumMod val="25000"/>
                  </a:srgbClr>
                </a:solidFill>
                <a:latin typeface="Calibri Light" panose="020F0302020204030204"/>
              </a:rPr>
              <a:t> </a:t>
            </a:r>
            <a:r>
              <a:rPr lang="el-GR" altLang="el-GR" sz="2400" b="1" dirty="0">
                <a:solidFill>
                  <a:srgbClr val="FF0000"/>
                </a:solidFill>
                <a:latin typeface="Calibri Light" panose="020F0302020204030204"/>
              </a:rPr>
              <a:t>χειρισμών/ στάσης </a:t>
            </a:r>
            <a:r>
              <a:rPr lang="el-GR" altLang="el-GR" sz="2400" b="1" dirty="0">
                <a:solidFill>
                  <a:srgbClr val="E7E6E6">
                    <a:lumMod val="25000"/>
                  </a:srgbClr>
                </a:solidFill>
                <a:latin typeface="Calibri Light" panose="020F0302020204030204"/>
              </a:rPr>
              <a:t> </a:t>
            </a:r>
            <a:r>
              <a:rPr lang="el-GR" altLang="el-GR" sz="1800" b="1" dirty="0">
                <a:solidFill>
                  <a:srgbClr val="E7E6E6">
                    <a:lumMod val="25000"/>
                  </a:srgbClr>
                </a:solidFill>
                <a:latin typeface="Calibri Light" panose="020F0302020204030204"/>
              </a:rPr>
              <a:t>στο θέμα των παρακολουθήσεων των τηλέφωνων Ν. Ανδρουλάκη</a:t>
            </a:r>
            <a:endParaRPr lang="el-GR" altLang="el-GR" sz="400" b="1" dirty="0">
              <a:solidFill>
                <a:srgbClr val="E7E6E6">
                  <a:lumMod val="25000"/>
                </a:srgbClr>
              </a:solidFill>
              <a:latin typeface="Calibri Light" panose="020F0302020204030204"/>
            </a:endParaRPr>
          </a:p>
          <a:p>
            <a:pPr algn="ctr">
              <a:lnSpc>
                <a:spcPct val="110000"/>
              </a:lnSpc>
              <a:spcBef>
                <a:spcPct val="20000"/>
              </a:spcBef>
            </a:pPr>
            <a:endParaRPr lang="el-GR" altLang="el-GR" sz="500" b="1" dirty="0">
              <a:solidFill>
                <a:schemeClr val="bg2">
                  <a:lumMod val="25000"/>
                </a:schemeClr>
              </a:solidFill>
              <a:latin typeface="+mj-lt"/>
              <a:ea typeface="+mj-ea"/>
              <a:cs typeface="+mj-cs"/>
            </a:endParaRPr>
          </a:p>
          <a:p>
            <a:pPr algn="ctr">
              <a:lnSpc>
                <a:spcPct val="110000"/>
              </a:lnSpc>
              <a:spcBef>
                <a:spcPct val="20000"/>
              </a:spcBef>
            </a:pPr>
            <a:r>
              <a:rPr lang="el-GR" altLang="el-GR" sz="1200" b="1" dirty="0">
                <a:solidFill>
                  <a:schemeClr val="bg1">
                    <a:lumMod val="50000"/>
                  </a:schemeClr>
                </a:solidFill>
              </a:rPr>
              <a:t>Σύνολο ερωτηθέντων</a:t>
            </a:r>
            <a:r>
              <a:rPr lang="en-US" altLang="el-GR" sz="1200" b="1" dirty="0">
                <a:solidFill>
                  <a:schemeClr val="bg1">
                    <a:lumMod val="50000"/>
                  </a:schemeClr>
                </a:solidFill>
              </a:rPr>
              <a:t> (N=</a:t>
            </a:r>
            <a:r>
              <a:rPr lang="el-GR" altLang="el-GR" sz="1200" b="1" dirty="0">
                <a:solidFill>
                  <a:schemeClr val="bg1">
                    <a:lumMod val="50000"/>
                  </a:schemeClr>
                </a:solidFill>
              </a:rPr>
              <a:t>1000</a:t>
            </a:r>
            <a:r>
              <a:rPr lang="en-US" altLang="el-GR" sz="1200" b="1" dirty="0">
                <a:solidFill>
                  <a:schemeClr val="bg1">
                    <a:lumMod val="50000"/>
                  </a:schemeClr>
                </a:solidFill>
              </a:rPr>
              <a:t>)</a:t>
            </a:r>
            <a:r>
              <a:rPr lang="el-GR" altLang="el-GR" sz="1200" b="1" dirty="0">
                <a:solidFill>
                  <a:schemeClr val="bg1">
                    <a:lumMod val="50000"/>
                  </a:schemeClr>
                </a:solidFill>
              </a:rPr>
              <a:t> </a:t>
            </a:r>
            <a:endParaRPr lang="en-GB" altLang="el-GR" sz="1200" dirty="0">
              <a:solidFill>
                <a:schemeClr val="bg2"/>
              </a:solidFill>
            </a:endParaRP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fld id="{D57F1E4F-1CFF-5643-939E-217C01CDF565}" type="slidenum">
              <a:rPr lang="en-US" smtClean="0"/>
              <a:pPr/>
              <a:t>73</a:t>
            </a:fld>
            <a:endParaRPr lang="en-US" dirty="0"/>
          </a:p>
        </p:txBody>
      </p:sp>
      <p:graphicFrame>
        <p:nvGraphicFramePr>
          <p:cNvPr id="17" name="Chart 16"/>
          <p:cNvGraphicFramePr/>
          <p:nvPr>
            <p:extLst>
              <p:ext uri="{D42A27DB-BD31-4B8C-83A1-F6EECF244321}">
                <p14:modId xmlns:p14="http://schemas.microsoft.com/office/powerpoint/2010/main" val="2416431843"/>
              </p:ext>
            </p:extLst>
          </p:nvPr>
        </p:nvGraphicFramePr>
        <p:xfrm>
          <a:off x="-110022" y="1536239"/>
          <a:ext cx="4366973" cy="4511027"/>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p:cNvSpPr txBox="1"/>
          <p:nvPr/>
        </p:nvSpPr>
        <p:spPr>
          <a:xfrm>
            <a:off x="2726174" y="2288947"/>
            <a:ext cx="1212027" cy="461665"/>
          </a:xfrm>
          <a:prstGeom prst="rect">
            <a:avLst/>
          </a:prstGeom>
          <a:noFill/>
        </p:spPr>
        <p:txBody>
          <a:bodyPr wrap="square" rtlCol="0">
            <a:spAutoFit/>
          </a:bodyPr>
          <a:lstStyle/>
          <a:p>
            <a:pPr algn="ctr"/>
            <a:r>
              <a:rPr lang="en-US" sz="2400" b="1" dirty="0">
                <a:solidFill>
                  <a:schemeClr val="tx1">
                    <a:lumMod val="95000"/>
                    <a:lumOff val="5000"/>
                  </a:schemeClr>
                </a:solidFill>
                <a:latin typeface="Century Gothic" panose="020B0502020202020204"/>
              </a:rPr>
              <a:t>22,9</a:t>
            </a:r>
            <a:r>
              <a:rPr lang="el-GR" sz="2400" b="1" dirty="0">
                <a:solidFill>
                  <a:schemeClr val="tx1">
                    <a:lumMod val="95000"/>
                    <a:lumOff val="5000"/>
                  </a:schemeClr>
                </a:solidFill>
                <a:latin typeface="Century Gothic" panose="020B0502020202020204"/>
              </a:rPr>
              <a:t>%</a:t>
            </a:r>
            <a:endParaRPr lang="en-US" sz="2400" b="1" dirty="0">
              <a:solidFill>
                <a:schemeClr val="tx1">
                  <a:lumMod val="95000"/>
                  <a:lumOff val="5000"/>
                </a:schemeClr>
              </a:solidFill>
              <a:latin typeface="Century Gothic" panose="020B0502020202020204"/>
            </a:endParaRPr>
          </a:p>
        </p:txBody>
      </p:sp>
      <p:sp>
        <p:nvSpPr>
          <p:cNvPr id="19" name="TextBox 18"/>
          <p:cNvSpPr txBox="1"/>
          <p:nvPr/>
        </p:nvSpPr>
        <p:spPr>
          <a:xfrm>
            <a:off x="3180524" y="4168106"/>
            <a:ext cx="1094290" cy="461665"/>
          </a:xfrm>
          <a:prstGeom prst="rect">
            <a:avLst/>
          </a:prstGeom>
          <a:noFill/>
        </p:spPr>
        <p:txBody>
          <a:bodyPr wrap="square" rtlCol="0">
            <a:spAutoFit/>
          </a:bodyPr>
          <a:lstStyle/>
          <a:p>
            <a:r>
              <a:rPr lang="en-US" sz="2400" b="1" dirty="0">
                <a:solidFill>
                  <a:schemeClr val="tx1">
                    <a:lumMod val="95000"/>
                    <a:lumOff val="5000"/>
                  </a:schemeClr>
                </a:solidFill>
                <a:latin typeface="Century Gothic" panose="020B0502020202020204"/>
              </a:rPr>
              <a:t>59,8</a:t>
            </a:r>
            <a:r>
              <a:rPr lang="el-GR" sz="2400" b="1" dirty="0">
                <a:solidFill>
                  <a:schemeClr val="tx1">
                    <a:lumMod val="95000"/>
                    <a:lumOff val="5000"/>
                  </a:schemeClr>
                </a:solidFill>
                <a:latin typeface="Century Gothic" panose="020B0502020202020204"/>
              </a:rPr>
              <a:t>%</a:t>
            </a:r>
            <a:endParaRPr lang="en-US" sz="2400" b="1" dirty="0">
              <a:solidFill>
                <a:schemeClr val="tx1">
                  <a:lumMod val="95000"/>
                  <a:lumOff val="5000"/>
                </a:schemeClr>
              </a:solidFill>
              <a:latin typeface="Century Gothic" panose="020B0502020202020204"/>
            </a:endParaRPr>
          </a:p>
        </p:txBody>
      </p:sp>
      <p:sp>
        <p:nvSpPr>
          <p:cNvPr id="20" name="Right Brace 19"/>
          <p:cNvSpPr/>
          <p:nvPr/>
        </p:nvSpPr>
        <p:spPr bwMode="auto">
          <a:xfrm>
            <a:off x="2573575" y="2097863"/>
            <a:ext cx="152599" cy="977269"/>
          </a:xfrm>
          <a:prstGeom prst="rightBrace">
            <a:avLst/>
          </a:prstGeom>
          <a:no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21" name="Right Brace 20"/>
          <p:cNvSpPr/>
          <p:nvPr/>
        </p:nvSpPr>
        <p:spPr bwMode="auto">
          <a:xfrm>
            <a:off x="2974019" y="3791752"/>
            <a:ext cx="152915" cy="1008485"/>
          </a:xfrm>
          <a:prstGeom prst="rightBrace">
            <a:avLst/>
          </a:prstGeom>
          <a:no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3" name="TextBox 2"/>
          <p:cNvSpPr txBox="1"/>
          <p:nvPr/>
        </p:nvSpPr>
        <p:spPr>
          <a:xfrm>
            <a:off x="1334884" y="1204450"/>
            <a:ext cx="2175029" cy="369332"/>
          </a:xfrm>
          <a:prstGeom prst="rect">
            <a:avLst/>
          </a:prstGeom>
          <a:solidFill>
            <a:schemeClr val="bg1">
              <a:lumMod val="85000"/>
            </a:schemeClr>
          </a:solidFill>
        </p:spPr>
        <p:txBody>
          <a:bodyPr wrap="square" rtlCol="0">
            <a:spAutoFit/>
          </a:bodyPr>
          <a:lstStyle/>
          <a:p>
            <a:r>
              <a:rPr lang="el-GR" altLang="el-GR" b="1" dirty="0">
                <a:latin typeface="Calibri Light" panose="020F0302020204030204"/>
              </a:rPr>
              <a:t>ΝΔ και Κ. Μητσοτάκη</a:t>
            </a:r>
            <a:endParaRPr lang="el-GR" dirty="0"/>
          </a:p>
        </p:txBody>
      </p:sp>
      <p:cxnSp>
        <p:nvCxnSpPr>
          <p:cNvPr id="6" name="Straight Connector 5"/>
          <p:cNvCxnSpPr/>
          <p:nvPr/>
        </p:nvCxnSpPr>
        <p:spPr>
          <a:xfrm>
            <a:off x="4185605" y="688694"/>
            <a:ext cx="35511" cy="621978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p:cNvGraphicFramePr/>
          <p:nvPr>
            <p:extLst>
              <p:ext uri="{D42A27DB-BD31-4B8C-83A1-F6EECF244321}">
                <p14:modId xmlns:p14="http://schemas.microsoft.com/office/powerpoint/2010/main" val="501067447"/>
              </p:ext>
            </p:extLst>
          </p:nvPr>
        </p:nvGraphicFramePr>
        <p:xfrm>
          <a:off x="4045383" y="1621133"/>
          <a:ext cx="4366973" cy="4511027"/>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6881579" y="2373841"/>
            <a:ext cx="1212027" cy="461665"/>
          </a:xfrm>
          <a:prstGeom prst="rect">
            <a:avLst/>
          </a:prstGeom>
          <a:noFill/>
        </p:spPr>
        <p:txBody>
          <a:bodyPr wrap="square" rtlCol="0">
            <a:spAutoFit/>
          </a:bodyPr>
          <a:lstStyle/>
          <a:p>
            <a:pPr algn="ctr"/>
            <a:r>
              <a:rPr lang="en-US" sz="2400" b="1" dirty="0">
                <a:solidFill>
                  <a:schemeClr val="tx1">
                    <a:lumMod val="95000"/>
                    <a:lumOff val="5000"/>
                  </a:schemeClr>
                </a:solidFill>
                <a:latin typeface="Century Gothic" panose="020B0502020202020204"/>
              </a:rPr>
              <a:t>31,4</a:t>
            </a:r>
            <a:r>
              <a:rPr lang="el-GR" sz="2400" b="1" dirty="0">
                <a:solidFill>
                  <a:schemeClr val="tx1">
                    <a:lumMod val="95000"/>
                    <a:lumOff val="5000"/>
                  </a:schemeClr>
                </a:solidFill>
                <a:latin typeface="Century Gothic" panose="020B0502020202020204"/>
              </a:rPr>
              <a:t>%</a:t>
            </a:r>
            <a:endParaRPr lang="en-US" sz="2400" b="1" dirty="0">
              <a:solidFill>
                <a:schemeClr val="tx1">
                  <a:lumMod val="95000"/>
                  <a:lumOff val="5000"/>
                </a:schemeClr>
              </a:solidFill>
              <a:latin typeface="Century Gothic" panose="020B0502020202020204"/>
            </a:endParaRPr>
          </a:p>
        </p:txBody>
      </p:sp>
      <p:sp>
        <p:nvSpPr>
          <p:cNvPr id="15" name="TextBox 14"/>
          <p:cNvSpPr txBox="1"/>
          <p:nvPr/>
        </p:nvSpPr>
        <p:spPr>
          <a:xfrm>
            <a:off x="7301260" y="4065161"/>
            <a:ext cx="1094290" cy="461665"/>
          </a:xfrm>
          <a:prstGeom prst="rect">
            <a:avLst/>
          </a:prstGeom>
          <a:noFill/>
        </p:spPr>
        <p:txBody>
          <a:bodyPr wrap="square" rtlCol="0">
            <a:spAutoFit/>
          </a:bodyPr>
          <a:lstStyle/>
          <a:p>
            <a:r>
              <a:rPr lang="en-US" sz="2400" b="1" dirty="0">
                <a:solidFill>
                  <a:schemeClr val="tx1">
                    <a:lumMod val="95000"/>
                    <a:lumOff val="5000"/>
                  </a:schemeClr>
                </a:solidFill>
                <a:latin typeface="Century Gothic" panose="020B0502020202020204"/>
              </a:rPr>
              <a:t>48,5</a:t>
            </a:r>
            <a:r>
              <a:rPr lang="el-GR" sz="2400" b="1" dirty="0">
                <a:solidFill>
                  <a:schemeClr val="tx1">
                    <a:lumMod val="95000"/>
                    <a:lumOff val="5000"/>
                  </a:schemeClr>
                </a:solidFill>
                <a:latin typeface="Century Gothic" panose="020B0502020202020204"/>
              </a:rPr>
              <a:t>%</a:t>
            </a:r>
            <a:endParaRPr lang="en-US" sz="2400" b="1" dirty="0">
              <a:solidFill>
                <a:schemeClr val="tx1">
                  <a:lumMod val="95000"/>
                  <a:lumOff val="5000"/>
                </a:schemeClr>
              </a:solidFill>
              <a:latin typeface="Century Gothic" panose="020B0502020202020204"/>
            </a:endParaRPr>
          </a:p>
        </p:txBody>
      </p:sp>
      <p:sp>
        <p:nvSpPr>
          <p:cNvPr id="16" name="Right Brace 15"/>
          <p:cNvSpPr/>
          <p:nvPr/>
        </p:nvSpPr>
        <p:spPr bwMode="auto">
          <a:xfrm>
            <a:off x="6728980" y="2182757"/>
            <a:ext cx="152599" cy="977269"/>
          </a:xfrm>
          <a:prstGeom prst="rightBrace">
            <a:avLst/>
          </a:prstGeom>
          <a:no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22" name="Right Brace 21"/>
          <p:cNvSpPr/>
          <p:nvPr/>
        </p:nvSpPr>
        <p:spPr bwMode="auto">
          <a:xfrm>
            <a:off x="7074782" y="3798584"/>
            <a:ext cx="152915" cy="1008485"/>
          </a:xfrm>
          <a:prstGeom prst="rightBrace">
            <a:avLst/>
          </a:prstGeom>
          <a:no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23" name="TextBox 22"/>
          <p:cNvSpPr txBox="1"/>
          <p:nvPr/>
        </p:nvSpPr>
        <p:spPr>
          <a:xfrm>
            <a:off x="5052668" y="1204450"/>
            <a:ext cx="2175029" cy="369332"/>
          </a:xfrm>
          <a:prstGeom prst="rect">
            <a:avLst/>
          </a:prstGeom>
          <a:solidFill>
            <a:schemeClr val="bg1">
              <a:lumMod val="85000"/>
            </a:schemeClr>
          </a:solidFill>
        </p:spPr>
        <p:txBody>
          <a:bodyPr wrap="square" rtlCol="0">
            <a:spAutoFit/>
          </a:bodyPr>
          <a:lstStyle/>
          <a:p>
            <a:r>
              <a:rPr lang="el-GR" altLang="el-GR" b="1" dirty="0">
                <a:latin typeface="Calibri Light" panose="020F0302020204030204"/>
              </a:rPr>
              <a:t>ΣΥΡΙΖΑ και Α. Τσίπρα </a:t>
            </a:r>
            <a:endParaRPr lang="el-GR" dirty="0"/>
          </a:p>
        </p:txBody>
      </p:sp>
      <p:cxnSp>
        <p:nvCxnSpPr>
          <p:cNvPr id="24" name="Straight Connector 23"/>
          <p:cNvCxnSpPr/>
          <p:nvPr/>
        </p:nvCxnSpPr>
        <p:spPr>
          <a:xfrm>
            <a:off x="8341010" y="688694"/>
            <a:ext cx="35511" cy="621978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5" name="Chart 24"/>
          <p:cNvGraphicFramePr/>
          <p:nvPr>
            <p:extLst>
              <p:ext uri="{D42A27DB-BD31-4B8C-83A1-F6EECF244321}">
                <p14:modId xmlns:p14="http://schemas.microsoft.com/office/powerpoint/2010/main" val="1500719356"/>
              </p:ext>
            </p:extLst>
          </p:nvPr>
        </p:nvGraphicFramePr>
        <p:xfrm>
          <a:off x="8233828" y="1581311"/>
          <a:ext cx="4089053" cy="4511027"/>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25"/>
          <p:cNvSpPr txBox="1"/>
          <p:nvPr/>
        </p:nvSpPr>
        <p:spPr>
          <a:xfrm>
            <a:off x="11069534" y="2316729"/>
            <a:ext cx="1212027" cy="461665"/>
          </a:xfrm>
          <a:prstGeom prst="rect">
            <a:avLst/>
          </a:prstGeom>
          <a:noFill/>
        </p:spPr>
        <p:txBody>
          <a:bodyPr wrap="square" rtlCol="0">
            <a:spAutoFit/>
          </a:bodyPr>
          <a:lstStyle/>
          <a:p>
            <a:pPr algn="ctr"/>
            <a:r>
              <a:rPr lang="el-GR" sz="2400" b="1" dirty="0">
                <a:solidFill>
                  <a:schemeClr val="tx1">
                    <a:lumMod val="95000"/>
                    <a:lumOff val="5000"/>
                  </a:schemeClr>
                </a:solidFill>
                <a:latin typeface="Century Gothic" panose="020B0502020202020204"/>
              </a:rPr>
              <a:t>47,4%</a:t>
            </a:r>
            <a:endParaRPr lang="en-US" sz="2400" b="1" dirty="0">
              <a:solidFill>
                <a:schemeClr val="tx1">
                  <a:lumMod val="95000"/>
                  <a:lumOff val="5000"/>
                </a:schemeClr>
              </a:solidFill>
              <a:latin typeface="Century Gothic" panose="020B0502020202020204"/>
            </a:endParaRPr>
          </a:p>
        </p:txBody>
      </p:sp>
      <p:sp>
        <p:nvSpPr>
          <p:cNvPr id="27" name="TextBox 26"/>
          <p:cNvSpPr txBox="1"/>
          <p:nvPr/>
        </p:nvSpPr>
        <p:spPr>
          <a:xfrm>
            <a:off x="10683042" y="3876646"/>
            <a:ext cx="1094290" cy="461665"/>
          </a:xfrm>
          <a:prstGeom prst="rect">
            <a:avLst/>
          </a:prstGeom>
          <a:noFill/>
        </p:spPr>
        <p:txBody>
          <a:bodyPr wrap="square" rtlCol="0">
            <a:spAutoFit/>
          </a:bodyPr>
          <a:lstStyle/>
          <a:p>
            <a:r>
              <a:rPr lang="el-GR" sz="2400" b="1" dirty="0">
                <a:solidFill>
                  <a:schemeClr val="tx1">
                    <a:lumMod val="95000"/>
                    <a:lumOff val="5000"/>
                  </a:schemeClr>
                </a:solidFill>
                <a:latin typeface="Century Gothic" panose="020B0502020202020204"/>
              </a:rPr>
              <a:t>30,1%</a:t>
            </a:r>
            <a:endParaRPr lang="en-US" sz="2400" b="1" dirty="0">
              <a:solidFill>
                <a:schemeClr val="tx1">
                  <a:lumMod val="95000"/>
                  <a:lumOff val="5000"/>
                </a:schemeClr>
              </a:solidFill>
              <a:latin typeface="Century Gothic" panose="020B0502020202020204"/>
            </a:endParaRPr>
          </a:p>
        </p:txBody>
      </p:sp>
      <p:sp>
        <p:nvSpPr>
          <p:cNvPr id="28" name="Right Brace 27"/>
          <p:cNvSpPr/>
          <p:nvPr/>
        </p:nvSpPr>
        <p:spPr bwMode="auto">
          <a:xfrm>
            <a:off x="10925173" y="2144408"/>
            <a:ext cx="152599" cy="977269"/>
          </a:xfrm>
          <a:prstGeom prst="rightBrace">
            <a:avLst/>
          </a:prstGeom>
          <a:no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29" name="Right Brace 28"/>
          <p:cNvSpPr/>
          <p:nvPr/>
        </p:nvSpPr>
        <p:spPr bwMode="auto">
          <a:xfrm>
            <a:off x="10494068" y="3663862"/>
            <a:ext cx="152915" cy="1008485"/>
          </a:xfrm>
          <a:prstGeom prst="rightBrace">
            <a:avLst/>
          </a:prstGeom>
          <a:no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30" name="TextBox 29"/>
          <p:cNvSpPr txBox="1"/>
          <p:nvPr/>
        </p:nvSpPr>
        <p:spPr>
          <a:xfrm>
            <a:off x="8574065" y="1211979"/>
            <a:ext cx="3510439" cy="369332"/>
          </a:xfrm>
          <a:prstGeom prst="rect">
            <a:avLst/>
          </a:prstGeom>
          <a:solidFill>
            <a:schemeClr val="bg1">
              <a:lumMod val="75000"/>
            </a:schemeClr>
          </a:solidFill>
        </p:spPr>
        <p:txBody>
          <a:bodyPr wrap="square" rtlCol="0">
            <a:spAutoFit/>
          </a:bodyPr>
          <a:lstStyle/>
          <a:p>
            <a:pPr algn="ctr"/>
            <a:r>
              <a:rPr lang="el-GR" altLang="el-GR" b="1" dirty="0">
                <a:latin typeface="Calibri Light" panose="020F0302020204030204"/>
              </a:rPr>
              <a:t>ΠΑΣΟΚ ΚΙΝΑΛ και Ν. Ανδρουλάκη</a:t>
            </a:r>
            <a:endParaRPr lang="el-GR" dirty="0"/>
          </a:p>
        </p:txBody>
      </p:sp>
    </p:spTree>
    <p:extLst>
      <p:ext uri="{BB962C8B-B14F-4D97-AF65-F5344CB8AC3E}">
        <p14:creationId xmlns:p14="http://schemas.microsoft.com/office/powerpoint/2010/main" val="39558099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262703" y="242727"/>
            <a:ext cx="11772543" cy="127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0" lvl="0" indent="0">
              <a:lnSpc>
                <a:spcPct val="110000"/>
              </a:lnSpc>
              <a:spcBef>
                <a:spcPct val="20000"/>
              </a:spcBef>
            </a:pPr>
            <a:r>
              <a:rPr lang="el-GR" altLang="el-GR" sz="1800" b="1" dirty="0">
                <a:solidFill>
                  <a:srgbClr val="E7E6E6">
                    <a:lumMod val="25000"/>
                  </a:srgbClr>
                </a:solidFill>
                <a:latin typeface="Calibri Light" panose="020F0302020204030204"/>
              </a:rPr>
              <a:t>Αξιολόγηση </a:t>
            </a:r>
            <a:r>
              <a:rPr lang="el-GR" altLang="el-GR" sz="2000" b="1" dirty="0">
                <a:solidFill>
                  <a:schemeClr val="accent1">
                    <a:lumMod val="75000"/>
                  </a:schemeClr>
                </a:solidFill>
                <a:latin typeface="Calibri Light" panose="020F0302020204030204"/>
              </a:rPr>
              <a:t>χειρισμών</a:t>
            </a:r>
            <a:r>
              <a:rPr lang="el-GR" altLang="el-GR" sz="2000" b="1" dirty="0">
                <a:solidFill>
                  <a:srgbClr val="E7E6E6">
                    <a:lumMod val="25000"/>
                  </a:srgbClr>
                </a:solidFill>
                <a:latin typeface="Calibri Light" panose="020F0302020204030204"/>
              </a:rPr>
              <a:t> </a:t>
            </a:r>
            <a:r>
              <a:rPr lang="el-GR" altLang="el-GR" sz="2000" b="1" dirty="0">
                <a:solidFill>
                  <a:schemeClr val="accent1">
                    <a:lumMod val="75000"/>
                  </a:schemeClr>
                </a:solidFill>
                <a:latin typeface="Calibri Light" panose="020F0302020204030204"/>
              </a:rPr>
              <a:t>ΝΔ και Κ. Μητσοτάκη </a:t>
            </a:r>
            <a:r>
              <a:rPr lang="el-GR" altLang="el-GR" sz="1800" b="1" dirty="0">
                <a:solidFill>
                  <a:srgbClr val="E7E6E6">
                    <a:lumMod val="25000"/>
                  </a:srgbClr>
                </a:solidFill>
                <a:latin typeface="Calibri Light" panose="020F0302020204030204"/>
              </a:rPr>
              <a:t>στο θέμα των παρακολουθήσεων των τηλέφωνων Ν. Ανδρουλάκη</a:t>
            </a:r>
            <a:endParaRPr lang="el-GR" altLang="el-GR" sz="400" b="1" dirty="0">
              <a:solidFill>
                <a:srgbClr val="E7E6E6">
                  <a:lumMod val="25000"/>
                </a:srgbClr>
              </a:solidFill>
              <a:latin typeface="Calibri Light" panose="020F0302020204030204"/>
            </a:endParaRPr>
          </a:p>
          <a:p>
            <a:pPr>
              <a:lnSpc>
                <a:spcPct val="110000"/>
              </a:lnSpc>
              <a:spcBef>
                <a:spcPct val="20000"/>
              </a:spcBef>
            </a:pPr>
            <a:endParaRPr lang="el-GR" altLang="el-GR" sz="400" b="1" dirty="0">
              <a:solidFill>
                <a:schemeClr val="bg2">
                  <a:lumMod val="25000"/>
                </a:schemeClr>
              </a:solidFill>
              <a:latin typeface="+mj-lt"/>
              <a:ea typeface="+mj-ea"/>
              <a:cs typeface="+mj-cs"/>
            </a:endParaRPr>
          </a:p>
          <a:p>
            <a:pPr>
              <a:lnSpc>
                <a:spcPct val="110000"/>
              </a:lnSpc>
              <a:spcBef>
                <a:spcPct val="20000"/>
              </a:spcBef>
            </a:pPr>
            <a:r>
              <a:rPr lang="el-GR" altLang="el-GR" sz="1200" i="1" dirty="0">
                <a:solidFill>
                  <a:schemeClr val="bg1">
                    <a:lumMod val="50000"/>
                  </a:schemeClr>
                </a:solidFill>
              </a:rPr>
              <a:t>Πως κρίνετε τους χειρισμούς της Κυβέρνησης και του πρωθυπουργού Κ. Μητσοτάκη στο θέμα των παρακολουθήσεων των τηλέφωνων Ν. Ανδρουλάκη και </a:t>
            </a:r>
          </a:p>
          <a:p>
            <a:pPr>
              <a:lnSpc>
                <a:spcPct val="110000"/>
              </a:lnSpc>
              <a:spcBef>
                <a:spcPct val="20000"/>
              </a:spcBef>
            </a:pPr>
            <a:r>
              <a:rPr lang="el-GR" altLang="el-GR" sz="1200" i="1" dirty="0">
                <a:solidFill>
                  <a:schemeClr val="bg1">
                    <a:lumMod val="50000"/>
                  </a:schemeClr>
                </a:solidFill>
              </a:rPr>
              <a:t>του δημοσιογράφου Θ. </a:t>
            </a:r>
            <a:r>
              <a:rPr lang="el-GR" altLang="el-GR" sz="1200" i="1" dirty="0" err="1">
                <a:solidFill>
                  <a:schemeClr val="bg1">
                    <a:lumMod val="50000"/>
                  </a:schemeClr>
                </a:solidFill>
              </a:rPr>
              <a:t>Κουκάκη</a:t>
            </a:r>
            <a:r>
              <a:rPr lang="el-GR" altLang="el-GR" sz="1200" i="1" dirty="0">
                <a:solidFill>
                  <a:schemeClr val="bg1">
                    <a:lumMod val="50000"/>
                  </a:schemeClr>
                </a:solidFill>
              </a:rPr>
              <a:t>;  </a:t>
            </a:r>
          </a:p>
          <a:p>
            <a:pPr>
              <a:lnSpc>
                <a:spcPct val="110000"/>
              </a:lnSpc>
              <a:spcBef>
                <a:spcPct val="20000"/>
              </a:spcBef>
            </a:pPr>
            <a:r>
              <a:rPr lang="el-GR" altLang="el-GR" b="1" dirty="0">
                <a:solidFill>
                  <a:schemeClr val="bg1">
                    <a:lumMod val="50000"/>
                  </a:schemeClr>
                </a:solidFill>
              </a:rPr>
              <a:t>Σύνολο ερωτηθέντων</a:t>
            </a:r>
            <a:r>
              <a:rPr lang="en-US" altLang="el-GR" b="1" dirty="0">
                <a:solidFill>
                  <a:schemeClr val="bg1">
                    <a:lumMod val="50000"/>
                  </a:schemeClr>
                </a:solidFill>
              </a:rPr>
              <a:t> (N=</a:t>
            </a:r>
            <a:r>
              <a:rPr lang="el-GR" altLang="el-GR" b="1" dirty="0">
                <a:solidFill>
                  <a:schemeClr val="bg1">
                    <a:lumMod val="50000"/>
                  </a:schemeClr>
                </a:solidFill>
              </a:rPr>
              <a:t>1000</a:t>
            </a:r>
            <a:r>
              <a:rPr lang="en-US" altLang="el-GR" b="1" dirty="0">
                <a:solidFill>
                  <a:schemeClr val="bg1">
                    <a:lumMod val="50000"/>
                  </a:schemeClr>
                </a:solidFill>
              </a:rPr>
              <a:t>)</a:t>
            </a:r>
            <a:r>
              <a:rPr lang="el-GR" altLang="el-GR" b="1" dirty="0">
                <a:solidFill>
                  <a:schemeClr val="bg1">
                    <a:lumMod val="50000"/>
                  </a:schemeClr>
                </a:solidFill>
              </a:rPr>
              <a:t> </a:t>
            </a:r>
            <a:endParaRPr lang="en-GB" altLang="el-GR" dirty="0">
              <a:solidFill>
                <a:schemeClr val="bg2"/>
              </a:solidFill>
            </a:endParaRP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fld id="{D57F1E4F-1CFF-5643-939E-217C01CDF565}" type="slidenum">
              <a:rPr lang="en-US" smtClean="0"/>
              <a:pPr/>
              <a:t>74</a:t>
            </a:fld>
            <a:endParaRPr lang="en-US" dirty="0"/>
          </a:p>
        </p:txBody>
      </p:sp>
      <p:graphicFrame>
        <p:nvGraphicFramePr>
          <p:cNvPr id="17" name="Chart 16"/>
          <p:cNvGraphicFramePr/>
          <p:nvPr>
            <p:extLst>
              <p:ext uri="{D42A27DB-BD31-4B8C-83A1-F6EECF244321}">
                <p14:modId xmlns:p14="http://schemas.microsoft.com/office/powerpoint/2010/main" val="3041655822"/>
              </p:ext>
            </p:extLst>
          </p:nvPr>
        </p:nvGraphicFramePr>
        <p:xfrm>
          <a:off x="805640" y="1419545"/>
          <a:ext cx="10894272" cy="4511027"/>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p:cNvSpPr txBox="1"/>
          <p:nvPr/>
        </p:nvSpPr>
        <p:spPr>
          <a:xfrm>
            <a:off x="6334785" y="2164769"/>
            <a:ext cx="1212027" cy="461665"/>
          </a:xfrm>
          <a:prstGeom prst="rect">
            <a:avLst/>
          </a:prstGeom>
          <a:noFill/>
        </p:spPr>
        <p:txBody>
          <a:bodyPr wrap="square" rtlCol="0">
            <a:spAutoFit/>
          </a:bodyPr>
          <a:lstStyle/>
          <a:p>
            <a:pPr algn="ctr"/>
            <a:r>
              <a:rPr lang="en-US" sz="2400" b="1" dirty="0">
                <a:solidFill>
                  <a:schemeClr val="tx1">
                    <a:lumMod val="95000"/>
                    <a:lumOff val="5000"/>
                  </a:schemeClr>
                </a:solidFill>
                <a:latin typeface="Century Gothic" panose="020B0502020202020204"/>
              </a:rPr>
              <a:t>22,9</a:t>
            </a:r>
            <a:r>
              <a:rPr lang="el-GR" sz="2400" b="1" dirty="0">
                <a:solidFill>
                  <a:schemeClr val="tx1">
                    <a:lumMod val="95000"/>
                    <a:lumOff val="5000"/>
                  </a:schemeClr>
                </a:solidFill>
                <a:latin typeface="Century Gothic" panose="020B0502020202020204"/>
              </a:rPr>
              <a:t>%</a:t>
            </a:r>
            <a:endParaRPr lang="en-US" sz="2400" b="1" dirty="0">
              <a:solidFill>
                <a:schemeClr val="tx1">
                  <a:lumMod val="95000"/>
                  <a:lumOff val="5000"/>
                </a:schemeClr>
              </a:solidFill>
              <a:latin typeface="Century Gothic" panose="020B0502020202020204"/>
            </a:endParaRPr>
          </a:p>
        </p:txBody>
      </p:sp>
      <p:sp>
        <p:nvSpPr>
          <p:cNvPr id="19" name="TextBox 18"/>
          <p:cNvSpPr txBox="1"/>
          <p:nvPr/>
        </p:nvSpPr>
        <p:spPr>
          <a:xfrm>
            <a:off x="8295363" y="3886311"/>
            <a:ext cx="1094290" cy="461665"/>
          </a:xfrm>
          <a:prstGeom prst="rect">
            <a:avLst/>
          </a:prstGeom>
          <a:noFill/>
        </p:spPr>
        <p:txBody>
          <a:bodyPr wrap="square" rtlCol="0">
            <a:spAutoFit/>
          </a:bodyPr>
          <a:lstStyle/>
          <a:p>
            <a:r>
              <a:rPr lang="en-US" sz="2400" b="1" dirty="0">
                <a:solidFill>
                  <a:schemeClr val="tx1">
                    <a:lumMod val="95000"/>
                    <a:lumOff val="5000"/>
                  </a:schemeClr>
                </a:solidFill>
                <a:latin typeface="Century Gothic" panose="020B0502020202020204"/>
              </a:rPr>
              <a:t>59,8</a:t>
            </a:r>
            <a:r>
              <a:rPr lang="el-GR" sz="2400" b="1" dirty="0">
                <a:solidFill>
                  <a:schemeClr val="tx1">
                    <a:lumMod val="95000"/>
                    <a:lumOff val="5000"/>
                  </a:schemeClr>
                </a:solidFill>
                <a:latin typeface="Century Gothic" panose="020B0502020202020204"/>
              </a:rPr>
              <a:t>%</a:t>
            </a:r>
            <a:endParaRPr lang="en-US" sz="2400" b="1" dirty="0">
              <a:solidFill>
                <a:schemeClr val="tx1">
                  <a:lumMod val="95000"/>
                  <a:lumOff val="5000"/>
                </a:schemeClr>
              </a:solidFill>
              <a:latin typeface="Century Gothic" panose="020B0502020202020204"/>
            </a:endParaRPr>
          </a:p>
        </p:txBody>
      </p:sp>
      <p:sp>
        <p:nvSpPr>
          <p:cNvPr id="20" name="Right Brace 19"/>
          <p:cNvSpPr/>
          <p:nvPr/>
        </p:nvSpPr>
        <p:spPr bwMode="auto">
          <a:xfrm>
            <a:off x="6100177" y="1906968"/>
            <a:ext cx="152599" cy="977269"/>
          </a:xfrm>
          <a:prstGeom prst="rightBrace">
            <a:avLst/>
          </a:prstGeom>
          <a:no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21" name="Right Brace 20"/>
          <p:cNvSpPr/>
          <p:nvPr/>
        </p:nvSpPr>
        <p:spPr bwMode="auto">
          <a:xfrm>
            <a:off x="8020769" y="3675057"/>
            <a:ext cx="152915" cy="1008485"/>
          </a:xfrm>
          <a:prstGeom prst="rightBrace">
            <a:avLst/>
          </a:prstGeom>
          <a:no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5247382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166909" y="329813"/>
            <a:ext cx="1143720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0" lvl="0" indent="0">
              <a:lnSpc>
                <a:spcPct val="110000"/>
              </a:lnSpc>
              <a:spcBef>
                <a:spcPct val="20000"/>
              </a:spcBef>
            </a:pPr>
            <a:r>
              <a:rPr lang="el-GR" altLang="el-GR" sz="1800" b="1" dirty="0">
                <a:solidFill>
                  <a:srgbClr val="E7E6E6">
                    <a:lumMod val="25000"/>
                  </a:srgbClr>
                </a:solidFill>
                <a:latin typeface="Calibri Light" panose="020F0302020204030204"/>
              </a:rPr>
              <a:t>Αξιολόγηση </a:t>
            </a:r>
            <a:r>
              <a:rPr lang="el-GR" altLang="el-GR" sz="2000" b="1" dirty="0">
                <a:solidFill>
                  <a:schemeClr val="accent1">
                    <a:lumMod val="75000"/>
                  </a:schemeClr>
                </a:solidFill>
                <a:latin typeface="Calibri Light" panose="020F0302020204030204"/>
              </a:rPr>
              <a:t>χειρισμών ΝΔ και Κ. Μητσοτάκη </a:t>
            </a:r>
            <a:r>
              <a:rPr lang="el-GR" altLang="el-GR" sz="1800" b="1" dirty="0">
                <a:solidFill>
                  <a:srgbClr val="E7E6E6">
                    <a:lumMod val="25000"/>
                  </a:srgbClr>
                </a:solidFill>
                <a:latin typeface="Calibri Light" panose="020F0302020204030204"/>
              </a:rPr>
              <a:t>στο θέμα των παρακολουθήσεων των τηλέφωνων Ν. Ανδρουλάκη</a:t>
            </a:r>
            <a:endParaRPr lang="el-GR" altLang="el-GR" sz="400" b="1" dirty="0">
              <a:solidFill>
                <a:srgbClr val="E7E6E6">
                  <a:lumMod val="25000"/>
                </a:srgbClr>
              </a:solidFill>
              <a:latin typeface="Calibri Light" panose="020F0302020204030204"/>
            </a:endParaRPr>
          </a:p>
          <a:p>
            <a:pPr marL="0" lvl="0" indent="0">
              <a:lnSpc>
                <a:spcPct val="110000"/>
              </a:lnSpc>
              <a:spcBef>
                <a:spcPct val="20000"/>
              </a:spcBef>
            </a:pPr>
            <a:r>
              <a:rPr lang="el-GR" altLang="el-GR" sz="1200" i="1" dirty="0">
                <a:solidFill>
                  <a:prstClr val="white">
                    <a:lumMod val="50000"/>
                  </a:prstClr>
                </a:solidFill>
                <a:latin typeface="Calibri" panose="020F0502020204030204"/>
              </a:rPr>
              <a:t>Πως κρίνετε τους χειρισμούς της Κυβέρνησης και του πρωθυπουργού Κ. Μητσοτάκη στο θέμα των παρακολουθήσεων των τηλέφωνων Ν. Ανδρουλάκη και </a:t>
            </a:r>
          </a:p>
          <a:p>
            <a:pPr marL="0" lvl="0" indent="0">
              <a:lnSpc>
                <a:spcPct val="110000"/>
              </a:lnSpc>
              <a:spcBef>
                <a:spcPct val="20000"/>
              </a:spcBef>
            </a:pPr>
            <a:r>
              <a:rPr lang="el-GR" altLang="el-GR" sz="1200" i="1" dirty="0">
                <a:solidFill>
                  <a:prstClr val="white">
                    <a:lumMod val="50000"/>
                  </a:prstClr>
                </a:solidFill>
                <a:latin typeface="Calibri" panose="020F0502020204030204"/>
              </a:rPr>
              <a:t>του δημοσιογράφου Θ. </a:t>
            </a:r>
            <a:r>
              <a:rPr lang="el-GR" altLang="el-GR" sz="1200" i="1" dirty="0" err="1">
                <a:solidFill>
                  <a:prstClr val="white">
                    <a:lumMod val="50000"/>
                  </a:prstClr>
                </a:solidFill>
                <a:latin typeface="Calibri" panose="020F0502020204030204"/>
              </a:rPr>
              <a:t>Κουκάκη</a:t>
            </a:r>
            <a:r>
              <a:rPr lang="el-GR" altLang="el-GR" sz="1200" i="1" dirty="0">
                <a:solidFill>
                  <a:prstClr val="white">
                    <a:lumMod val="50000"/>
                  </a:prstClr>
                </a:solidFill>
                <a:latin typeface="Calibri" panose="020F0502020204030204"/>
              </a:rPr>
              <a:t>;  </a:t>
            </a:r>
          </a:p>
          <a:p>
            <a:pPr>
              <a:lnSpc>
                <a:spcPct val="120000"/>
              </a:lnSpc>
              <a:defRPr/>
            </a:pPr>
            <a:r>
              <a:rPr lang="el-GR" altLang="el-GR" b="1" kern="0" dirty="0">
                <a:solidFill>
                  <a:schemeClr val="bg1">
                    <a:lumMod val="50000"/>
                  </a:schemeClr>
                </a:solidFill>
              </a:rPr>
              <a:t>Ανάλυση με βάση την ψήφο 2019, το φύλο και την ηλικία</a:t>
            </a: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fld id="{D57F1E4F-1CFF-5643-939E-217C01CDF565}" type="slidenum">
              <a:rPr lang="en-US" smtClean="0"/>
              <a:pPr/>
              <a:t>75</a:t>
            </a:fld>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1139081023"/>
              </p:ext>
            </p:extLst>
          </p:nvPr>
        </p:nvGraphicFramePr>
        <p:xfrm>
          <a:off x="1290435" y="1718631"/>
          <a:ext cx="6156966" cy="1802189"/>
        </p:xfrm>
        <a:graphic>
          <a:graphicData uri="http://schemas.openxmlformats.org/drawingml/2006/table">
            <a:tbl>
              <a:tblPr/>
              <a:tblGrid>
                <a:gridCol w="1179857">
                  <a:extLst>
                    <a:ext uri="{9D8B030D-6E8A-4147-A177-3AD203B41FA5}">
                      <a16:colId xmlns:a16="http://schemas.microsoft.com/office/drawing/2014/main" val="20000"/>
                    </a:ext>
                  </a:extLst>
                </a:gridCol>
                <a:gridCol w="1038313">
                  <a:extLst>
                    <a:ext uri="{9D8B030D-6E8A-4147-A177-3AD203B41FA5}">
                      <a16:colId xmlns:a16="http://schemas.microsoft.com/office/drawing/2014/main" val="20001"/>
                    </a:ext>
                  </a:extLst>
                </a:gridCol>
                <a:gridCol w="768928">
                  <a:extLst>
                    <a:ext uri="{9D8B030D-6E8A-4147-A177-3AD203B41FA5}">
                      <a16:colId xmlns:a16="http://schemas.microsoft.com/office/drawing/2014/main" val="20002"/>
                    </a:ext>
                  </a:extLst>
                </a:gridCol>
                <a:gridCol w="792467">
                  <a:extLst>
                    <a:ext uri="{9D8B030D-6E8A-4147-A177-3AD203B41FA5}">
                      <a16:colId xmlns:a16="http://schemas.microsoft.com/office/drawing/2014/main" val="20003"/>
                    </a:ext>
                  </a:extLst>
                </a:gridCol>
                <a:gridCol w="792467">
                  <a:extLst>
                    <a:ext uri="{9D8B030D-6E8A-4147-A177-3AD203B41FA5}">
                      <a16:colId xmlns:a16="http://schemas.microsoft.com/office/drawing/2014/main" val="3773820448"/>
                    </a:ext>
                  </a:extLst>
                </a:gridCol>
                <a:gridCol w="792467">
                  <a:extLst>
                    <a:ext uri="{9D8B030D-6E8A-4147-A177-3AD203B41FA5}">
                      <a16:colId xmlns:a16="http://schemas.microsoft.com/office/drawing/2014/main" val="3204411696"/>
                    </a:ext>
                  </a:extLst>
                </a:gridCol>
                <a:gridCol w="792467">
                  <a:extLst>
                    <a:ext uri="{9D8B030D-6E8A-4147-A177-3AD203B41FA5}">
                      <a16:colId xmlns:a16="http://schemas.microsoft.com/office/drawing/2014/main" val="20004"/>
                    </a:ext>
                  </a:extLst>
                </a:gridCol>
              </a:tblGrid>
              <a:tr h="646656">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sz="900" b="1" i="0" u="none" strike="noStrike" kern="1200" cap="none" normalizeH="0" baseline="0" dirty="0">
                          <a:ln>
                            <a:noFill/>
                          </a:ln>
                          <a:solidFill>
                            <a:schemeClr val="tx1"/>
                          </a:solidFill>
                          <a:effectLst/>
                          <a:latin typeface="+mn-lt"/>
                          <a:ea typeface="+mn-ea"/>
                          <a:cs typeface="Tahoma" panose="020B0604030504040204" pitchFamily="34" charset="0"/>
                        </a:rPr>
                        <a:t>ΙΟΥΛΙΟΣ 2019-</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sz="900" b="1" i="0" u="none" strike="noStrike" kern="1200" cap="none" normalizeH="0" baseline="0" dirty="0">
                          <a:ln>
                            <a:noFill/>
                          </a:ln>
                          <a:solidFill>
                            <a:schemeClr val="tx1"/>
                          </a:solidFill>
                          <a:effectLst/>
                          <a:latin typeface="+mn-lt"/>
                          <a:ea typeface="+mn-ea"/>
                          <a:cs typeface="Tahoma" panose="020B0604030504040204" pitchFamily="34" charset="0"/>
                        </a:rPr>
                        <a:t>ΚΙΝΑΛ*</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sz="900" b="1" i="0" u="none" strike="noStrike" kern="1200" cap="none" normalizeH="0" baseline="0" dirty="0">
                          <a:ln>
                            <a:noFill/>
                          </a:ln>
                          <a:solidFill>
                            <a:schemeClr val="bg1"/>
                          </a:solidFill>
                          <a:effectLst/>
                          <a:latin typeface="+mn-lt"/>
                          <a:ea typeface="+mn-ea"/>
                          <a:cs typeface="Tahoma" panose="020B0604030504040204" pitchFamily="34" charset="0"/>
                        </a:rPr>
                        <a:t>ΣΗΜΕΡΑ</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sz="900" b="1" i="0" u="none" strike="noStrike" kern="1200" cap="none" normalizeH="0" baseline="0" dirty="0">
                          <a:ln>
                            <a:noFill/>
                          </a:ln>
                          <a:solidFill>
                            <a:schemeClr val="bg1"/>
                          </a:solidFill>
                          <a:effectLst/>
                          <a:latin typeface="+mn-lt"/>
                          <a:ea typeface="+mn-ea"/>
                          <a:cs typeface="Tahoma" panose="020B0604030504040204" pitchFamily="34" charset="0"/>
                        </a:rPr>
                        <a:t>-ΚΙΝΑΛ</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25401">
                <a:tc>
                  <a:txBody>
                    <a:bodyPr/>
                    <a:lstStyle/>
                    <a:p>
                      <a:pPr algn="ctr" fontAlgn="b"/>
                      <a:r>
                        <a:rPr lang="el-GR" sz="1000" b="1" i="0" u="none" strike="noStrike">
                          <a:solidFill>
                            <a:srgbClr val="000000"/>
                          </a:solidFill>
                          <a:effectLst/>
                          <a:latin typeface="Arial" panose="020B0604020202020204" pitchFamily="34" charset="0"/>
                        </a:rPr>
                        <a:t>Σίγουρα/Μάλλον Θετικά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22,9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32,9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algn="ctr" fontAlgn="b"/>
                      <a:r>
                        <a:rPr lang="el-GR" sz="1100" b="0" i="0" u="none" strike="noStrike">
                          <a:solidFill>
                            <a:srgbClr val="000000"/>
                          </a:solidFill>
                          <a:effectLst/>
                          <a:latin typeface="Calibri" panose="020F0502020204030204" pitchFamily="34" charset="0"/>
                        </a:rPr>
                        <a:t>12,5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ctr" fontAlgn="b"/>
                      <a:r>
                        <a:rPr lang="el-GR" sz="1100" b="0" i="0" u="none" strike="noStrike">
                          <a:solidFill>
                            <a:srgbClr val="000000"/>
                          </a:solidFill>
                          <a:effectLst/>
                          <a:latin typeface="Calibri" panose="020F0502020204030204" pitchFamily="34" charset="0"/>
                        </a:rPr>
                        <a:t>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59973">
                <a:tc>
                  <a:txBody>
                    <a:bodyPr/>
                    <a:lstStyle/>
                    <a:p>
                      <a:pPr algn="ctr" fontAlgn="b"/>
                      <a:r>
                        <a:rPr lang="el-GR" sz="1000" b="1" i="0" u="none" strike="noStrike">
                          <a:solidFill>
                            <a:srgbClr val="000000"/>
                          </a:solidFill>
                          <a:effectLst/>
                          <a:latin typeface="Arial" panose="020B0604020202020204" pitchFamily="34" charset="0"/>
                        </a:rPr>
                        <a:t>Μάλλον/Σίγουρα Αρνητικά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59,8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40,3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76,4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algn="ctr" fontAlgn="b"/>
                      <a:r>
                        <a:rPr lang="el-GR" sz="1100" b="0" i="0" u="none" strike="noStrike">
                          <a:solidFill>
                            <a:srgbClr val="000000"/>
                          </a:solidFill>
                          <a:effectLst/>
                          <a:latin typeface="Calibri" panose="020F0502020204030204" pitchFamily="34" charset="0"/>
                        </a:rPr>
                        <a:t>79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ctr" fontAlgn="b"/>
                      <a:r>
                        <a:rPr lang="el-GR" sz="1100" b="0" i="0" u="none" strike="noStrike">
                          <a:solidFill>
                            <a:srgbClr val="000000"/>
                          </a:solidFill>
                          <a:effectLst/>
                          <a:latin typeface="Calibri" panose="020F0502020204030204" pitchFamily="34" charset="0"/>
                        </a:rPr>
                        <a:t>66,9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70159">
                <a:tc>
                  <a:txBody>
                    <a:bodyPr/>
                    <a:lstStyle/>
                    <a:p>
                      <a:pPr algn="ctr" fontAlgn="b"/>
                      <a:r>
                        <a:rPr lang="el-GR" sz="1000" b="1" i="0" u="none" strike="noStrike">
                          <a:solidFill>
                            <a:srgbClr val="000000"/>
                          </a:solidFill>
                          <a:effectLst/>
                          <a:latin typeface="Arial" panose="020B060402020202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17,3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12,7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algn="ctr" fontAlgn="b"/>
                      <a:r>
                        <a:rPr lang="el-GR" sz="1100" b="0" i="0" u="none" strike="noStrike">
                          <a:solidFill>
                            <a:srgbClr val="000000"/>
                          </a:solidFill>
                          <a:effectLst/>
                          <a:latin typeface="Calibri" panose="020F0502020204030204" pitchFamily="34" charset="0"/>
                        </a:rPr>
                        <a:t>8,5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29,4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824689900"/>
              </p:ext>
            </p:extLst>
          </p:nvPr>
        </p:nvGraphicFramePr>
        <p:xfrm>
          <a:off x="1290435" y="4241493"/>
          <a:ext cx="8746361" cy="1894522"/>
        </p:xfrm>
        <a:graphic>
          <a:graphicData uri="http://schemas.openxmlformats.org/drawingml/2006/table">
            <a:tbl>
              <a:tblPr/>
              <a:tblGrid>
                <a:gridCol w="1299041">
                  <a:extLst>
                    <a:ext uri="{9D8B030D-6E8A-4147-A177-3AD203B41FA5}">
                      <a16:colId xmlns:a16="http://schemas.microsoft.com/office/drawing/2014/main" val="20000"/>
                    </a:ext>
                  </a:extLst>
                </a:gridCol>
                <a:gridCol w="874496">
                  <a:extLst>
                    <a:ext uri="{9D8B030D-6E8A-4147-A177-3AD203B41FA5}">
                      <a16:colId xmlns:a16="http://schemas.microsoft.com/office/drawing/2014/main" val="20001"/>
                    </a:ext>
                  </a:extLst>
                </a:gridCol>
                <a:gridCol w="928491">
                  <a:extLst>
                    <a:ext uri="{9D8B030D-6E8A-4147-A177-3AD203B41FA5}">
                      <a16:colId xmlns:a16="http://schemas.microsoft.com/office/drawing/2014/main" val="20002"/>
                    </a:ext>
                  </a:extLst>
                </a:gridCol>
                <a:gridCol w="926628">
                  <a:extLst>
                    <a:ext uri="{9D8B030D-6E8A-4147-A177-3AD203B41FA5}">
                      <a16:colId xmlns:a16="http://schemas.microsoft.com/office/drawing/2014/main" val="20003"/>
                    </a:ext>
                  </a:extLst>
                </a:gridCol>
                <a:gridCol w="943541">
                  <a:extLst>
                    <a:ext uri="{9D8B030D-6E8A-4147-A177-3AD203B41FA5}">
                      <a16:colId xmlns:a16="http://schemas.microsoft.com/office/drawing/2014/main" val="20004"/>
                    </a:ext>
                  </a:extLst>
                </a:gridCol>
                <a:gridCol w="943541">
                  <a:extLst>
                    <a:ext uri="{9D8B030D-6E8A-4147-A177-3AD203B41FA5}">
                      <a16:colId xmlns:a16="http://schemas.microsoft.com/office/drawing/2014/main" val="20005"/>
                    </a:ext>
                  </a:extLst>
                </a:gridCol>
                <a:gridCol w="943541">
                  <a:extLst>
                    <a:ext uri="{9D8B030D-6E8A-4147-A177-3AD203B41FA5}">
                      <a16:colId xmlns:a16="http://schemas.microsoft.com/office/drawing/2014/main" val="20006"/>
                    </a:ext>
                  </a:extLst>
                </a:gridCol>
                <a:gridCol w="943541">
                  <a:extLst>
                    <a:ext uri="{9D8B030D-6E8A-4147-A177-3AD203B41FA5}">
                      <a16:colId xmlns:a16="http://schemas.microsoft.com/office/drawing/2014/main" val="20007"/>
                    </a:ext>
                  </a:extLst>
                </a:gridCol>
                <a:gridCol w="943541">
                  <a:extLst>
                    <a:ext uri="{9D8B030D-6E8A-4147-A177-3AD203B41FA5}">
                      <a16:colId xmlns:a16="http://schemas.microsoft.com/office/drawing/2014/main" val="20008"/>
                    </a:ext>
                  </a:extLst>
                </a:gridCol>
              </a:tblGrid>
              <a:tr h="707977">
                <a:tc>
                  <a:txBody>
                    <a:bodyPr/>
                    <a:lstStyle/>
                    <a:p>
                      <a:pPr algn="ctr" fontAlgn="b"/>
                      <a:endParaRPr kumimoji="0" lang="en-US" sz="16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ΘΕΝΤ</a:t>
                      </a:r>
                      <a:r>
                        <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ΩΝ</a:t>
                      </a:r>
                      <a:endPar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37" marR="91437" marT="45710" marB="4571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ΑΝΔΡΕΣ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ΓΥΝΑΙΚΕΣ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17-34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35-44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45-54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55-64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l-GR"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65+</a:t>
                      </a:r>
                      <a:endPar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43416">
                <a:tc>
                  <a:txBody>
                    <a:bodyPr/>
                    <a:lstStyle/>
                    <a:p>
                      <a:pPr algn="ctr" fontAlgn="b"/>
                      <a:r>
                        <a:rPr lang="el-GR" sz="1000" b="1" i="0" u="none" strike="noStrike" dirty="0">
                          <a:solidFill>
                            <a:srgbClr val="000000"/>
                          </a:solidFill>
                          <a:effectLst/>
                          <a:latin typeface="Arial" panose="020B0604020202020204" pitchFamily="34" charset="0"/>
                        </a:rPr>
                        <a:t>Σίγουρα/Μάλλον Θετικά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22,9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21,8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26,3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443416">
                <a:tc>
                  <a:txBody>
                    <a:bodyPr/>
                    <a:lstStyle/>
                    <a:p>
                      <a:pPr algn="ctr" fontAlgn="b"/>
                      <a:r>
                        <a:rPr lang="el-GR" sz="1000" b="1" i="0" u="none" strike="noStrike">
                          <a:solidFill>
                            <a:srgbClr val="000000"/>
                          </a:solidFill>
                          <a:effectLst/>
                          <a:latin typeface="Arial" panose="020B0604020202020204" pitchFamily="34" charset="0"/>
                        </a:rPr>
                        <a:t>Μάλλον/Σίγουρα Αρνητικά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59,8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53,9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51,5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61,2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64,5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99713">
                <a:tc>
                  <a:txBody>
                    <a:bodyPr/>
                    <a:lstStyle/>
                    <a:p>
                      <a:pPr algn="ctr" fontAlgn="b"/>
                      <a:r>
                        <a:rPr lang="el-GR" sz="1000" b="1" i="0" u="none" strike="noStrike">
                          <a:solidFill>
                            <a:srgbClr val="000000"/>
                          </a:solidFill>
                          <a:effectLst/>
                          <a:latin typeface="Arial" panose="020B060402020202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17,3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5041446" y="3578343"/>
            <a:ext cx="1090363" cy="184666"/>
          </a:xfrm>
          <a:prstGeom prst="rect">
            <a:avLst/>
          </a:prstGeom>
          <a:noFill/>
        </p:spPr>
        <p:txBody>
          <a:bodyPr wrap="none" rtlCol="0">
            <a:spAutoFit/>
          </a:bodyPr>
          <a:lstStyle/>
          <a:p>
            <a:r>
              <a:rPr lang="el-GR" sz="600" dirty="0"/>
              <a:t>* Ενδεικτική βάση ανάλυσης</a:t>
            </a:r>
          </a:p>
        </p:txBody>
      </p:sp>
    </p:spTree>
    <p:extLst>
      <p:ext uri="{BB962C8B-B14F-4D97-AF65-F5344CB8AC3E}">
        <p14:creationId xmlns:p14="http://schemas.microsoft.com/office/powerpoint/2010/main" val="29324528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262703" y="242727"/>
            <a:ext cx="11772543"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0" lvl="0" indent="0">
              <a:lnSpc>
                <a:spcPct val="110000"/>
              </a:lnSpc>
              <a:spcBef>
                <a:spcPct val="20000"/>
              </a:spcBef>
            </a:pPr>
            <a:r>
              <a:rPr lang="el-GR" altLang="el-GR" sz="1800" b="1" dirty="0">
                <a:solidFill>
                  <a:srgbClr val="E7E6E6">
                    <a:lumMod val="25000"/>
                  </a:srgbClr>
                </a:solidFill>
                <a:latin typeface="Calibri Light" panose="020F0302020204030204"/>
              </a:rPr>
              <a:t>Αξιολόγηση </a:t>
            </a:r>
            <a:r>
              <a:rPr lang="el-GR" altLang="el-GR" sz="2000" b="1" dirty="0">
                <a:solidFill>
                  <a:srgbClr val="CC6600"/>
                </a:solidFill>
                <a:latin typeface="Calibri Light" panose="020F0302020204030204"/>
              </a:rPr>
              <a:t>στάσης</a:t>
            </a:r>
            <a:r>
              <a:rPr lang="el-GR" altLang="el-GR" sz="2000" b="1" dirty="0">
                <a:solidFill>
                  <a:srgbClr val="E7E6E6">
                    <a:lumMod val="25000"/>
                  </a:srgbClr>
                </a:solidFill>
                <a:latin typeface="Calibri Light" panose="020F0302020204030204"/>
              </a:rPr>
              <a:t> </a:t>
            </a:r>
            <a:r>
              <a:rPr lang="el-GR" altLang="el-GR" sz="2000" b="1" dirty="0">
                <a:solidFill>
                  <a:srgbClr val="CC6600"/>
                </a:solidFill>
                <a:latin typeface="Calibri Light" panose="020F0302020204030204"/>
              </a:rPr>
              <a:t>ΣΥΡΙΖΑ και Α. Τσίπρα </a:t>
            </a:r>
            <a:r>
              <a:rPr lang="el-GR" altLang="el-GR" sz="1800" b="1" dirty="0">
                <a:solidFill>
                  <a:srgbClr val="E7E6E6">
                    <a:lumMod val="25000"/>
                  </a:srgbClr>
                </a:solidFill>
                <a:latin typeface="Calibri Light" panose="020F0302020204030204"/>
              </a:rPr>
              <a:t>στο θέμα των παρακολουθήσεων των τηλέφωνων Ν. Ανδρουλάκη</a:t>
            </a:r>
            <a:endParaRPr lang="el-GR" altLang="el-GR" sz="400" b="1" dirty="0">
              <a:solidFill>
                <a:srgbClr val="E7E6E6">
                  <a:lumMod val="25000"/>
                </a:srgbClr>
              </a:solidFill>
              <a:latin typeface="Calibri Light" panose="020F0302020204030204"/>
            </a:endParaRPr>
          </a:p>
          <a:p>
            <a:pPr>
              <a:lnSpc>
                <a:spcPct val="110000"/>
              </a:lnSpc>
              <a:spcBef>
                <a:spcPct val="20000"/>
              </a:spcBef>
            </a:pPr>
            <a:endParaRPr lang="el-GR" altLang="el-GR" sz="400" b="1" dirty="0">
              <a:solidFill>
                <a:schemeClr val="bg2">
                  <a:lumMod val="25000"/>
                </a:schemeClr>
              </a:solidFill>
              <a:latin typeface="+mj-lt"/>
              <a:ea typeface="+mj-ea"/>
              <a:cs typeface="+mj-cs"/>
            </a:endParaRPr>
          </a:p>
          <a:p>
            <a:pPr>
              <a:lnSpc>
                <a:spcPct val="110000"/>
              </a:lnSpc>
              <a:spcBef>
                <a:spcPct val="20000"/>
              </a:spcBef>
            </a:pPr>
            <a:r>
              <a:rPr lang="el-GR" altLang="el-GR" sz="1200" i="1" dirty="0">
                <a:solidFill>
                  <a:schemeClr val="bg1">
                    <a:lumMod val="50000"/>
                  </a:schemeClr>
                </a:solidFill>
              </a:rPr>
              <a:t>Πως κρίνετε την στάση του ΣΥΡΙΖΑ και του Πρόεδρου Α. Τσίπρα στο θέμα των παρακολουθήσεων των τηλέφωνων Ν. Ανδρουλάκη και του δημοσιογράφου Θ. </a:t>
            </a:r>
            <a:r>
              <a:rPr lang="el-GR" altLang="el-GR" sz="1200" i="1" dirty="0" err="1">
                <a:solidFill>
                  <a:schemeClr val="bg1">
                    <a:lumMod val="50000"/>
                  </a:schemeClr>
                </a:solidFill>
              </a:rPr>
              <a:t>Κουκάκη</a:t>
            </a:r>
            <a:r>
              <a:rPr lang="el-GR" altLang="el-GR" sz="1200" i="1" dirty="0">
                <a:solidFill>
                  <a:schemeClr val="bg1">
                    <a:lumMod val="50000"/>
                  </a:schemeClr>
                </a:solidFill>
              </a:rPr>
              <a:t>: </a:t>
            </a:r>
          </a:p>
          <a:p>
            <a:pPr>
              <a:lnSpc>
                <a:spcPct val="110000"/>
              </a:lnSpc>
              <a:spcBef>
                <a:spcPct val="20000"/>
              </a:spcBef>
            </a:pPr>
            <a:r>
              <a:rPr lang="el-GR" altLang="el-GR" b="1" dirty="0">
                <a:solidFill>
                  <a:schemeClr val="bg1">
                    <a:lumMod val="50000"/>
                  </a:schemeClr>
                </a:solidFill>
              </a:rPr>
              <a:t>Σύνολο ερωτηθέντων</a:t>
            </a:r>
            <a:r>
              <a:rPr lang="en-US" altLang="el-GR" b="1" dirty="0">
                <a:solidFill>
                  <a:schemeClr val="bg1">
                    <a:lumMod val="50000"/>
                  </a:schemeClr>
                </a:solidFill>
              </a:rPr>
              <a:t> (N=</a:t>
            </a:r>
            <a:r>
              <a:rPr lang="el-GR" altLang="el-GR" b="1" dirty="0">
                <a:solidFill>
                  <a:schemeClr val="bg1">
                    <a:lumMod val="50000"/>
                  </a:schemeClr>
                </a:solidFill>
              </a:rPr>
              <a:t>1000</a:t>
            </a:r>
            <a:r>
              <a:rPr lang="en-US" altLang="el-GR" b="1" dirty="0">
                <a:solidFill>
                  <a:schemeClr val="bg1">
                    <a:lumMod val="50000"/>
                  </a:schemeClr>
                </a:solidFill>
              </a:rPr>
              <a:t>)</a:t>
            </a:r>
            <a:r>
              <a:rPr lang="el-GR" altLang="el-GR" b="1" dirty="0">
                <a:solidFill>
                  <a:schemeClr val="bg1">
                    <a:lumMod val="50000"/>
                  </a:schemeClr>
                </a:solidFill>
              </a:rPr>
              <a:t> </a:t>
            </a:r>
            <a:endParaRPr lang="en-GB" altLang="el-GR" dirty="0">
              <a:solidFill>
                <a:schemeClr val="bg2"/>
              </a:solidFill>
            </a:endParaRP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fld id="{D57F1E4F-1CFF-5643-939E-217C01CDF565}" type="slidenum">
              <a:rPr lang="en-US" smtClean="0"/>
              <a:pPr/>
              <a:t>76</a:t>
            </a:fld>
            <a:endParaRPr lang="en-US" dirty="0"/>
          </a:p>
        </p:txBody>
      </p:sp>
      <p:graphicFrame>
        <p:nvGraphicFramePr>
          <p:cNvPr id="17" name="Chart 16"/>
          <p:cNvGraphicFramePr/>
          <p:nvPr>
            <p:extLst>
              <p:ext uri="{D42A27DB-BD31-4B8C-83A1-F6EECF244321}">
                <p14:modId xmlns:p14="http://schemas.microsoft.com/office/powerpoint/2010/main" val="3681289611"/>
              </p:ext>
            </p:extLst>
          </p:nvPr>
        </p:nvGraphicFramePr>
        <p:xfrm>
          <a:off x="805640" y="1419545"/>
          <a:ext cx="10894272" cy="4511027"/>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p:cNvSpPr txBox="1"/>
          <p:nvPr/>
        </p:nvSpPr>
        <p:spPr>
          <a:xfrm>
            <a:off x="6644864" y="2154616"/>
            <a:ext cx="1212027" cy="461665"/>
          </a:xfrm>
          <a:prstGeom prst="rect">
            <a:avLst/>
          </a:prstGeom>
          <a:noFill/>
        </p:spPr>
        <p:txBody>
          <a:bodyPr wrap="square" rtlCol="0">
            <a:spAutoFit/>
          </a:bodyPr>
          <a:lstStyle/>
          <a:p>
            <a:pPr algn="ctr"/>
            <a:r>
              <a:rPr lang="en-US" sz="2400" b="1" dirty="0">
                <a:solidFill>
                  <a:schemeClr val="tx1">
                    <a:lumMod val="95000"/>
                    <a:lumOff val="5000"/>
                  </a:schemeClr>
                </a:solidFill>
                <a:latin typeface="Century Gothic" panose="020B0502020202020204"/>
              </a:rPr>
              <a:t>31,4</a:t>
            </a:r>
            <a:r>
              <a:rPr lang="el-GR" sz="2400" b="1" dirty="0">
                <a:solidFill>
                  <a:schemeClr val="tx1">
                    <a:lumMod val="95000"/>
                    <a:lumOff val="5000"/>
                  </a:schemeClr>
                </a:solidFill>
                <a:latin typeface="Century Gothic" panose="020B0502020202020204"/>
              </a:rPr>
              <a:t>%</a:t>
            </a:r>
            <a:endParaRPr lang="en-US" sz="2400" b="1" dirty="0">
              <a:solidFill>
                <a:schemeClr val="tx1">
                  <a:lumMod val="95000"/>
                  <a:lumOff val="5000"/>
                </a:schemeClr>
              </a:solidFill>
              <a:latin typeface="Century Gothic" panose="020B0502020202020204"/>
            </a:endParaRPr>
          </a:p>
        </p:txBody>
      </p:sp>
      <p:sp>
        <p:nvSpPr>
          <p:cNvPr id="19" name="TextBox 18"/>
          <p:cNvSpPr txBox="1"/>
          <p:nvPr/>
        </p:nvSpPr>
        <p:spPr>
          <a:xfrm>
            <a:off x="6942060" y="3948466"/>
            <a:ext cx="1094290" cy="461665"/>
          </a:xfrm>
          <a:prstGeom prst="rect">
            <a:avLst/>
          </a:prstGeom>
          <a:noFill/>
        </p:spPr>
        <p:txBody>
          <a:bodyPr wrap="square" rtlCol="0">
            <a:spAutoFit/>
          </a:bodyPr>
          <a:lstStyle/>
          <a:p>
            <a:r>
              <a:rPr lang="en-US" sz="2400" b="1" dirty="0">
                <a:solidFill>
                  <a:schemeClr val="tx1">
                    <a:lumMod val="95000"/>
                    <a:lumOff val="5000"/>
                  </a:schemeClr>
                </a:solidFill>
                <a:latin typeface="Century Gothic" panose="020B0502020202020204"/>
              </a:rPr>
              <a:t>48</a:t>
            </a:r>
            <a:r>
              <a:rPr lang="el-GR" sz="2400" b="1" dirty="0">
                <a:solidFill>
                  <a:schemeClr val="tx1">
                    <a:lumMod val="95000"/>
                    <a:lumOff val="5000"/>
                  </a:schemeClr>
                </a:solidFill>
                <a:latin typeface="Century Gothic" panose="020B0502020202020204"/>
              </a:rPr>
              <a:t>,5%</a:t>
            </a:r>
            <a:endParaRPr lang="en-US" sz="2400" b="1" dirty="0">
              <a:solidFill>
                <a:schemeClr val="tx1">
                  <a:lumMod val="95000"/>
                  <a:lumOff val="5000"/>
                </a:schemeClr>
              </a:solidFill>
              <a:latin typeface="Century Gothic" panose="020B0502020202020204"/>
            </a:endParaRPr>
          </a:p>
        </p:txBody>
      </p:sp>
      <p:sp>
        <p:nvSpPr>
          <p:cNvPr id="20" name="Right Brace 19"/>
          <p:cNvSpPr/>
          <p:nvPr/>
        </p:nvSpPr>
        <p:spPr bwMode="auto">
          <a:xfrm>
            <a:off x="6315626" y="1906968"/>
            <a:ext cx="152599" cy="977269"/>
          </a:xfrm>
          <a:prstGeom prst="rightBrace">
            <a:avLst/>
          </a:prstGeom>
          <a:no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21" name="Right Brace 20"/>
          <p:cNvSpPr/>
          <p:nvPr/>
        </p:nvSpPr>
        <p:spPr bwMode="auto">
          <a:xfrm>
            <a:off x="6675083" y="3675057"/>
            <a:ext cx="152915" cy="1008485"/>
          </a:xfrm>
          <a:prstGeom prst="rightBrace">
            <a:avLst/>
          </a:prstGeom>
          <a:no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192630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262703" y="242727"/>
            <a:ext cx="1143720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0" lvl="0" indent="0">
              <a:lnSpc>
                <a:spcPct val="110000"/>
              </a:lnSpc>
              <a:spcBef>
                <a:spcPct val="20000"/>
              </a:spcBef>
            </a:pPr>
            <a:r>
              <a:rPr lang="el-GR" altLang="el-GR" sz="1800" b="1" dirty="0">
                <a:solidFill>
                  <a:srgbClr val="E7E6E6">
                    <a:lumMod val="25000"/>
                  </a:srgbClr>
                </a:solidFill>
                <a:latin typeface="Calibri Light" panose="020F0302020204030204"/>
              </a:rPr>
              <a:t>Αξιολόγηση </a:t>
            </a:r>
            <a:r>
              <a:rPr lang="el-GR" altLang="el-GR" sz="2000" b="1" dirty="0">
                <a:solidFill>
                  <a:srgbClr val="CC6600"/>
                </a:solidFill>
                <a:latin typeface="Calibri Light" panose="020F0302020204030204"/>
              </a:rPr>
              <a:t>στάσης</a:t>
            </a:r>
            <a:r>
              <a:rPr lang="el-GR" altLang="el-GR" sz="1800" b="1" dirty="0">
                <a:solidFill>
                  <a:srgbClr val="E7E6E6">
                    <a:lumMod val="25000"/>
                  </a:srgbClr>
                </a:solidFill>
                <a:latin typeface="Calibri Light" panose="020F0302020204030204"/>
              </a:rPr>
              <a:t> </a:t>
            </a:r>
            <a:r>
              <a:rPr lang="el-GR" altLang="el-GR" sz="1800" b="1" dirty="0">
                <a:solidFill>
                  <a:schemeClr val="accent2">
                    <a:lumMod val="75000"/>
                  </a:schemeClr>
                </a:solidFill>
                <a:latin typeface="Calibri Light" panose="020F0302020204030204"/>
              </a:rPr>
              <a:t>ΣΥΡΙΖΑ και Α. Τσίπρα </a:t>
            </a:r>
            <a:r>
              <a:rPr lang="el-GR" altLang="el-GR" sz="1800" b="1" dirty="0">
                <a:solidFill>
                  <a:srgbClr val="E7E6E6">
                    <a:lumMod val="25000"/>
                  </a:srgbClr>
                </a:solidFill>
                <a:latin typeface="Calibri Light" panose="020F0302020204030204"/>
              </a:rPr>
              <a:t>στο θέμα των παρακολουθήσεων των τηλέφωνων Ν. Ανδρουλάκη</a:t>
            </a:r>
            <a:endParaRPr lang="el-GR" altLang="el-GR" sz="400" b="1" dirty="0">
              <a:solidFill>
                <a:srgbClr val="E7E6E6">
                  <a:lumMod val="25000"/>
                </a:srgbClr>
              </a:solidFill>
              <a:latin typeface="Calibri Light" panose="020F0302020204030204"/>
            </a:endParaRPr>
          </a:p>
          <a:p>
            <a:pPr>
              <a:lnSpc>
                <a:spcPct val="110000"/>
              </a:lnSpc>
              <a:spcBef>
                <a:spcPct val="20000"/>
              </a:spcBef>
            </a:pPr>
            <a:endParaRPr lang="el-GR" altLang="el-GR" sz="1200" i="1" dirty="0">
              <a:solidFill>
                <a:schemeClr val="bg1">
                  <a:lumMod val="50000"/>
                </a:schemeClr>
              </a:solidFill>
            </a:endParaRPr>
          </a:p>
          <a:p>
            <a:pPr>
              <a:lnSpc>
                <a:spcPct val="110000"/>
              </a:lnSpc>
              <a:spcBef>
                <a:spcPct val="20000"/>
              </a:spcBef>
            </a:pPr>
            <a:r>
              <a:rPr lang="el-GR" altLang="el-GR" sz="1200" i="1" dirty="0">
                <a:solidFill>
                  <a:schemeClr val="bg1">
                    <a:lumMod val="50000"/>
                  </a:schemeClr>
                </a:solidFill>
              </a:rPr>
              <a:t>Πως κρίνετε την στάση του ΣΥΡΙΖΑ και του Πρόεδρου Α. Τσίπρα στο θέμα των παρακολουθήσεων των τηλέφωνων Ν. Ανδρουλάκη και του δημοσιογράφου Θ. </a:t>
            </a:r>
            <a:r>
              <a:rPr lang="el-GR" altLang="el-GR" sz="1200" i="1" dirty="0" err="1">
                <a:solidFill>
                  <a:schemeClr val="bg1">
                    <a:lumMod val="50000"/>
                  </a:schemeClr>
                </a:solidFill>
              </a:rPr>
              <a:t>Κουκάκη</a:t>
            </a:r>
            <a:r>
              <a:rPr lang="el-GR" altLang="el-GR" sz="1200" i="1" dirty="0">
                <a:solidFill>
                  <a:schemeClr val="bg1">
                    <a:lumMod val="50000"/>
                  </a:schemeClr>
                </a:solidFill>
              </a:rPr>
              <a:t>: </a:t>
            </a:r>
          </a:p>
          <a:p>
            <a:pPr>
              <a:lnSpc>
                <a:spcPct val="120000"/>
              </a:lnSpc>
              <a:defRPr/>
            </a:pPr>
            <a:r>
              <a:rPr lang="el-GR" altLang="el-GR" b="1" kern="0" dirty="0">
                <a:solidFill>
                  <a:schemeClr val="bg1">
                    <a:lumMod val="50000"/>
                  </a:schemeClr>
                </a:solidFill>
              </a:rPr>
              <a:t>Ανάλυση με βάση την ψήφο 2019, το φύλο και την ηλικία</a:t>
            </a: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fld id="{D57F1E4F-1CFF-5643-939E-217C01CDF565}" type="slidenum">
              <a:rPr lang="en-US" smtClean="0"/>
              <a:pPr/>
              <a:t>77</a:t>
            </a:fld>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942852966"/>
              </p:ext>
            </p:extLst>
          </p:nvPr>
        </p:nvGraphicFramePr>
        <p:xfrm>
          <a:off x="1290435" y="1718631"/>
          <a:ext cx="6156966" cy="1802189"/>
        </p:xfrm>
        <a:graphic>
          <a:graphicData uri="http://schemas.openxmlformats.org/drawingml/2006/table">
            <a:tbl>
              <a:tblPr/>
              <a:tblGrid>
                <a:gridCol w="1179857">
                  <a:extLst>
                    <a:ext uri="{9D8B030D-6E8A-4147-A177-3AD203B41FA5}">
                      <a16:colId xmlns:a16="http://schemas.microsoft.com/office/drawing/2014/main" val="20000"/>
                    </a:ext>
                  </a:extLst>
                </a:gridCol>
                <a:gridCol w="1038313">
                  <a:extLst>
                    <a:ext uri="{9D8B030D-6E8A-4147-A177-3AD203B41FA5}">
                      <a16:colId xmlns:a16="http://schemas.microsoft.com/office/drawing/2014/main" val="20001"/>
                    </a:ext>
                  </a:extLst>
                </a:gridCol>
                <a:gridCol w="768928">
                  <a:extLst>
                    <a:ext uri="{9D8B030D-6E8A-4147-A177-3AD203B41FA5}">
                      <a16:colId xmlns:a16="http://schemas.microsoft.com/office/drawing/2014/main" val="20002"/>
                    </a:ext>
                  </a:extLst>
                </a:gridCol>
                <a:gridCol w="792467">
                  <a:extLst>
                    <a:ext uri="{9D8B030D-6E8A-4147-A177-3AD203B41FA5}">
                      <a16:colId xmlns:a16="http://schemas.microsoft.com/office/drawing/2014/main" val="20003"/>
                    </a:ext>
                  </a:extLst>
                </a:gridCol>
                <a:gridCol w="792467">
                  <a:extLst>
                    <a:ext uri="{9D8B030D-6E8A-4147-A177-3AD203B41FA5}">
                      <a16:colId xmlns:a16="http://schemas.microsoft.com/office/drawing/2014/main" val="3773820448"/>
                    </a:ext>
                  </a:extLst>
                </a:gridCol>
                <a:gridCol w="792467">
                  <a:extLst>
                    <a:ext uri="{9D8B030D-6E8A-4147-A177-3AD203B41FA5}">
                      <a16:colId xmlns:a16="http://schemas.microsoft.com/office/drawing/2014/main" val="3204411696"/>
                    </a:ext>
                  </a:extLst>
                </a:gridCol>
                <a:gridCol w="792467">
                  <a:extLst>
                    <a:ext uri="{9D8B030D-6E8A-4147-A177-3AD203B41FA5}">
                      <a16:colId xmlns:a16="http://schemas.microsoft.com/office/drawing/2014/main" val="20004"/>
                    </a:ext>
                  </a:extLst>
                </a:gridCol>
              </a:tblGrid>
              <a:tr h="646656">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sz="900" b="1" i="0" u="none" strike="noStrike" kern="1200" cap="none" normalizeH="0" baseline="0" dirty="0">
                          <a:ln>
                            <a:noFill/>
                          </a:ln>
                          <a:solidFill>
                            <a:schemeClr val="tx1"/>
                          </a:solidFill>
                          <a:effectLst/>
                          <a:latin typeface="+mn-lt"/>
                          <a:ea typeface="+mn-ea"/>
                          <a:cs typeface="Tahoma" panose="020B0604030504040204" pitchFamily="34" charset="0"/>
                        </a:rPr>
                        <a:t>ΙΟΥΛΙΟΣ 2019-</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sz="900" b="1" i="0" u="none" strike="noStrike" kern="1200" cap="none" normalizeH="0" baseline="0" dirty="0">
                          <a:ln>
                            <a:noFill/>
                          </a:ln>
                          <a:solidFill>
                            <a:schemeClr val="tx1"/>
                          </a:solidFill>
                          <a:effectLst/>
                          <a:latin typeface="+mn-lt"/>
                          <a:ea typeface="+mn-ea"/>
                          <a:cs typeface="Tahoma" panose="020B0604030504040204" pitchFamily="34" charset="0"/>
                        </a:rPr>
                        <a:t>ΚΙΝΑΛ*</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sz="900" b="1" i="0" u="none" strike="noStrike" kern="1200" cap="none" normalizeH="0" baseline="0" dirty="0">
                          <a:ln>
                            <a:noFill/>
                          </a:ln>
                          <a:solidFill>
                            <a:schemeClr val="bg1"/>
                          </a:solidFill>
                          <a:effectLst/>
                          <a:latin typeface="+mn-lt"/>
                          <a:ea typeface="+mn-ea"/>
                          <a:cs typeface="Tahoma" panose="020B0604030504040204" pitchFamily="34" charset="0"/>
                        </a:rPr>
                        <a:t>ΣΗΜΕΡΑ</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sz="900" b="1" i="0" u="none" strike="noStrike" kern="1200" cap="none" normalizeH="0" baseline="0" dirty="0">
                          <a:ln>
                            <a:noFill/>
                          </a:ln>
                          <a:solidFill>
                            <a:schemeClr val="bg1"/>
                          </a:solidFill>
                          <a:effectLst/>
                          <a:latin typeface="+mn-lt"/>
                          <a:ea typeface="+mn-ea"/>
                          <a:cs typeface="Tahoma" panose="020B0604030504040204" pitchFamily="34" charset="0"/>
                        </a:rPr>
                        <a:t>-ΚΙΝΑΛ</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25401">
                <a:tc>
                  <a:txBody>
                    <a:bodyPr/>
                    <a:lstStyle/>
                    <a:p>
                      <a:pPr algn="ctr" fontAlgn="b"/>
                      <a:r>
                        <a:rPr lang="el-GR" sz="1000" b="1" i="0" u="none" strike="noStrike">
                          <a:solidFill>
                            <a:srgbClr val="000000"/>
                          </a:solidFill>
                          <a:effectLst/>
                          <a:latin typeface="Arial" panose="020B0604020202020204" pitchFamily="34" charset="0"/>
                        </a:rPr>
                        <a:t>Σίγουρα/Μάλλον Θετικά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31,4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63,4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47,5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algn="ctr" fontAlgn="b"/>
                      <a:r>
                        <a:rPr lang="el-GR" sz="1100" b="0" i="0" u="none" strike="noStrike">
                          <a:solidFill>
                            <a:srgbClr val="000000"/>
                          </a:solidFill>
                          <a:effectLst/>
                          <a:latin typeface="Calibri" panose="020F0502020204030204" pitchFamily="34" charset="0"/>
                        </a:rPr>
                        <a:t>43,6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ctr" fontAlgn="b"/>
                      <a:r>
                        <a:rPr lang="el-GR" sz="1100" b="0" i="0" u="none" strike="noStrike">
                          <a:solidFill>
                            <a:srgbClr val="000000"/>
                          </a:solidFill>
                          <a:effectLst/>
                          <a:latin typeface="Calibri" panose="020F0502020204030204" pitchFamily="34" charset="0"/>
                        </a:rPr>
                        <a:t>15,3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59973">
                <a:tc>
                  <a:txBody>
                    <a:bodyPr/>
                    <a:lstStyle/>
                    <a:p>
                      <a:pPr algn="ctr" fontAlgn="b"/>
                      <a:r>
                        <a:rPr lang="el-GR" sz="1000" b="1" i="0" u="none" strike="noStrike">
                          <a:solidFill>
                            <a:srgbClr val="000000"/>
                          </a:solidFill>
                          <a:effectLst/>
                          <a:latin typeface="Arial" panose="020B0604020202020204" pitchFamily="34" charset="0"/>
                        </a:rPr>
                        <a:t>Μάλλον/Σίγουρα Αρνητικά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48,5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51,4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algn="ctr" fontAlgn="b"/>
                      <a:r>
                        <a:rPr lang="el-GR" sz="1100" b="0" i="0" u="none" strike="noStrike">
                          <a:solidFill>
                            <a:srgbClr val="000000"/>
                          </a:solidFill>
                          <a:effectLst/>
                          <a:latin typeface="Calibri" panose="020F0502020204030204" pitchFamily="34" charset="0"/>
                        </a:rPr>
                        <a:t>50,4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ctr" fontAlgn="b"/>
                      <a:r>
                        <a:rPr lang="el-GR" sz="1100" b="0" i="0" u="none" strike="noStrike">
                          <a:solidFill>
                            <a:srgbClr val="000000"/>
                          </a:solidFill>
                          <a:effectLst/>
                          <a:latin typeface="Calibri" panose="020F0502020204030204" pitchFamily="34" charset="0"/>
                        </a:rPr>
                        <a:t>47,3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70159">
                <a:tc>
                  <a:txBody>
                    <a:bodyPr/>
                    <a:lstStyle/>
                    <a:p>
                      <a:pPr algn="ctr" fontAlgn="b"/>
                      <a:r>
                        <a:rPr lang="el-GR" sz="1000" b="1" i="0" u="none" strike="noStrike">
                          <a:solidFill>
                            <a:srgbClr val="000000"/>
                          </a:solidFill>
                          <a:effectLst/>
                          <a:latin typeface="Arial" panose="020B060402020202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20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algn="ctr" fontAlgn="b"/>
                      <a:r>
                        <a:rPr lang="el-GR" sz="1100" b="0"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37,4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061914176"/>
              </p:ext>
            </p:extLst>
          </p:nvPr>
        </p:nvGraphicFramePr>
        <p:xfrm>
          <a:off x="1290435" y="4241493"/>
          <a:ext cx="8746361" cy="1894522"/>
        </p:xfrm>
        <a:graphic>
          <a:graphicData uri="http://schemas.openxmlformats.org/drawingml/2006/table">
            <a:tbl>
              <a:tblPr/>
              <a:tblGrid>
                <a:gridCol w="1299041">
                  <a:extLst>
                    <a:ext uri="{9D8B030D-6E8A-4147-A177-3AD203B41FA5}">
                      <a16:colId xmlns:a16="http://schemas.microsoft.com/office/drawing/2014/main" val="20000"/>
                    </a:ext>
                  </a:extLst>
                </a:gridCol>
                <a:gridCol w="874496">
                  <a:extLst>
                    <a:ext uri="{9D8B030D-6E8A-4147-A177-3AD203B41FA5}">
                      <a16:colId xmlns:a16="http://schemas.microsoft.com/office/drawing/2014/main" val="20001"/>
                    </a:ext>
                  </a:extLst>
                </a:gridCol>
                <a:gridCol w="928491">
                  <a:extLst>
                    <a:ext uri="{9D8B030D-6E8A-4147-A177-3AD203B41FA5}">
                      <a16:colId xmlns:a16="http://schemas.microsoft.com/office/drawing/2014/main" val="20002"/>
                    </a:ext>
                  </a:extLst>
                </a:gridCol>
                <a:gridCol w="926628">
                  <a:extLst>
                    <a:ext uri="{9D8B030D-6E8A-4147-A177-3AD203B41FA5}">
                      <a16:colId xmlns:a16="http://schemas.microsoft.com/office/drawing/2014/main" val="20003"/>
                    </a:ext>
                  </a:extLst>
                </a:gridCol>
                <a:gridCol w="943541">
                  <a:extLst>
                    <a:ext uri="{9D8B030D-6E8A-4147-A177-3AD203B41FA5}">
                      <a16:colId xmlns:a16="http://schemas.microsoft.com/office/drawing/2014/main" val="20004"/>
                    </a:ext>
                  </a:extLst>
                </a:gridCol>
                <a:gridCol w="943541">
                  <a:extLst>
                    <a:ext uri="{9D8B030D-6E8A-4147-A177-3AD203B41FA5}">
                      <a16:colId xmlns:a16="http://schemas.microsoft.com/office/drawing/2014/main" val="20005"/>
                    </a:ext>
                  </a:extLst>
                </a:gridCol>
                <a:gridCol w="943541">
                  <a:extLst>
                    <a:ext uri="{9D8B030D-6E8A-4147-A177-3AD203B41FA5}">
                      <a16:colId xmlns:a16="http://schemas.microsoft.com/office/drawing/2014/main" val="20006"/>
                    </a:ext>
                  </a:extLst>
                </a:gridCol>
                <a:gridCol w="943541">
                  <a:extLst>
                    <a:ext uri="{9D8B030D-6E8A-4147-A177-3AD203B41FA5}">
                      <a16:colId xmlns:a16="http://schemas.microsoft.com/office/drawing/2014/main" val="20007"/>
                    </a:ext>
                  </a:extLst>
                </a:gridCol>
                <a:gridCol w="943541">
                  <a:extLst>
                    <a:ext uri="{9D8B030D-6E8A-4147-A177-3AD203B41FA5}">
                      <a16:colId xmlns:a16="http://schemas.microsoft.com/office/drawing/2014/main" val="20008"/>
                    </a:ext>
                  </a:extLst>
                </a:gridCol>
              </a:tblGrid>
              <a:tr h="707977">
                <a:tc>
                  <a:txBody>
                    <a:bodyPr/>
                    <a:lstStyle/>
                    <a:p>
                      <a:pPr algn="ctr" fontAlgn="b"/>
                      <a:endParaRPr kumimoji="0" lang="en-US" sz="16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ΘΕΝΤ</a:t>
                      </a:r>
                      <a:r>
                        <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ΩΝ</a:t>
                      </a:r>
                      <a:endPar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37" marR="91437" marT="45710" marB="4571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ΑΝΔΡΕΣ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ΓΥΝΑΙΚΕΣ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17-34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35-44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45-54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55-64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l-GR"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65+</a:t>
                      </a:r>
                      <a:endPar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43416">
                <a:tc>
                  <a:txBody>
                    <a:bodyPr/>
                    <a:lstStyle/>
                    <a:p>
                      <a:pPr algn="ctr" fontAlgn="b"/>
                      <a:r>
                        <a:rPr lang="el-GR" sz="1000" b="1" i="0" u="none" strike="noStrike" dirty="0">
                          <a:solidFill>
                            <a:srgbClr val="000000"/>
                          </a:solidFill>
                          <a:effectLst/>
                          <a:latin typeface="Arial" panose="020B0604020202020204" pitchFamily="34" charset="0"/>
                        </a:rPr>
                        <a:t>Σίγουρα/Μάλλον Θετικά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31,4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36,6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26,2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42,7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443416">
                <a:tc>
                  <a:txBody>
                    <a:bodyPr/>
                    <a:lstStyle/>
                    <a:p>
                      <a:pPr algn="ctr" fontAlgn="b"/>
                      <a:r>
                        <a:rPr lang="el-GR" sz="1000" b="1" i="0" u="none" strike="noStrike">
                          <a:solidFill>
                            <a:srgbClr val="000000"/>
                          </a:solidFill>
                          <a:effectLst/>
                          <a:latin typeface="Arial" panose="020B0604020202020204" pitchFamily="34" charset="0"/>
                        </a:rPr>
                        <a:t>Μάλλον/Σίγουρα Αρνητικά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48,5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49,4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47,8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50,5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60,9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51,1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42,2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99713">
                <a:tc>
                  <a:txBody>
                    <a:bodyPr/>
                    <a:lstStyle/>
                    <a:p>
                      <a:pPr algn="ctr" fontAlgn="b"/>
                      <a:r>
                        <a:rPr lang="el-GR" sz="1000" b="1" i="0" u="none" strike="noStrike">
                          <a:solidFill>
                            <a:srgbClr val="000000"/>
                          </a:solidFill>
                          <a:effectLst/>
                          <a:latin typeface="Arial" panose="020B060402020202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20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29,9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15,2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4890944" y="3630076"/>
            <a:ext cx="1090363" cy="184666"/>
          </a:xfrm>
          <a:prstGeom prst="rect">
            <a:avLst/>
          </a:prstGeom>
          <a:noFill/>
        </p:spPr>
        <p:txBody>
          <a:bodyPr wrap="none" rtlCol="0">
            <a:spAutoFit/>
          </a:bodyPr>
          <a:lstStyle/>
          <a:p>
            <a:r>
              <a:rPr lang="el-GR" sz="600" dirty="0"/>
              <a:t>* Ενδεικτική βάση ανάλυσης</a:t>
            </a:r>
          </a:p>
        </p:txBody>
      </p:sp>
    </p:spTree>
    <p:extLst>
      <p:ext uri="{BB962C8B-B14F-4D97-AF65-F5344CB8AC3E}">
        <p14:creationId xmlns:p14="http://schemas.microsoft.com/office/powerpoint/2010/main" val="6987710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280120" y="273500"/>
            <a:ext cx="11772543"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0" lvl="0" indent="0">
              <a:lnSpc>
                <a:spcPct val="110000"/>
              </a:lnSpc>
              <a:spcBef>
                <a:spcPct val="20000"/>
              </a:spcBef>
            </a:pPr>
            <a:r>
              <a:rPr lang="el-GR" altLang="el-GR" sz="1600" b="1" dirty="0">
                <a:solidFill>
                  <a:srgbClr val="E7E6E6">
                    <a:lumMod val="25000"/>
                  </a:srgbClr>
                </a:solidFill>
                <a:latin typeface="Calibri Light" panose="020F0302020204030204"/>
              </a:rPr>
              <a:t>Αξιολόγηση </a:t>
            </a:r>
            <a:r>
              <a:rPr lang="el-GR" altLang="el-GR" sz="1800" b="1" dirty="0">
                <a:solidFill>
                  <a:schemeClr val="accent6">
                    <a:lumMod val="75000"/>
                  </a:schemeClr>
                </a:solidFill>
                <a:latin typeface="Calibri Light" panose="020F0302020204030204"/>
              </a:rPr>
              <a:t>στάσης</a:t>
            </a:r>
            <a:r>
              <a:rPr lang="el-GR" altLang="el-GR" sz="1600" b="1" dirty="0">
                <a:solidFill>
                  <a:srgbClr val="E7E6E6">
                    <a:lumMod val="25000"/>
                  </a:srgbClr>
                </a:solidFill>
                <a:latin typeface="Calibri Light" panose="020F0302020204030204"/>
              </a:rPr>
              <a:t> </a:t>
            </a:r>
            <a:r>
              <a:rPr lang="el-GR" altLang="el-GR" sz="1800" b="1" dirty="0">
                <a:solidFill>
                  <a:schemeClr val="accent6">
                    <a:lumMod val="75000"/>
                  </a:schemeClr>
                </a:solidFill>
                <a:latin typeface="Calibri Light" panose="020F0302020204030204"/>
              </a:rPr>
              <a:t>ΠΑΣΟΚ ΚΙΝΑΛ και Ν. Ανδρουλάκη </a:t>
            </a:r>
            <a:r>
              <a:rPr lang="el-GR" altLang="el-GR" sz="1600" b="1" dirty="0">
                <a:solidFill>
                  <a:srgbClr val="E7E6E6">
                    <a:lumMod val="25000"/>
                  </a:srgbClr>
                </a:solidFill>
                <a:latin typeface="Calibri Light" panose="020F0302020204030204"/>
              </a:rPr>
              <a:t>στο θέμα των παρακολουθήσεων των τηλέφωνων Ν. Ανδρουλάκη</a:t>
            </a:r>
            <a:endParaRPr lang="el-GR" altLang="el-GR" sz="300" b="1" dirty="0">
              <a:solidFill>
                <a:srgbClr val="E7E6E6">
                  <a:lumMod val="25000"/>
                </a:srgbClr>
              </a:solidFill>
              <a:latin typeface="Calibri Light" panose="020F0302020204030204"/>
            </a:endParaRPr>
          </a:p>
          <a:p>
            <a:pPr>
              <a:lnSpc>
                <a:spcPct val="110000"/>
              </a:lnSpc>
              <a:spcBef>
                <a:spcPct val="20000"/>
              </a:spcBef>
            </a:pPr>
            <a:endParaRPr lang="el-GR" altLang="el-GR" sz="400" b="1" dirty="0">
              <a:solidFill>
                <a:schemeClr val="bg2">
                  <a:lumMod val="25000"/>
                </a:schemeClr>
              </a:solidFill>
              <a:latin typeface="+mj-lt"/>
              <a:ea typeface="+mj-ea"/>
              <a:cs typeface="+mj-cs"/>
            </a:endParaRPr>
          </a:p>
          <a:p>
            <a:pPr>
              <a:lnSpc>
                <a:spcPct val="110000"/>
              </a:lnSpc>
              <a:spcBef>
                <a:spcPct val="20000"/>
              </a:spcBef>
            </a:pPr>
            <a:r>
              <a:rPr lang="el-GR" altLang="el-GR" sz="1200" i="1" dirty="0">
                <a:solidFill>
                  <a:schemeClr val="bg1">
                    <a:lumMod val="50000"/>
                  </a:schemeClr>
                </a:solidFill>
              </a:rPr>
              <a:t>Πως κρίνετε την στάση του ΠΑΣΟΚ ΚΙΝΑΛ και του Ν. Ανδρουλάκη στο θέμα των παρακολουθήσεων του  τηλεφώνου του και του τηλεφώνου του δημοσιογράφου Θ. </a:t>
            </a:r>
            <a:r>
              <a:rPr lang="el-GR" altLang="el-GR" sz="1200" i="1" dirty="0" err="1">
                <a:solidFill>
                  <a:schemeClr val="bg1">
                    <a:lumMod val="50000"/>
                  </a:schemeClr>
                </a:solidFill>
              </a:rPr>
              <a:t>Κουκάκη</a:t>
            </a:r>
            <a:r>
              <a:rPr lang="el-GR" altLang="el-GR" sz="1200" i="1" dirty="0">
                <a:solidFill>
                  <a:schemeClr val="bg1">
                    <a:lumMod val="50000"/>
                  </a:schemeClr>
                </a:solidFill>
              </a:rPr>
              <a:t>: </a:t>
            </a:r>
          </a:p>
          <a:p>
            <a:pPr>
              <a:lnSpc>
                <a:spcPct val="110000"/>
              </a:lnSpc>
              <a:spcBef>
                <a:spcPct val="20000"/>
              </a:spcBef>
            </a:pPr>
            <a:r>
              <a:rPr lang="el-GR" altLang="el-GR" b="1" dirty="0">
                <a:solidFill>
                  <a:schemeClr val="bg1">
                    <a:lumMod val="50000"/>
                  </a:schemeClr>
                </a:solidFill>
              </a:rPr>
              <a:t>Σύνολο ερωτηθέντων</a:t>
            </a:r>
            <a:r>
              <a:rPr lang="en-US" altLang="el-GR" b="1" dirty="0">
                <a:solidFill>
                  <a:schemeClr val="bg1">
                    <a:lumMod val="50000"/>
                  </a:schemeClr>
                </a:solidFill>
              </a:rPr>
              <a:t> (N=</a:t>
            </a:r>
            <a:r>
              <a:rPr lang="el-GR" altLang="el-GR" b="1" dirty="0">
                <a:solidFill>
                  <a:schemeClr val="bg1">
                    <a:lumMod val="50000"/>
                  </a:schemeClr>
                </a:solidFill>
              </a:rPr>
              <a:t>1000</a:t>
            </a:r>
            <a:r>
              <a:rPr lang="en-US" altLang="el-GR" b="1" dirty="0">
                <a:solidFill>
                  <a:schemeClr val="bg1">
                    <a:lumMod val="50000"/>
                  </a:schemeClr>
                </a:solidFill>
              </a:rPr>
              <a:t>)</a:t>
            </a:r>
            <a:r>
              <a:rPr lang="el-GR" altLang="el-GR" b="1" dirty="0">
                <a:solidFill>
                  <a:schemeClr val="bg1">
                    <a:lumMod val="50000"/>
                  </a:schemeClr>
                </a:solidFill>
              </a:rPr>
              <a:t> </a:t>
            </a:r>
            <a:endParaRPr lang="en-GB" altLang="el-GR" dirty="0">
              <a:solidFill>
                <a:schemeClr val="bg2"/>
              </a:solidFill>
            </a:endParaRP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fld id="{D57F1E4F-1CFF-5643-939E-217C01CDF565}" type="slidenum">
              <a:rPr lang="en-US" smtClean="0"/>
              <a:pPr/>
              <a:t>78</a:t>
            </a:fld>
            <a:endParaRPr lang="en-US" dirty="0"/>
          </a:p>
        </p:txBody>
      </p:sp>
      <p:graphicFrame>
        <p:nvGraphicFramePr>
          <p:cNvPr id="17" name="Chart 16"/>
          <p:cNvGraphicFramePr/>
          <p:nvPr>
            <p:extLst>
              <p:ext uri="{D42A27DB-BD31-4B8C-83A1-F6EECF244321}">
                <p14:modId xmlns:p14="http://schemas.microsoft.com/office/powerpoint/2010/main" val="889157125"/>
              </p:ext>
            </p:extLst>
          </p:nvPr>
        </p:nvGraphicFramePr>
        <p:xfrm>
          <a:off x="805640" y="1419545"/>
          <a:ext cx="10894272" cy="4511027"/>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p:cNvSpPr txBox="1"/>
          <p:nvPr/>
        </p:nvSpPr>
        <p:spPr>
          <a:xfrm>
            <a:off x="7559903" y="2164771"/>
            <a:ext cx="1212027" cy="461665"/>
          </a:xfrm>
          <a:prstGeom prst="rect">
            <a:avLst/>
          </a:prstGeom>
          <a:noFill/>
        </p:spPr>
        <p:txBody>
          <a:bodyPr wrap="square" rtlCol="0">
            <a:spAutoFit/>
          </a:bodyPr>
          <a:lstStyle/>
          <a:p>
            <a:pPr algn="ctr"/>
            <a:r>
              <a:rPr lang="el-GR" sz="2400" b="1" dirty="0">
                <a:solidFill>
                  <a:schemeClr val="tx1">
                    <a:lumMod val="95000"/>
                    <a:lumOff val="5000"/>
                  </a:schemeClr>
                </a:solidFill>
                <a:latin typeface="Century Gothic" panose="020B0502020202020204"/>
              </a:rPr>
              <a:t>47,4%</a:t>
            </a:r>
            <a:endParaRPr lang="en-US" sz="2400" b="1" dirty="0">
              <a:solidFill>
                <a:schemeClr val="tx1">
                  <a:lumMod val="95000"/>
                  <a:lumOff val="5000"/>
                </a:schemeClr>
              </a:solidFill>
              <a:latin typeface="Century Gothic" panose="020B0502020202020204"/>
            </a:endParaRPr>
          </a:p>
        </p:txBody>
      </p:sp>
      <p:sp>
        <p:nvSpPr>
          <p:cNvPr id="19" name="TextBox 18"/>
          <p:cNvSpPr txBox="1"/>
          <p:nvPr/>
        </p:nvSpPr>
        <p:spPr>
          <a:xfrm>
            <a:off x="6865761" y="3816838"/>
            <a:ext cx="1094290" cy="461665"/>
          </a:xfrm>
          <a:prstGeom prst="rect">
            <a:avLst/>
          </a:prstGeom>
          <a:noFill/>
        </p:spPr>
        <p:txBody>
          <a:bodyPr wrap="square" rtlCol="0">
            <a:spAutoFit/>
          </a:bodyPr>
          <a:lstStyle/>
          <a:p>
            <a:r>
              <a:rPr lang="el-GR" sz="2400" b="1" dirty="0">
                <a:solidFill>
                  <a:schemeClr val="tx1">
                    <a:lumMod val="95000"/>
                    <a:lumOff val="5000"/>
                  </a:schemeClr>
                </a:solidFill>
                <a:latin typeface="Century Gothic" panose="020B0502020202020204"/>
              </a:rPr>
              <a:t>30,1%</a:t>
            </a:r>
            <a:endParaRPr lang="en-US" sz="2400" b="1" dirty="0">
              <a:solidFill>
                <a:schemeClr val="tx1">
                  <a:lumMod val="95000"/>
                  <a:lumOff val="5000"/>
                </a:schemeClr>
              </a:solidFill>
              <a:latin typeface="Century Gothic" panose="020B0502020202020204"/>
            </a:endParaRPr>
          </a:p>
        </p:txBody>
      </p:sp>
      <p:sp>
        <p:nvSpPr>
          <p:cNvPr id="20" name="Right Brace 19"/>
          <p:cNvSpPr/>
          <p:nvPr/>
        </p:nvSpPr>
        <p:spPr bwMode="auto">
          <a:xfrm>
            <a:off x="7412906" y="1919604"/>
            <a:ext cx="152599" cy="977269"/>
          </a:xfrm>
          <a:prstGeom prst="rightBrace">
            <a:avLst/>
          </a:prstGeom>
          <a:no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21" name="Right Brace 20"/>
          <p:cNvSpPr/>
          <p:nvPr/>
        </p:nvSpPr>
        <p:spPr bwMode="auto">
          <a:xfrm>
            <a:off x="6535746" y="3583561"/>
            <a:ext cx="152915" cy="1008485"/>
          </a:xfrm>
          <a:prstGeom prst="rightBrace">
            <a:avLst/>
          </a:prstGeom>
          <a:no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731386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201743" y="190475"/>
            <a:ext cx="11437209" cy="110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0" lvl="0" indent="0">
              <a:lnSpc>
                <a:spcPct val="110000"/>
              </a:lnSpc>
              <a:spcBef>
                <a:spcPct val="20000"/>
              </a:spcBef>
            </a:pPr>
            <a:r>
              <a:rPr lang="el-GR" altLang="el-GR" sz="1600" b="1" dirty="0">
                <a:solidFill>
                  <a:srgbClr val="E7E6E6">
                    <a:lumMod val="25000"/>
                  </a:srgbClr>
                </a:solidFill>
                <a:latin typeface="Calibri Light" panose="020F0302020204030204"/>
              </a:rPr>
              <a:t>Αξιολόγηση </a:t>
            </a:r>
            <a:r>
              <a:rPr lang="el-GR" altLang="el-GR" sz="1600" b="1" dirty="0">
                <a:solidFill>
                  <a:schemeClr val="accent6">
                    <a:lumMod val="75000"/>
                  </a:schemeClr>
                </a:solidFill>
                <a:latin typeface="Calibri Light" panose="020F0302020204030204"/>
              </a:rPr>
              <a:t>στάσης</a:t>
            </a:r>
            <a:r>
              <a:rPr lang="el-GR" altLang="el-GR" sz="1600" b="1" dirty="0">
                <a:solidFill>
                  <a:srgbClr val="E7E6E6">
                    <a:lumMod val="25000"/>
                  </a:srgbClr>
                </a:solidFill>
                <a:latin typeface="Calibri Light" panose="020F0302020204030204"/>
              </a:rPr>
              <a:t> </a:t>
            </a:r>
            <a:r>
              <a:rPr lang="el-GR" altLang="el-GR" sz="1600" b="1" dirty="0">
                <a:solidFill>
                  <a:schemeClr val="accent6">
                    <a:lumMod val="75000"/>
                  </a:schemeClr>
                </a:solidFill>
                <a:latin typeface="Calibri Light" panose="020F0302020204030204"/>
              </a:rPr>
              <a:t>ΠΑΣΟΚ ΚΙΝΑΛ και Ν. Ανδρουλάκη </a:t>
            </a:r>
            <a:r>
              <a:rPr lang="el-GR" altLang="el-GR" sz="1600" b="1" dirty="0">
                <a:solidFill>
                  <a:srgbClr val="E7E6E6">
                    <a:lumMod val="25000"/>
                  </a:srgbClr>
                </a:solidFill>
                <a:latin typeface="Calibri Light" panose="020F0302020204030204"/>
              </a:rPr>
              <a:t>στο θέμα των παρακολουθήσεων των τηλέφωνων Ν. Ανδρουλάκη</a:t>
            </a:r>
            <a:endParaRPr lang="el-GR" altLang="el-GR" sz="300" b="1" dirty="0">
              <a:solidFill>
                <a:srgbClr val="E7E6E6">
                  <a:lumMod val="25000"/>
                </a:srgbClr>
              </a:solidFill>
              <a:latin typeface="Calibri Light" panose="020F0302020204030204"/>
            </a:endParaRPr>
          </a:p>
          <a:p>
            <a:pPr>
              <a:lnSpc>
                <a:spcPct val="110000"/>
              </a:lnSpc>
              <a:spcBef>
                <a:spcPct val="20000"/>
              </a:spcBef>
            </a:pPr>
            <a:endParaRPr lang="el-GR" altLang="el-GR" sz="1200" i="1" dirty="0">
              <a:solidFill>
                <a:schemeClr val="bg1">
                  <a:lumMod val="50000"/>
                </a:schemeClr>
              </a:solidFill>
            </a:endParaRPr>
          </a:p>
          <a:p>
            <a:pPr>
              <a:lnSpc>
                <a:spcPct val="110000"/>
              </a:lnSpc>
              <a:spcBef>
                <a:spcPct val="20000"/>
              </a:spcBef>
            </a:pPr>
            <a:r>
              <a:rPr lang="el-GR" altLang="el-GR" sz="1200" i="1" dirty="0">
                <a:solidFill>
                  <a:schemeClr val="bg1">
                    <a:lumMod val="50000"/>
                  </a:schemeClr>
                </a:solidFill>
              </a:rPr>
              <a:t>Πως κρίνετε την στάση του ΠΑΣΟΚ ΚΙΝΑΛ και του Ν. Ανδρουλάκη στο θέμα των παρακολουθήσεων του  τηλεφώνου του και του τηλεφώνου του δημοσιογράφου Θ. </a:t>
            </a:r>
            <a:r>
              <a:rPr lang="el-GR" altLang="el-GR" sz="1200" i="1" dirty="0" err="1">
                <a:solidFill>
                  <a:schemeClr val="bg1">
                    <a:lumMod val="50000"/>
                  </a:schemeClr>
                </a:solidFill>
              </a:rPr>
              <a:t>Κουκάκη</a:t>
            </a:r>
            <a:r>
              <a:rPr lang="el-GR" altLang="el-GR" sz="1200" i="1" dirty="0">
                <a:solidFill>
                  <a:schemeClr val="bg1">
                    <a:lumMod val="50000"/>
                  </a:schemeClr>
                </a:solidFill>
              </a:rPr>
              <a:t>: </a:t>
            </a:r>
          </a:p>
          <a:p>
            <a:pPr>
              <a:lnSpc>
                <a:spcPct val="120000"/>
              </a:lnSpc>
              <a:defRPr/>
            </a:pPr>
            <a:r>
              <a:rPr lang="el-GR" altLang="el-GR" b="1" kern="0" dirty="0">
                <a:solidFill>
                  <a:schemeClr val="bg1">
                    <a:lumMod val="50000"/>
                  </a:schemeClr>
                </a:solidFill>
              </a:rPr>
              <a:t>Ανάλυση με βάση την ψήφο 2019, το φύλο και την ηλικία</a:t>
            </a: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fld id="{D57F1E4F-1CFF-5643-939E-217C01CDF565}" type="slidenum">
              <a:rPr lang="en-US" smtClean="0"/>
              <a:pPr/>
              <a:t>79</a:t>
            </a:fld>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3849008099"/>
              </p:ext>
            </p:extLst>
          </p:nvPr>
        </p:nvGraphicFramePr>
        <p:xfrm>
          <a:off x="1290435" y="1718631"/>
          <a:ext cx="6156966" cy="1802189"/>
        </p:xfrm>
        <a:graphic>
          <a:graphicData uri="http://schemas.openxmlformats.org/drawingml/2006/table">
            <a:tbl>
              <a:tblPr/>
              <a:tblGrid>
                <a:gridCol w="1179857">
                  <a:extLst>
                    <a:ext uri="{9D8B030D-6E8A-4147-A177-3AD203B41FA5}">
                      <a16:colId xmlns:a16="http://schemas.microsoft.com/office/drawing/2014/main" val="20000"/>
                    </a:ext>
                  </a:extLst>
                </a:gridCol>
                <a:gridCol w="1038313">
                  <a:extLst>
                    <a:ext uri="{9D8B030D-6E8A-4147-A177-3AD203B41FA5}">
                      <a16:colId xmlns:a16="http://schemas.microsoft.com/office/drawing/2014/main" val="20001"/>
                    </a:ext>
                  </a:extLst>
                </a:gridCol>
                <a:gridCol w="768928">
                  <a:extLst>
                    <a:ext uri="{9D8B030D-6E8A-4147-A177-3AD203B41FA5}">
                      <a16:colId xmlns:a16="http://schemas.microsoft.com/office/drawing/2014/main" val="20002"/>
                    </a:ext>
                  </a:extLst>
                </a:gridCol>
                <a:gridCol w="792467">
                  <a:extLst>
                    <a:ext uri="{9D8B030D-6E8A-4147-A177-3AD203B41FA5}">
                      <a16:colId xmlns:a16="http://schemas.microsoft.com/office/drawing/2014/main" val="20003"/>
                    </a:ext>
                  </a:extLst>
                </a:gridCol>
                <a:gridCol w="792467">
                  <a:extLst>
                    <a:ext uri="{9D8B030D-6E8A-4147-A177-3AD203B41FA5}">
                      <a16:colId xmlns:a16="http://schemas.microsoft.com/office/drawing/2014/main" val="3773820448"/>
                    </a:ext>
                  </a:extLst>
                </a:gridCol>
                <a:gridCol w="792467">
                  <a:extLst>
                    <a:ext uri="{9D8B030D-6E8A-4147-A177-3AD203B41FA5}">
                      <a16:colId xmlns:a16="http://schemas.microsoft.com/office/drawing/2014/main" val="3204411696"/>
                    </a:ext>
                  </a:extLst>
                </a:gridCol>
                <a:gridCol w="792467">
                  <a:extLst>
                    <a:ext uri="{9D8B030D-6E8A-4147-A177-3AD203B41FA5}">
                      <a16:colId xmlns:a16="http://schemas.microsoft.com/office/drawing/2014/main" val="20004"/>
                    </a:ext>
                  </a:extLst>
                </a:gridCol>
              </a:tblGrid>
              <a:tr h="646656">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sz="900" b="1" i="0" u="none" strike="noStrike" kern="1200" cap="none" normalizeH="0" baseline="0" dirty="0">
                          <a:ln>
                            <a:noFill/>
                          </a:ln>
                          <a:solidFill>
                            <a:schemeClr val="tx1"/>
                          </a:solidFill>
                          <a:effectLst/>
                          <a:latin typeface="+mn-lt"/>
                          <a:ea typeface="+mn-ea"/>
                          <a:cs typeface="Tahoma" panose="020B0604030504040204" pitchFamily="34" charset="0"/>
                        </a:rPr>
                        <a:t>ΙΟΥΛΙΟΣ 2019-</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sz="900" b="1" i="0" u="none" strike="noStrike" kern="1200" cap="none" normalizeH="0" baseline="0" dirty="0">
                          <a:ln>
                            <a:noFill/>
                          </a:ln>
                          <a:solidFill>
                            <a:schemeClr val="tx1"/>
                          </a:solidFill>
                          <a:effectLst/>
                          <a:latin typeface="+mn-lt"/>
                          <a:ea typeface="+mn-ea"/>
                          <a:cs typeface="Tahoma" panose="020B0604030504040204" pitchFamily="34" charset="0"/>
                        </a:rPr>
                        <a:t>ΚΙΝΑΛ*</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sz="900" b="1" i="0" u="none" strike="noStrike" kern="1200" cap="none" normalizeH="0" baseline="0" dirty="0">
                          <a:ln>
                            <a:noFill/>
                          </a:ln>
                          <a:solidFill>
                            <a:schemeClr val="bg1"/>
                          </a:solidFill>
                          <a:effectLst/>
                          <a:latin typeface="+mn-lt"/>
                          <a:ea typeface="+mn-ea"/>
                          <a:cs typeface="Tahoma" panose="020B0604030504040204" pitchFamily="34" charset="0"/>
                        </a:rPr>
                        <a:t>ΣΗΜΕΡΑ</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sz="900" b="1" i="0" u="none" strike="noStrike" kern="1200" cap="none" normalizeH="0" baseline="0" dirty="0">
                          <a:ln>
                            <a:noFill/>
                          </a:ln>
                          <a:solidFill>
                            <a:schemeClr val="bg1"/>
                          </a:solidFill>
                          <a:effectLst/>
                          <a:latin typeface="+mn-lt"/>
                          <a:ea typeface="+mn-ea"/>
                          <a:cs typeface="Tahoma" panose="020B0604030504040204" pitchFamily="34" charset="0"/>
                        </a:rPr>
                        <a:t>-ΚΙΝΑΛ</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25401">
                <a:tc>
                  <a:txBody>
                    <a:bodyPr/>
                    <a:lstStyle/>
                    <a:p>
                      <a:pPr algn="ctr" fontAlgn="b"/>
                      <a:r>
                        <a:rPr lang="el-GR" sz="1000" b="1" i="0" u="none" strike="noStrike">
                          <a:solidFill>
                            <a:srgbClr val="000000"/>
                          </a:solidFill>
                          <a:effectLst/>
                          <a:latin typeface="Arial" panose="020B0604020202020204" pitchFamily="34" charset="0"/>
                        </a:rPr>
                        <a:t>Σίγουρα/Μάλλον Θετικά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47,4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72,4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80,7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algn="ctr" fontAlgn="b"/>
                      <a:r>
                        <a:rPr lang="el-GR" sz="1100" b="0" i="0" u="none" strike="noStrike">
                          <a:solidFill>
                            <a:srgbClr val="000000"/>
                          </a:solidFill>
                          <a:effectLst/>
                          <a:latin typeface="Calibri" panose="020F0502020204030204" pitchFamily="34" charset="0"/>
                        </a:rPr>
                        <a:t>82,6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ctr" fontAlgn="b"/>
                      <a:r>
                        <a:rPr lang="el-GR" sz="1100" b="0" i="0" u="none" strike="noStrike">
                          <a:solidFill>
                            <a:srgbClr val="000000"/>
                          </a:solidFill>
                          <a:effectLst/>
                          <a:latin typeface="Calibri" panose="020F0502020204030204" pitchFamily="34" charset="0"/>
                        </a:rPr>
                        <a:t>31,7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59973">
                <a:tc>
                  <a:txBody>
                    <a:bodyPr/>
                    <a:lstStyle/>
                    <a:p>
                      <a:pPr algn="ctr" fontAlgn="b"/>
                      <a:r>
                        <a:rPr lang="el-GR" sz="1000" b="1" i="0" u="none" strike="noStrike">
                          <a:solidFill>
                            <a:srgbClr val="000000"/>
                          </a:solidFill>
                          <a:effectLst/>
                          <a:latin typeface="Arial" panose="020B0604020202020204" pitchFamily="34" charset="0"/>
                        </a:rPr>
                        <a:t>Μάλλον/Σίγουρα Αρνητικά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30,1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42,2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13,9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algn="ctr" fontAlgn="b"/>
                      <a:r>
                        <a:rPr lang="el-GR" sz="1100" b="0" i="0" u="none" strike="noStrike">
                          <a:solidFill>
                            <a:srgbClr val="000000"/>
                          </a:solidFill>
                          <a:effectLst/>
                          <a:latin typeface="Calibri" panose="020F0502020204030204" pitchFamily="34" charset="0"/>
                        </a:rPr>
                        <a:t>11,1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ctr" fontAlgn="b"/>
                      <a:r>
                        <a:rPr lang="el-GR" sz="1100" b="0" i="0" u="none" strike="noStrike">
                          <a:solidFill>
                            <a:srgbClr val="000000"/>
                          </a:solidFill>
                          <a:effectLst/>
                          <a:latin typeface="Calibri" panose="020F0502020204030204" pitchFamily="34" charset="0"/>
                        </a:rPr>
                        <a:t>29,6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70159">
                <a:tc>
                  <a:txBody>
                    <a:bodyPr/>
                    <a:lstStyle/>
                    <a:p>
                      <a:pPr algn="ctr" fontAlgn="b"/>
                      <a:r>
                        <a:rPr lang="el-GR" sz="1000" b="1" i="0" u="none" strike="noStrike">
                          <a:solidFill>
                            <a:srgbClr val="000000"/>
                          </a:solidFill>
                          <a:effectLst/>
                          <a:latin typeface="Arial" panose="020B060402020202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22,4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19,4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algn="ctr" fontAlgn="b"/>
                      <a:r>
                        <a:rPr lang="el-GR" sz="1100" b="0" i="0" u="none" strike="noStrike">
                          <a:solidFill>
                            <a:srgbClr val="000000"/>
                          </a:solidFill>
                          <a:effectLst/>
                          <a:latin typeface="Calibri" panose="020F0502020204030204" pitchFamily="34" charset="0"/>
                        </a:rPr>
                        <a:t>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38,7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714532569"/>
              </p:ext>
            </p:extLst>
          </p:nvPr>
        </p:nvGraphicFramePr>
        <p:xfrm>
          <a:off x="1290435" y="4241493"/>
          <a:ext cx="8746361" cy="1894522"/>
        </p:xfrm>
        <a:graphic>
          <a:graphicData uri="http://schemas.openxmlformats.org/drawingml/2006/table">
            <a:tbl>
              <a:tblPr/>
              <a:tblGrid>
                <a:gridCol w="1299041">
                  <a:extLst>
                    <a:ext uri="{9D8B030D-6E8A-4147-A177-3AD203B41FA5}">
                      <a16:colId xmlns:a16="http://schemas.microsoft.com/office/drawing/2014/main" val="20000"/>
                    </a:ext>
                  </a:extLst>
                </a:gridCol>
                <a:gridCol w="874496">
                  <a:extLst>
                    <a:ext uri="{9D8B030D-6E8A-4147-A177-3AD203B41FA5}">
                      <a16:colId xmlns:a16="http://schemas.microsoft.com/office/drawing/2014/main" val="20001"/>
                    </a:ext>
                  </a:extLst>
                </a:gridCol>
                <a:gridCol w="928491">
                  <a:extLst>
                    <a:ext uri="{9D8B030D-6E8A-4147-A177-3AD203B41FA5}">
                      <a16:colId xmlns:a16="http://schemas.microsoft.com/office/drawing/2014/main" val="20002"/>
                    </a:ext>
                  </a:extLst>
                </a:gridCol>
                <a:gridCol w="926628">
                  <a:extLst>
                    <a:ext uri="{9D8B030D-6E8A-4147-A177-3AD203B41FA5}">
                      <a16:colId xmlns:a16="http://schemas.microsoft.com/office/drawing/2014/main" val="20003"/>
                    </a:ext>
                  </a:extLst>
                </a:gridCol>
                <a:gridCol w="943541">
                  <a:extLst>
                    <a:ext uri="{9D8B030D-6E8A-4147-A177-3AD203B41FA5}">
                      <a16:colId xmlns:a16="http://schemas.microsoft.com/office/drawing/2014/main" val="20004"/>
                    </a:ext>
                  </a:extLst>
                </a:gridCol>
                <a:gridCol w="943541">
                  <a:extLst>
                    <a:ext uri="{9D8B030D-6E8A-4147-A177-3AD203B41FA5}">
                      <a16:colId xmlns:a16="http://schemas.microsoft.com/office/drawing/2014/main" val="20005"/>
                    </a:ext>
                  </a:extLst>
                </a:gridCol>
                <a:gridCol w="943541">
                  <a:extLst>
                    <a:ext uri="{9D8B030D-6E8A-4147-A177-3AD203B41FA5}">
                      <a16:colId xmlns:a16="http://schemas.microsoft.com/office/drawing/2014/main" val="20006"/>
                    </a:ext>
                  </a:extLst>
                </a:gridCol>
                <a:gridCol w="943541">
                  <a:extLst>
                    <a:ext uri="{9D8B030D-6E8A-4147-A177-3AD203B41FA5}">
                      <a16:colId xmlns:a16="http://schemas.microsoft.com/office/drawing/2014/main" val="20007"/>
                    </a:ext>
                  </a:extLst>
                </a:gridCol>
                <a:gridCol w="943541">
                  <a:extLst>
                    <a:ext uri="{9D8B030D-6E8A-4147-A177-3AD203B41FA5}">
                      <a16:colId xmlns:a16="http://schemas.microsoft.com/office/drawing/2014/main" val="20008"/>
                    </a:ext>
                  </a:extLst>
                </a:gridCol>
              </a:tblGrid>
              <a:tr h="707977">
                <a:tc>
                  <a:txBody>
                    <a:bodyPr/>
                    <a:lstStyle/>
                    <a:p>
                      <a:pPr algn="ctr" fontAlgn="b"/>
                      <a:endParaRPr kumimoji="0" lang="en-US" sz="16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ΘΕΝΤ</a:t>
                      </a:r>
                      <a:r>
                        <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ΩΝ</a:t>
                      </a:r>
                      <a:endPar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37" marR="91437" marT="45710" marB="4571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ΑΝΔΡΕΣ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ΓΥΝΑΙΚΕΣ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17-34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35-44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45-54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55-64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l-GR"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65+</a:t>
                      </a:r>
                      <a:endPar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43416">
                <a:tc>
                  <a:txBody>
                    <a:bodyPr/>
                    <a:lstStyle/>
                    <a:p>
                      <a:pPr algn="ctr" fontAlgn="b"/>
                      <a:r>
                        <a:rPr lang="el-GR" sz="1000" b="1" i="0" u="none" strike="noStrike" dirty="0">
                          <a:solidFill>
                            <a:srgbClr val="000000"/>
                          </a:solidFill>
                          <a:effectLst/>
                          <a:latin typeface="+mn-lt"/>
                        </a:rPr>
                        <a:t>Σίγουρα/Μάλλον Θετικά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47,4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44,3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47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46,7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58,6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443416">
                <a:tc>
                  <a:txBody>
                    <a:bodyPr/>
                    <a:lstStyle/>
                    <a:p>
                      <a:pPr algn="ctr" fontAlgn="b"/>
                      <a:r>
                        <a:rPr lang="el-GR" sz="1000" b="1" i="0" u="none" strike="noStrike" dirty="0">
                          <a:solidFill>
                            <a:srgbClr val="000000"/>
                          </a:solidFill>
                          <a:effectLst/>
                          <a:latin typeface="+mn-lt"/>
                        </a:rPr>
                        <a:t>Μάλλον/Σίγουρα Αρνητικά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30,1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32,7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27,7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31,2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34,3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99713">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22,4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16,6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19,7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4954022" y="3696490"/>
            <a:ext cx="1090363" cy="184666"/>
          </a:xfrm>
          <a:prstGeom prst="rect">
            <a:avLst/>
          </a:prstGeom>
          <a:noFill/>
        </p:spPr>
        <p:txBody>
          <a:bodyPr wrap="none" rtlCol="0">
            <a:spAutoFit/>
          </a:bodyPr>
          <a:lstStyle/>
          <a:p>
            <a:r>
              <a:rPr lang="el-GR" sz="600" dirty="0"/>
              <a:t>* Ενδεικτική βάση ανάλυσης</a:t>
            </a:r>
          </a:p>
        </p:txBody>
      </p:sp>
    </p:spTree>
    <p:extLst>
      <p:ext uri="{BB962C8B-B14F-4D97-AF65-F5344CB8AC3E}">
        <p14:creationId xmlns:p14="http://schemas.microsoft.com/office/powerpoint/2010/main" val="1097268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494248" y="114354"/>
            <a:ext cx="1059546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a:r>
              <a:rPr lang="el-GR" altLang="el-GR" sz="2000" b="1" dirty="0">
                <a:solidFill>
                  <a:schemeClr val="bg2">
                    <a:lumMod val="25000"/>
                  </a:schemeClr>
                </a:solidFill>
                <a:latin typeface="+mj-lt"/>
                <a:ea typeface="+mj-ea"/>
                <a:cs typeface="+mj-cs"/>
              </a:rPr>
              <a:t>Συσπειρώσεις/μετακινήσεις</a:t>
            </a:r>
            <a:r>
              <a:rPr lang="en-US" altLang="el-GR" sz="2000" b="1" dirty="0">
                <a:solidFill>
                  <a:schemeClr val="bg2">
                    <a:lumMod val="25000"/>
                  </a:schemeClr>
                </a:solidFill>
                <a:latin typeface="+mj-lt"/>
                <a:ea typeface="+mj-ea"/>
                <a:cs typeface="+mj-cs"/>
              </a:rPr>
              <a:t> </a:t>
            </a:r>
            <a:r>
              <a:rPr lang="el-GR" altLang="el-GR" sz="2000" b="1" dirty="0">
                <a:solidFill>
                  <a:schemeClr val="bg2">
                    <a:lumMod val="25000"/>
                  </a:schemeClr>
                </a:solidFill>
                <a:latin typeface="+mj-lt"/>
                <a:ea typeface="+mj-ea"/>
                <a:cs typeface="+mj-cs"/>
              </a:rPr>
              <a:t>ψηφοφόρων </a:t>
            </a:r>
            <a:r>
              <a:rPr lang="el-GR" altLang="el-GR" sz="2000" b="1" dirty="0">
                <a:solidFill>
                  <a:srgbClr val="333399"/>
                </a:solidFill>
                <a:latin typeface="+mj-lt"/>
                <a:ea typeface="+mj-ea"/>
                <a:cs typeface="+mj-cs"/>
              </a:rPr>
              <a:t>ΝΔ </a:t>
            </a:r>
            <a:r>
              <a:rPr lang="el-GR" altLang="el-GR" sz="2000" b="1" dirty="0">
                <a:solidFill>
                  <a:schemeClr val="accent2">
                    <a:lumMod val="75000"/>
                  </a:schemeClr>
                </a:solidFill>
                <a:latin typeface="+mj-lt"/>
                <a:ea typeface="+mj-ea"/>
                <a:cs typeface="+mj-cs"/>
              </a:rPr>
              <a:t>/</a:t>
            </a:r>
            <a:r>
              <a:rPr lang="el-GR" altLang="el-GR" sz="2000" b="1" dirty="0">
                <a:solidFill>
                  <a:srgbClr val="FF0000"/>
                </a:solidFill>
                <a:latin typeface="+mj-lt"/>
                <a:ea typeface="+mj-ea"/>
                <a:cs typeface="+mj-cs"/>
              </a:rPr>
              <a:t>ΣΥΡΙΖΑ  </a:t>
            </a:r>
          </a:p>
        </p:txBody>
      </p:sp>
      <p:graphicFrame>
        <p:nvGraphicFramePr>
          <p:cNvPr id="6" name="Πίνακας 5"/>
          <p:cNvGraphicFramePr>
            <a:graphicFrameLocks noGrp="1"/>
          </p:cNvGraphicFramePr>
          <p:nvPr/>
        </p:nvGraphicFramePr>
        <p:xfrm>
          <a:off x="1438546" y="1346707"/>
          <a:ext cx="8769929" cy="4231418"/>
        </p:xfrm>
        <a:graphic>
          <a:graphicData uri="http://schemas.openxmlformats.org/drawingml/2006/table">
            <a:tbl>
              <a:tblPr/>
              <a:tblGrid>
                <a:gridCol w="3991801">
                  <a:extLst>
                    <a:ext uri="{9D8B030D-6E8A-4147-A177-3AD203B41FA5}">
                      <a16:colId xmlns:a16="http://schemas.microsoft.com/office/drawing/2014/main" val="20000"/>
                    </a:ext>
                  </a:extLst>
                </a:gridCol>
                <a:gridCol w="2389064">
                  <a:extLst>
                    <a:ext uri="{9D8B030D-6E8A-4147-A177-3AD203B41FA5}">
                      <a16:colId xmlns:a16="http://schemas.microsoft.com/office/drawing/2014/main" val="20001"/>
                    </a:ext>
                  </a:extLst>
                </a:gridCol>
                <a:gridCol w="2389064">
                  <a:extLst>
                    <a:ext uri="{9D8B030D-6E8A-4147-A177-3AD203B41FA5}">
                      <a16:colId xmlns:a16="http://schemas.microsoft.com/office/drawing/2014/main" val="20002"/>
                    </a:ext>
                  </a:extLst>
                </a:gridCol>
              </a:tblGrid>
              <a:tr h="1460487">
                <a:tc>
                  <a:txBody>
                    <a:bodyPr/>
                    <a:lstStyle/>
                    <a:p>
                      <a:pPr algn="ctr" fontAlgn="ctr"/>
                      <a:r>
                        <a:rPr lang="el-GR" sz="1800" b="1" i="0" u="none" strike="noStrike" dirty="0">
                          <a:solidFill>
                            <a:srgbClr val="FFFFFF"/>
                          </a:solidFill>
                          <a:effectLst/>
                          <a:latin typeface="+mn-lt"/>
                        </a:rPr>
                        <a:t>Κόμματα</a:t>
                      </a:r>
                    </a:p>
                  </a:txBody>
                  <a:tcPr marL="10161" marR="10161" marT="76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l-GR" sz="1600" b="1" i="0" u="none" strike="noStrike" dirty="0">
                          <a:solidFill>
                            <a:srgbClr val="FFFFFF"/>
                          </a:solidFill>
                          <a:effectLst/>
                          <a:latin typeface="+mn-lt"/>
                        </a:rPr>
                        <a:t>Ψηφοφόροι </a:t>
                      </a:r>
                    </a:p>
                    <a:p>
                      <a:pPr algn="ctr" fontAlgn="b"/>
                      <a:r>
                        <a:rPr lang="el-GR" sz="1600" b="1" i="0" u="none" strike="noStrike" dirty="0">
                          <a:solidFill>
                            <a:srgbClr val="FFFFFF"/>
                          </a:solidFill>
                          <a:effectLst/>
                          <a:latin typeface="+mn-lt"/>
                        </a:rPr>
                        <a:t>ΝΔ Εκλογές </a:t>
                      </a:r>
                      <a:endParaRPr lang="el-GR" sz="1600" b="1" i="0" u="none" strike="noStrike" baseline="0" dirty="0">
                        <a:solidFill>
                          <a:schemeClr val="bg1"/>
                        </a:solidFill>
                        <a:effectLst/>
                        <a:latin typeface="+mn-lt"/>
                      </a:endParaRPr>
                    </a:p>
                    <a:p>
                      <a:pPr algn="ctr" fontAlgn="b"/>
                      <a:r>
                        <a:rPr lang="el-GR" sz="1600" b="1" i="0" u="none" strike="noStrike" baseline="0" dirty="0">
                          <a:solidFill>
                            <a:schemeClr val="bg1"/>
                          </a:solidFill>
                          <a:effectLst/>
                          <a:latin typeface="+mn-lt"/>
                        </a:rPr>
                        <a:t>Ιούλιος </a:t>
                      </a:r>
                      <a:r>
                        <a:rPr lang="el-GR" sz="1600" b="1" i="0" u="none" strike="noStrike" dirty="0">
                          <a:solidFill>
                            <a:schemeClr val="bg1"/>
                          </a:solidFill>
                          <a:effectLst/>
                          <a:latin typeface="+mn-lt"/>
                        </a:rPr>
                        <a:t>2019</a:t>
                      </a:r>
                    </a:p>
                    <a:p>
                      <a:pPr algn="ctr" fontAlgn="b"/>
                      <a:endParaRPr lang="el-GR" sz="1600" b="1" i="0" u="none" strike="noStrike" dirty="0">
                        <a:solidFill>
                          <a:schemeClr val="bg1"/>
                        </a:solidFill>
                        <a:effectLst/>
                        <a:latin typeface="+mn-lt"/>
                      </a:endParaRPr>
                    </a:p>
                  </a:txBody>
                  <a:tcPr marL="10161" marR="10161" marT="7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l-GR" sz="1600" b="1" i="0" u="none" strike="noStrike" dirty="0">
                          <a:solidFill>
                            <a:schemeClr val="bg1"/>
                          </a:solidFill>
                          <a:effectLst/>
                          <a:latin typeface="+mn-lt"/>
                        </a:rPr>
                        <a:t>Ψηφοφόροι ΣΥΡΙΖΑ Εκλογές</a:t>
                      </a:r>
                      <a:r>
                        <a:rPr lang="el-GR" sz="1600" b="1" i="0" u="none" strike="noStrike" baseline="0" dirty="0">
                          <a:solidFill>
                            <a:schemeClr val="bg1"/>
                          </a:solidFill>
                          <a:effectLst/>
                          <a:latin typeface="+mn-lt"/>
                        </a:rPr>
                        <a:t> </a:t>
                      </a:r>
                    </a:p>
                    <a:p>
                      <a:pPr algn="ctr" fontAlgn="b"/>
                      <a:r>
                        <a:rPr lang="el-GR" sz="1600" b="1" i="0" u="none" strike="noStrike" baseline="0" dirty="0">
                          <a:solidFill>
                            <a:schemeClr val="bg1"/>
                          </a:solidFill>
                          <a:effectLst/>
                          <a:latin typeface="+mn-lt"/>
                        </a:rPr>
                        <a:t>Ιούλιος </a:t>
                      </a:r>
                      <a:r>
                        <a:rPr lang="el-GR" sz="1600" b="1" i="0" u="none" strike="noStrike" dirty="0">
                          <a:solidFill>
                            <a:schemeClr val="bg1"/>
                          </a:solidFill>
                          <a:effectLst/>
                          <a:latin typeface="+mn-lt"/>
                        </a:rPr>
                        <a:t>2019</a:t>
                      </a:r>
                    </a:p>
                    <a:p>
                      <a:pPr algn="ctr" fontAlgn="b"/>
                      <a:endParaRPr lang="el-GR" sz="1600" b="1" i="0" u="none" strike="noStrike" dirty="0">
                        <a:solidFill>
                          <a:schemeClr val="bg1"/>
                        </a:solidFill>
                        <a:effectLst/>
                        <a:latin typeface="+mn-lt"/>
                      </a:endParaRPr>
                    </a:p>
                  </a:txBody>
                  <a:tcPr marL="10161" marR="10161" marT="7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extLst>
                  <a:ext uri="{0D108BD9-81ED-4DB2-BD59-A6C34878D82A}">
                    <a16:rowId xmlns:a16="http://schemas.microsoft.com/office/drawing/2014/main" val="10000"/>
                  </a:ext>
                </a:extLst>
              </a:tr>
              <a:tr h="433238">
                <a:tc>
                  <a:txBody>
                    <a:bodyPr/>
                    <a:lstStyle/>
                    <a:p>
                      <a:pPr algn="ctr" fontAlgn="b"/>
                      <a:r>
                        <a:rPr lang="el-GR" sz="1800" b="1" i="0" u="none" strike="noStrike" dirty="0">
                          <a:solidFill>
                            <a:srgbClr val="000000"/>
                          </a:solidFill>
                          <a:effectLst/>
                          <a:latin typeface="+mn-lt"/>
                          <a:cs typeface="Calibri" panose="020F0502020204030204" pitchFamily="34" charset="0"/>
                        </a:rPr>
                        <a:t>   Σήμερα ΝΔ</a:t>
                      </a:r>
                    </a:p>
                  </a:txBody>
                  <a:tcPr marL="10161" marR="10161" marT="76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l-GR" sz="1800" b="1" i="0" u="none" strike="noStrike" dirty="0">
                          <a:solidFill>
                            <a:srgbClr val="000000"/>
                          </a:solidFill>
                          <a:effectLst/>
                          <a:latin typeface="Calibri" panose="020F0502020204030204" pitchFamily="34" charset="0"/>
                        </a:rPr>
                        <a:t>6</a:t>
                      </a:r>
                      <a:r>
                        <a:rPr lang="en-US" sz="1800" b="1" i="0" u="none" strike="noStrike" dirty="0">
                          <a:solidFill>
                            <a:srgbClr val="000000"/>
                          </a:solidFill>
                          <a:effectLst/>
                          <a:latin typeface="Calibri" panose="020F0502020204030204" pitchFamily="34" charset="0"/>
                        </a:rPr>
                        <a:t>8,3</a:t>
                      </a:r>
                      <a:endParaRPr lang="el-GR" sz="18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000000"/>
                          </a:solidFill>
                          <a:effectLst/>
                          <a:latin typeface="Calibri" panose="020F0502020204030204" pitchFamily="34" charset="0"/>
                        </a:rPr>
                        <a:t>5,6</a:t>
                      </a:r>
                      <a:endParaRPr lang="el-GR" sz="18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97541">
                <a:tc>
                  <a:txBody>
                    <a:bodyPr/>
                    <a:lstStyle/>
                    <a:p>
                      <a:pPr algn="ctr" fontAlgn="b"/>
                      <a:r>
                        <a:rPr lang="el-GR" sz="1800" b="1" i="0" u="none" strike="noStrike" dirty="0">
                          <a:solidFill>
                            <a:srgbClr val="000000"/>
                          </a:solidFill>
                          <a:effectLst/>
                          <a:latin typeface="+mn-lt"/>
                          <a:cs typeface="Calibri" panose="020F0502020204030204" pitchFamily="34" charset="0"/>
                        </a:rPr>
                        <a:t>   Σήμερα ΣΥΡΙΖΑ</a:t>
                      </a:r>
                    </a:p>
                  </a:txBody>
                  <a:tcPr marL="10161" marR="10161" marT="76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800" b="1" i="0" u="none" strike="noStrike" dirty="0">
                          <a:solidFill>
                            <a:srgbClr val="000000"/>
                          </a:solidFill>
                          <a:effectLst/>
                          <a:latin typeface="Calibri" panose="020F0502020204030204" pitchFamily="34" charset="0"/>
                        </a:rPr>
                        <a:t>4,8</a:t>
                      </a:r>
                      <a:endParaRPr lang="el-GR" sz="18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l-GR" sz="1800" b="1" i="0" u="none" strike="noStrike" dirty="0">
                          <a:solidFill>
                            <a:srgbClr val="000000"/>
                          </a:solidFill>
                          <a:effectLst/>
                          <a:latin typeface="Calibri" panose="020F0502020204030204" pitchFamily="34" charset="0"/>
                        </a:rPr>
                        <a:t>6</a:t>
                      </a:r>
                      <a:r>
                        <a:rPr lang="en-US" sz="1800" b="1" i="0" u="none" strike="noStrike" dirty="0">
                          <a:solidFill>
                            <a:srgbClr val="000000"/>
                          </a:solidFill>
                          <a:effectLst/>
                          <a:latin typeface="Calibri" panose="020F0502020204030204" pitchFamily="34" charset="0"/>
                        </a:rPr>
                        <a:t>9,3</a:t>
                      </a:r>
                      <a:endParaRPr lang="el-GR" sz="18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24436">
                <a:tc>
                  <a:txBody>
                    <a:bodyPr/>
                    <a:lstStyle/>
                    <a:p>
                      <a:pPr algn="ctr" fontAlgn="b"/>
                      <a:r>
                        <a:rPr lang="el-GR" sz="1800" b="1" i="0" u="none" strike="noStrike" dirty="0">
                          <a:solidFill>
                            <a:srgbClr val="000000"/>
                          </a:solidFill>
                          <a:effectLst/>
                          <a:latin typeface="+mn-lt"/>
                          <a:cs typeface="Calibri" panose="020F0502020204030204" pitchFamily="34" charset="0"/>
                        </a:rPr>
                        <a:t>Διαρροή προς </a:t>
                      </a:r>
                      <a:r>
                        <a:rPr lang="el-GR" sz="1800" b="1" i="0" u="none" strike="noStrike" dirty="0" err="1">
                          <a:solidFill>
                            <a:srgbClr val="000000"/>
                          </a:solidFill>
                          <a:effectLst/>
                          <a:latin typeface="+mn-lt"/>
                          <a:cs typeface="Calibri" panose="020F0502020204030204" pitchFamily="34" charset="0"/>
                        </a:rPr>
                        <a:t>ΚΙΝΑΛ</a:t>
                      </a:r>
                      <a:endParaRPr lang="el-GR" sz="1800" b="1" i="0" u="none" strike="noStrike" dirty="0">
                        <a:solidFill>
                          <a:srgbClr val="000000"/>
                        </a:solidFill>
                        <a:effectLst/>
                        <a:latin typeface="+mn-lt"/>
                        <a:cs typeface="Calibri" panose="020F0502020204030204" pitchFamily="34" charset="0"/>
                      </a:endParaRPr>
                    </a:p>
                  </a:txBody>
                  <a:tcPr marL="10161" marR="10161" marT="76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800" b="1" i="0" u="none" strike="noStrike" dirty="0">
                          <a:solidFill>
                            <a:srgbClr val="000000"/>
                          </a:solidFill>
                          <a:effectLst/>
                          <a:latin typeface="Calibri" panose="020F0502020204030204" pitchFamily="34" charset="0"/>
                        </a:rPr>
                        <a:t>7,9</a:t>
                      </a:r>
                      <a:endParaRPr lang="el-GR" sz="18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000000"/>
                          </a:solidFill>
                          <a:effectLst/>
                          <a:latin typeface="Calibri" panose="020F0502020204030204" pitchFamily="34" charset="0"/>
                        </a:rPr>
                        <a:t>10</a:t>
                      </a:r>
                      <a:endParaRPr lang="el-GR" sz="18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0511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l-GR" sz="1800" b="1" i="0" u="none" strike="noStrike" dirty="0">
                          <a:solidFill>
                            <a:srgbClr val="000000"/>
                          </a:solidFill>
                          <a:effectLst/>
                          <a:latin typeface="+mn-lt"/>
                          <a:cs typeface="Calibri" panose="020F0502020204030204" pitchFamily="34" charset="0"/>
                        </a:rPr>
                        <a:t>Διαρροή προς άλλα Κόμματα </a:t>
                      </a:r>
                    </a:p>
                  </a:txBody>
                  <a:tcPr marL="10161" marR="10161" marT="76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800" b="1" i="0" u="none" strike="noStrike" dirty="0">
                          <a:solidFill>
                            <a:srgbClr val="000000"/>
                          </a:solidFill>
                          <a:effectLst/>
                          <a:latin typeface="Calibri" panose="020F0502020204030204" pitchFamily="34" charset="0"/>
                        </a:rPr>
                        <a:t>12</a:t>
                      </a:r>
                      <a:endParaRPr lang="el-GR" sz="18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000000"/>
                          </a:solidFill>
                          <a:effectLst/>
                          <a:latin typeface="Calibri" panose="020F0502020204030204" pitchFamily="34" charset="0"/>
                        </a:rPr>
                        <a:t>5,8</a:t>
                      </a:r>
                      <a:endParaRPr lang="el-GR" sz="18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710599">
                <a:tc>
                  <a:txBody>
                    <a:bodyPr/>
                    <a:lstStyle/>
                    <a:p>
                      <a:pPr algn="ctr" fontAlgn="b"/>
                      <a:r>
                        <a:rPr lang="el-GR" sz="1800" b="1" i="0" u="none" strike="noStrike" dirty="0">
                          <a:solidFill>
                            <a:srgbClr val="000000"/>
                          </a:solidFill>
                          <a:effectLst/>
                          <a:latin typeface="+mn-lt"/>
                          <a:cs typeface="Calibri" panose="020F0502020204030204" pitchFamily="34" charset="0"/>
                        </a:rPr>
                        <a:t>Αδιευκρίνιστη Ψήφος</a:t>
                      </a:r>
                    </a:p>
                  </a:txBody>
                  <a:tcPr marL="10161" marR="10161" marT="76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800" b="1" i="0" u="none" strike="noStrike" dirty="0">
                          <a:solidFill>
                            <a:srgbClr val="000000"/>
                          </a:solidFill>
                          <a:effectLst/>
                          <a:latin typeface="Calibri" panose="020F0502020204030204" pitchFamily="34" charset="0"/>
                        </a:rPr>
                        <a:t>7</a:t>
                      </a:r>
                      <a:endParaRPr lang="el-GR" sz="18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000000"/>
                          </a:solidFill>
                          <a:effectLst/>
                          <a:latin typeface="Calibri" panose="020F0502020204030204" pitchFamily="34" charset="0"/>
                        </a:rPr>
                        <a:t>9,3</a:t>
                      </a:r>
                      <a:endParaRPr lang="el-GR" sz="18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27212" y="2824552"/>
            <a:ext cx="796640" cy="417319"/>
          </a:xfrm>
          <a:prstGeom prst="rect">
            <a:avLst/>
          </a:prstGeom>
        </p:spPr>
      </p:pic>
      <p:sp>
        <p:nvSpPr>
          <p:cNvPr id="8" name="Rectangle 7"/>
          <p:cNvSpPr/>
          <p:nvPr/>
        </p:nvSpPr>
        <p:spPr>
          <a:xfrm>
            <a:off x="5547165" y="671218"/>
            <a:ext cx="1863715" cy="276999"/>
          </a:xfrm>
          <a:prstGeom prst="rect">
            <a:avLst/>
          </a:prstGeom>
        </p:spPr>
        <p:txBody>
          <a:bodyPr wrap="none">
            <a:spAutoFit/>
          </a:bodyPr>
          <a:lstStyle/>
          <a:p>
            <a:pPr algn="ctr"/>
            <a:r>
              <a:rPr lang="el-GR" sz="1200" b="1" dirty="0">
                <a:solidFill>
                  <a:schemeClr val="bg1">
                    <a:lumMod val="50000"/>
                  </a:schemeClr>
                </a:solidFill>
              </a:rPr>
              <a:t>Σύνολο δείγματος Ν=3281</a:t>
            </a:r>
            <a:endParaRPr lang="en-US" sz="1200" b="1" dirty="0">
              <a:solidFill>
                <a:schemeClr val="bg1">
                  <a:lumMod val="50000"/>
                </a:schemeClr>
              </a:solidFill>
            </a:endParaRPr>
          </a:p>
        </p:txBody>
      </p:sp>
      <p:sp>
        <p:nvSpPr>
          <p:cNvPr id="2" name="Slide Number Placeholder 1"/>
          <p:cNvSpPr>
            <a:spLocks noGrp="1"/>
          </p:cNvSpPr>
          <p:nvPr>
            <p:ph type="sldNum" sz="quarter" idx="12"/>
          </p:nvPr>
        </p:nvSpPr>
        <p:spPr>
          <a:xfrm>
            <a:off x="11145128" y="6463792"/>
            <a:ext cx="779971" cy="394208"/>
          </a:xfrm>
          <a:prstGeom prst="rect">
            <a:avLst/>
          </a:prstGeom>
        </p:spPr>
        <p:txBody>
          <a:bodyPr/>
          <a:lstStyle/>
          <a:p>
            <a:fld id="{D57F1E4F-1CFF-5643-939E-217C01CDF565}" type="slidenum">
              <a:rPr lang="en-US" smtClean="0"/>
              <a:pPr/>
              <a:t>8</a:t>
            </a:fld>
            <a:endParaRPr lang="en-US" dirty="0"/>
          </a:p>
        </p:txBody>
      </p:sp>
      <p:pic>
        <p:nvPicPr>
          <p:cNvPr id="12" name="Picture 11"/>
          <p:cNvPicPr>
            <a:picLocks noChangeAspect="1"/>
          </p:cNvPicPr>
          <p:nvPr/>
        </p:nvPicPr>
        <p:blipFill rotWithShape="1">
          <a:blip r:embed="rId4"/>
          <a:srcRect l="22608" t="19998" r="20082" b="19203"/>
          <a:stretch/>
        </p:blipFill>
        <p:spPr>
          <a:xfrm>
            <a:off x="1602639" y="3278881"/>
            <a:ext cx="821213" cy="435600"/>
          </a:xfrm>
          <a:prstGeom prst="rect">
            <a:avLst/>
          </a:prstGeom>
        </p:spPr>
      </p:pic>
      <p:sp>
        <p:nvSpPr>
          <p:cNvPr id="9" name="Text Box 21"/>
          <p:cNvSpPr txBox="1">
            <a:spLocks noChangeArrowheads="1"/>
          </p:cNvSpPr>
          <p:nvPr/>
        </p:nvSpPr>
        <p:spPr bwMode="auto">
          <a:xfrm>
            <a:off x="3014543" y="749467"/>
            <a:ext cx="6513828" cy="523220"/>
          </a:xfrm>
          <a:prstGeom prst="rect">
            <a:avLst/>
          </a:prstGeom>
          <a:solidFill>
            <a:schemeClr val="bg1">
              <a:lumMod val="95000"/>
            </a:schemeClr>
          </a:solidFill>
          <a:ln>
            <a:noFill/>
          </a:ln>
          <a:effectLst>
            <a:prstShdw prst="shdw17" dist="17961" dir="2700000">
              <a:srgbClr val="99995C"/>
            </a:prstShdw>
          </a:effectLst>
        </p:spPr>
        <p:txBody>
          <a:bodyPr wrap="square">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a:defRPr/>
            </a:pPr>
            <a:r>
              <a:rPr lang="el-GR" altLang="en-US" dirty="0" err="1"/>
              <a:t>Συλλογ</a:t>
            </a:r>
            <a:r>
              <a:rPr lang="en-US" altLang="en-US" dirty="0"/>
              <a:t>ή</a:t>
            </a:r>
            <a:r>
              <a:rPr lang="el-GR" altLang="en-US" dirty="0"/>
              <a:t> </a:t>
            </a:r>
            <a:r>
              <a:rPr lang="el-GR" altLang="en-US" dirty="0" err="1"/>
              <a:t>στοιχε</a:t>
            </a:r>
            <a:r>
              <a:rPr lang="en-US" altLang="en-US" dirty="0"/>
              <a:t>ί</a:t>
            </a:r>
            <a:r>
              <a:rPr lang="el-GR" altLang="en-US" dirty="0"/>
              <a:t>ων </a:t>
            </a:r>
          </a:p>
          <a:p>
            <a:pPr algn="ctr">
              <a:defRPr/>
            </a:pPr>
            <a:r>
              <a:rPr lang="en-US" altLang="en-US" b="1" dirty="0">
                <a:solidFill>
                  <a:srgbClr val="000000"/>
                </a:solidFill>
                <a:latin typeface="Tahoma" panose="020B0604030504040204" pitchFamily="34" charset="0"/>
              </a:rPr>
              <a:t>31/8 </a:t>
            </a:r>
            <a:r>
              <a:rPr lang="el-GR" altLang="en-US" b="1" dirty="0">
                <a:solidFill>
                  <a:srgbClr val="000000"/>
                </a:solidFill>
                <a:latin typeface="Tahoma" panose="020B0604030504040204" pitchFamily="34" charset="0"/>
              </a:rPr>
              <a:t>– </a:t>
            </a:r>
            <a:r>
              <a:rPr lang="en-US" altLang="en-US" b="1" dirty="0">
                <a:solidFill>
                  <a:srgbClr val="000000"/>
                </a:solidFill>
                <a:latin typeface="Tahoma" panose="020B0604030504040204" pitchFamily="34" charset="0"/>
              </a:rPr>
              <a:t>5/9/2022</a:t>
            </a:r>
            <a:endParaRPr lang="el-GR" altLang="en-US" b="1" dirty="0">
              <a:solidFill>
                <a:srgbClr val="000000"/>
              </a:solidFill>
              <a:latin typeface="Tahoma" panose="020B0604030504040204" pitchFamily="34" charset="0"/>
            </a:endParaRPr>
          </a:p>
        </p:txBody>
      </p:sp>
    </p:spTree>
    <p:extLst>
      <p:ext uri="{BB962C8B-B14F-4D97-AF65-F5344CB8AC3E}">
        <p14:creationId xmlns:p14="http://schemas.microsoft.com/office/powerpoint/2010/main" val="15374704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186233" y="2422740"/>
            <a:ext cx="5272888" cy="1817114"/>
          </a:xfrm>
          <a:prstGeom prst="rect">
            <a:avLst/>
          </a:prstGeom>
        </p:spPr>
        <p:txBody>
          <a:bodyPr vert="horz" lIns="91440" tIns="45720" rIns="91440" bIns="45720" rtlCol="0" anchor="ctr">
            <a:norm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algn="ctr" defTabSz="914400">
              <a:lnSpc>
                <a:spcPct val="90000"/>
              </a:lnSpc>
              <a:spcBef>
                <a:spcPct val="0"/>
              </a:spcBef>
              <a:spcAft>
                <a:spcPts val="600"/>
              </a:spcAft>
              <a:defRPr/>
            </a:pPr>
            <a:endParaRPr lang="el-GR" altLang="el-GR" sz="3200" b="1" dirty="0">
              <a:solidFill>
                <a:srgbClr val="C00000"/>
              </a:solidFill>
              <a:latin typeface="Calibri" panose="020F0502020204030204"/>
            </a:endParaRPr>
          </a:p>
          <a:p>
            <a:pPr algn="ctr" defTabSz="914400">
              <a:lnSpc>
                <a:spcPct val="90000"/>
              </a:lnSpc>
              <a:spcBef>
                <a:spcPct val="0"/>
              </a:spcBef>
              <a:spcAft>
                <a:spcPts val="600"/>
              </a:spcAft>
              <a:defRPr/>
            </a:pPr>
            <a:r>
              <a:rPr lang="el-GR" altLang="el-GR" sz="3200" b="1" dirty="0">
                <a:solidFill>
                  <a:srgbClr val="C00000"/>
                </a:solidFill>
                <a:latin typeface="Calibri" panose="020F0502020204030204"/>
              </a:rPr>
              <a:t>7. Ελληνοτουρκικά</a:t>
            </a:r>
          </a:p>
        </p:txBody>
      </p:sp>
      <p:sp>
        <p:nvSpPr>
          <p:cNvPr id="12" name="AutoShape 6"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3" name="AutoShape 7"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4" name="AutoShape 8"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5" name="Rectangle 14"/>
          <p:cNvSpPr/>
          <p:nvPr/>
        </p:nvSpPr>
        <p:spPr>
          <a:xfrm>
            <a:off x="5931404" y="2637082"/>
            <a:ext cx="184730" cy="369332"/>
          </a:xfrm>
          <a:prstGeom prst="rect">
            <a:avLst/>
          </a:prstGeom>
        </p:spPr>
        <p:txBody>
          <a:bodyPr wrap="none">
            <a:spAutoFit/>
          </a:bodyPr>
          <a:lstStyle/>
          <a:p>
            <a:pPr algn="ctr">
              <a:defRPr/>
            </a:pPr>
            <a:endParaRPr lang="el-GR" altLang="el-GR" i="1" dirty="0">
              <a:solidFill>
                <a:prstClr val="white"/>
              </a:solidFill>
            </a:endParaRPr>
          </a:p>
        </p:txBody>
      </p:sp>
      <p:pic>
        <p:nvPicPr>
          <p:cNvPr id="45058" name="Picture 2" descr="Μητσοτάκης - Ερντογάν: Οδικός χάρτης εξαμήνου στις ελληνοτουρκικές σχέσεις  με ενδιάμεσους σταθμούς - CNN.g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2491" y="704941"/>
            <a:ext cx="6409509" cy="6153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9713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8"/>
          <p:cNvSpPr txBox="1">
            <a:spLocks noChangeArrowheads="1"/>
          </p:cNvSpPr>
          <p:nvPr/>
        </p:nvSpPr>
        <p:spPr bwMode="auto">
          <a:xfrm>
            <a:off x="6383339" y="6308725"/>
            <a:ext cx="295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200"/>
              <a:t>%</a:t>
            </a:r>
            <a:endParaRPr lang="en-GB" altLang="el-GR" sz="1200"/>
          </a:p>
        </p:txBody>
      </p:sp>
      <p:sp>
        <p:nvSpPr>
          <p:cNvPr id="3" name="Slide Number Placeholder 2"/>
          <p:cNvSpPr>
            <a:spLocks noGrp="1"/>
          </p:cNvSpPr>
          <p:nvPr>
            <p:ph type="sldNum" sz="quarter" idx="10"/>
          </p:nvPr>
        </p:nvSpPr>
        <p:spPr/>
        <p:txBody>
          <a:bodyPr/>
          <a:lstStyle/>
          <a:p>
            <a:pPr>
              <a:defRPr/>
            </a:pPr>
            <a:fld id="{4D0F2AB6-7831-446F-8A4B-3B377567A82C}" type="slidenum">
              <a:rPr lang="en-GB" altLang="en-US" smtClean="0"/>
              <a:pPr>
                <a:defRPr/>
              </a:pPr>
              <a:t>81</a:t>
            </a:fld>
            <a:endParaRPr lang="en-GB" altLang="en-US" dirty="0"/>
          </a:p>
        </p:txBody>
      </p:sp>
      <p:sp>
        <p:nvSpPr>
          <p:cNvPr id="7" name="Rectangle 2"/>
          <p:cNvSpPr>
            <a:spLocks noChangeArrowheads="1"/>
          </p:cNvSpPr>
          <p:nvPr/>
        </p:nvSpPr>
        <p:spPr bwMode="auto">
          <a:xfrm>
            <a:off x="451639" y="162136"/>
            <a:ext cx="10521866" cy="836613"/>
          </a:xfrm>
          <a:prstGeom prst="rect">
            <a:avLst/>
          </a:prstGeom>
          <a:noFill/>
          <a:ln>
            <a:noFill/>
          </a:ln>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FontTx/>
              <a:buNone/>
            </a:pPr>
            <a:r>
              <a:rPr lang="el-GR" altLang="en-US" sz="1600" b="1" dirty="0">
                <a:solidFill>
                  <a:schemeClr val="bg2">
                    <a:lumMod val="25000"/>
                  </a:schemeClr>
                </a:solidFill>
                <a:latin typeface="+mj-lt"/>
                <a:ea typeface="+mj-ea"/>
                <a:cs typeface="+mj-cs"/>
              </a:rPr>
              <a:t>Πόσο πιθανό θεωρείτε ένα </a:t>
            </a:r>
            <a:r>
              <a:rPr lang="el-GR" altLang="en-US" sz="1800" b="1" dirty="0">
                <a:solidFill>
                  <a:srgbClr val="FF0000"/>
                </a:solidFill>
                <a:latin typeface="+mj-lt"/>
                <a:ea typeface="+mj-ea"/>
                <a:cs typeface="+mj-cs"/>
              </a:rPr>
              <a:t>θερμό επεισόδιο μεταξύ Ελλάδας- Τουρκίας </a:t>
            </a:r>
            <a:r>
              <a:rPr lang="el-GR" altLang="en-US" sz="1600" b="1" dirty="0">
                <a:solidFill>
                  <a:schemeClr val="bg2">
                    <a:lumMod val="25000"/>
                  </a:schemeClr>
                </a:solidFill>
                <a:latin typeface="+mj-lt"/>
                <a:ea typeface="+mj-ea"/>
                <a:cs typeface="+mj-cs"/>
              </a:rPr>
              <a:t>στην διάρκεια των επόμενων 12 μηνών</a:t>
            </a:r>
            <a:r>
              <a:rPr lang="en-US" altLang="en-US" sz="1600" b="1" dirty="0" smtClean="0">
                <a:solidFill>
                  <a:schemeClr val="bg2">
                    <a:lumMod val="25000"/>
                  </a:schemeClr>
                </a:solidFill>
                <a:latin typeface="+mj-lt"/>
                <a:ea typeface="+mj-ea"/>
                <a:cs typeface="+mj-cs"/>
              </a:rPr>
              <a:t>;</a:t>
            </a:r>
            <a:endParaRPr lang="el-GR" altLang="en-US" sz="1600" b="1" dirty="0" smtClean="0">
              <a:solidFill>
                <a:schemeClr val="bg2">
                  <a:lumMod val="25000"/>
                </a:schemeClr>
              </a:solidFill>
              <a:latin typeface="+mj-lt"/>
              <a:ea typeface="+mj-ea"/>
              <a:cs typeface="+mj-cs"/>
            </a:endParaRPr>
          </a:p>
          <a:p>
            <a:pPr algn="ctr">
              <a:spcBef>
                <a:spcPct val="0"/>
              </a:spcBef>
              <a:buFontTx/>
              <a:buNone/>
            </a:pPr>
            <a:r>
              <a:rPr lang="en-US" altLang="en-US" sz="1600" b="1" dirty="0" smtClean="0">
                <a:solidFill>
                  <a:schemeClr val="bg2">
                    <a:lumMod val="25000"/>
                  </a:schemeClr>
                </a:solidFill>
                <a:latin typeface="+mj-lt"/>
                <a:ea typeface="+mj-ea"/>
                <a:cs typeface="+mj-cs"/>
              </a:rPr>
              <a:t> </a:t>
            </a:r>
            <a:endParaRPr lang="el-GR" altLang="en-US" sz="1600" b="1" dirty="0">
              <a:solidFill>
                <a:schemeClr val="bg2">
                  <a:lumMod val="25000"/>
                </a:schemeClr>
              </a:solidFill>
              <a:latin typeface="+mj-lt"/>
              <a:ea typeface="+mj-ea"/>
              <a:cs typeface="+mj-cs"/>
            </a:endParaRPr>
          </a:p>
          <a:p>
            <a:pPr algn="ctr">
              <a:spcBef>
                <a:spcPct val="0"/>
              </a:spcBef>
              <a:buFontTx/>
              <a:buNone/>
            </a:pPr>
            <a:r>
              <a:rPr lang="el-GR" altLang="en-US" sz="1200" dirty="0">
                <a:solidFill>
                  <a:srgbClr val="808080"/>
                </a:solidFill>
              </a:rPr>
              <a:t>Πόσο πιθανό θεωρείτε ένα θερμό επεισόδιο μεταξύ Ελλάδας- Τουρκίας στην διάρκεια των επόμενων 12 μηνών; </a:t>
            </a:r>
            <a:endParaRPr lang="en-US" altLang="en-US" sz="1200" dirty="0">
              <a:solidFill>
                <a:srgbClr val="808080"/>
              </a:solidFill>
            </a:endParaRPr>
          </a:p>
          <a:p>
            <a:pPr algn="ctr">
              <a:spcBef>
                <a:spcPct val="0"/>
              </a:spcBef>
              <a:buFontTx/>
              <a:buNone/>
            </a:pPr>
            <a:r>
              <a:rPr lang="el-GR" altLang="en-US" sz="1200" dirty="0">
                <a:solidFill>
                  <a:schemeClr val="bg1">
                    <a:lumMod val="50000"/>
                  </a:schemeClr>
                </a:solidFill>
              </a:rPr>
              <a:t>Σύνολο ερωτηθέντων (Ν=</a:t>
            </a:r>
            <a:r>
              <a:rPr lang="en-US" altLang="en-US" sz="1200" dirty="0">
                <a:solidFill>
                  <a:schemeClr val="bg1">
                    <a:lumMod val="50000"/>
                  </a:schemeClr>
                </a:solidFill>
              </a:rPr>
              <a:t>1000</a:t>
            </a:r>
            <a:r>
              <a:rPr lang="el-GR" altLang="en-US" sz="1200" dirty="0">
                <a:solidFill>
                  <a:schemeClr val="bg1">
                    <a:lumMod val="50000"/>
                  </a:schemeClr>
                </a:solidFill>
              </a:rPr>
              <a:t>)</a:t>
            </a:r>
            <a:endParaRPr lang="en-GB" altLang="en-US" sz="1200" dirty="0">
              <a:solidFill>
                <a:schemeClr val="bg1">
                  <a:lumMod val="50000"/>
                </a:schemeClr>
              </a:solidFill>
            </a:endParaRPr>
          </a:p>
        </p:txBody>
      </p:sp>
      <p:graphicFrame>
        <p:nvGraphicFramePr>
          <p:cNvPr id="8" name="Chart 10"/>
          <p:cNvGraphicFramePr>
            <a:graphicFrameLocks/>
          </p:cNvGraphicFramePr>
          <p:nvPr>
            <p:extLst>
              <p:ext uri="{D42A27DB-BD31-4B8C-83A1-F6EECF244321}">
                <p14:modId xmlns:p14="http://schemas.microsoft.com/office/powerpoint/2010/main" val="3215669183"/>
              </p:ext>
            </p:extLst>
          </p:nvPr>
        </p:nvGraphicFramePr>
        <p:xfrm>
          <a:off x="2370491" y="1176303"/>
          <a:ext cx="7442200" cy="2862300"/>
        </p:xfrm>
        <a:graphic>
          <a:graphicData uri="http://schemas.openxmlformats.org/drawingml/2006/chart">
            <c:chart xmlns:c="http://schemas.openxmlformats.org/drawingml/2006/chart" xmlns:r="http://schemas.openxmlformats.org/officeDocument/2006/relationships" r:id="rId2"/>
          </a:graphicData>
        </a:graphic>
      </p:graphicFrame>
      <p:sp>
        <p:nvSpPr>
          <p:cNvPr id="9" name="Right Brace 8"/>
          <p:cNvSpPr/>
          <p:nvPr/>
        </p:nvSpPr>
        <p:spPr>
          <a:xfrm>
            <a:off x="5947575" y="1401560"/>
            <a:ext cx="144016" cy="729344"/>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 name="Right Brace 9"/>
          <p:cNvSpPr/>
          <p:nvPr/>
        </p:nvSpPr>
        <p:spPr>
          <a:xfrm>
            <a:off x="6316273" y="2447167"/>
            <a:ext cx="85961" cy="832089"/>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 name="Rectangle 11"/>
          <p:cNvSpPr>
            <a:spLocks noChangeArrowheads="1"/>
          </p:cNvSpPr>
          <p:nvPr/>
        </p:nvSpPr>
        <p:spPr bwMode="auto">
          <a:xfrm>
            <a:off x="6313458" y="1528676"/>
            <a:ext cx="1092455" cy="414373"/>
          </a:xfrm>
          <a:prstGeom prst="rect">
            <a:avLst/>
          </a:prstGeom>
          <a:solidFill>
            <a:srgbClr val="FF000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40,9%</a:t>
            </a:r>
          </a:p>
        </p:txBody>
      </p:sp>
      <p:sp>
        <p:nvSpPr>
          <p:cNvPr id="12" name="Rectangle 12"/>
          <p:cNvSpPr>
            <a:spLocks noChangeArrowheads="1"/>
          </p:cNvSpPr>
          <p:nvPr/>
        </p:nvSpPr>
        <p:spPr bwMode="auto">
          <a:xfrm>
            <a:off x="6530976" y="2679631"/>
            <a:ext cx="1080120" cy="376583"/>
          </a:xfrm>
          <a:prstGeom prst="rect">
            <a:avLst/>
          </a:prstGeom>
          <a:solidFill>
            <a:srgbClr val="0070C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52,5%</a:t>
            </a:r>
          </a:p>
        </p:txBody>
      </p:sp>
      <p:sp>
        <p:nvSpPr>
          <p:cNvPr id="16" name="Rectangle 15"/>
          <p:cNvSpPr/>
          <p:nvPr/>
        </p:nvSpPr>
        <p:spPr>
          <a:xfrm>
            <a:off x="3479538" y="4038602"/>
            <a:ext cx="6030416" cy="307777"/>
          </a:xfrm>
          <a:prstGeom prst="rect">
            <a:avLst/>
          </a:prstGeom>
        </p:spPr>
        <p:txBody>
          <a:bodyPr wrap="square">
            <a:spAutoFit/>
          </a:bodyPr>
          <a:lstStyle/>
          <a:p>
            <a:r>
              <a:rPr lang="el-GR" altLang="el-GR" sz="1400" b="1" dirty="0">
                <a:solidFill>
                  <a:schemeClr val="bg1">
                    <a:lumMod val="50000"/>
                  </a:schemeClr>
                </a:solidFill>
              </a:rPr>
              <a:t>Ψηφοφόροι Βουλευτικών Εκλογών Ιουλίου 2019 </a:t>
            </a:r>
            <a:endParaRPr lang="el-GR" sz="1400" dirty="0">
              <a:solidFill>
                <a:schemeClr val="bg1">
                  <a:lumMod val="50000"/>
                </a:schemeClr>
              </a:solidFill>
            </a:endParaRPr>
          </a:p>
        </p:txBody>
      </p:sp>
      <p:cxnSp>
        <p:nvCxnSpPr>
          <p:cNvPr id="17" name="Straight Connector 16"/>
          <p:cNvCxnSpPr/>
          <p:nvPr/>
        </p:nvCxnSpPr>
        <p:spPr bwMode="auto">
          <a:xfrm>
            <a:off x="-41814" y="3955295"/>
            <a:ext cx="12192000" cy="0"/>
          </a:xfrm>
          <a:prstGeom prst="line">
            <a:avLst/>
          </a:prstGeom>
          <a:solidFill>
            <a:schemeClr val="accent1"/>
          </a:solidFill>
          <a:ln w="285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8" name="Table 17"/>
          <p:cNvGraphicFramePr>
            <a:graphicFrameLocks noGrp="1"/>
          </p:cNvGraphicFramePr>
          <p:nvPr>
            <p:extLst>
              <p:ext uri="{D42A27DB-BD31-4B8C-83A1-F6EECF244321}">
                <p14:modId xmlns:p14="http://schemas.microsoft.com/office/powerpoint/2010/main" val="3982836145"/>
              </p:ext>
            </p:extLst>
          </p:nvPr>
        </p:nvGraphicFramePr>
        <p:xfrm>
          <a:off x="1471307" y="4474493"/>
          <a:ext cx="8038647" cy="1913368"/>
        </p:xfrm>
        <a:graphic>
          <a:graphicData uri="http://schemas.openxmlformats.org/drawingml/2006/table">
            <a:tbl>
              <a:tblPr/>
              <a:tblGrid>
                <a:gridCol w="1702557">
                  <a:extLst>
                    <a:ext uri="{9D8B030D-6E8A-4147-A177-3AD203B41FA5}">
                      <a16:colId xmlns:a16="http://schemas.microsoft.com/office/drawing/2014/main" val="20000"/>
                    </a:ext>
                  </a:extLst>
                </a:gridCol>
                <a:gridCol w="1720384">
                  <a:extLst>
                    <a:ext uri="{9D8B030D-6E8A-4147-A177-3AD203B41FA5}">
                      <a16:colId xmlns:a16="http://schemas.microsoft.com/office/drawing/2014/main" val="20001"/>
                    </a:ext>
                  </a:extLst>
                </a:gridCol>
                <a:gridCol w="1426110">
                  <a:extLst>
                    <a:ext uri="{9D8B030D-6E8A-4147-A177-3AD203B41FA5}">
                      <a16:colId xmlns:a16="http://schemas.microsoft.com/office/drawing/2014/main" val="20002"/>
                    </a:ext>
                  </a:extLst>
                </a:gridCol>
                <a:gridCol w="1594798">
                  <a:extLst>
                    <a:ext uri="{9D8B030D-6E8A-4147-A177-3AD203B41FA5}">
                      <a16:colId xmlns:a16="http://schemas.microsoft.com/office/drawing/2014/main" val="20003"/>
                    </a:ext>
                  </a:extLst>
                </a:gridCol>
                <a:gridCol w="1594798">
                  <a:extLst>
                    <a:ext uri="{9D8B030D-6E8A-4147-A177-3AD203B41FA5}">
                      <a16:colId xmlns:a16="http://schemas.microsoft.com/office/drawing/2014/main" val="20008"/>
                    </a:ext>
                  </a:extLst>
                </a:gridCol>
              </a:tblGrid>
              <a:tr h="855282">
                <a:tc>
                  <a:txBody>
                    <a:bodyPr/>
                    <a:lstStyle/>
                    <a:p>
                      <a:pPr algn="ctr" fontAlgn="b"/>
                      <a:endParaRPr kumimoji="0" lang="en-US" sz="1800" b="1" i="0" u="none" strike="noStrike" kern="1200" cap="none" spc="0" normalizeH="0" baseline="0" dirty="0">
                        <a:ln>
                          <a:noFill/>
                        </a:ln>
                        <a:solidFill>
                          <a:srgbClr val="000000"/>
                        </a:solidFill>
                        <a:effectLst/>
                        <a:uLnTx/>
                        <a:uFillTx/>
                        <a:latin typeface="+mn-lt"/>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mn-lt"/>
                          <a:cs typeface="Calibri" panose="020F0502020204030204" pitchFamily="34" charset="0"/>
                        </a:rPr>
                        <a:t>ΣΥΝΟΛΟ</a:t>
                      </a:r>
                      <a:endParaRPr kumimoji="0" lang="el-GR" altLang="el-GR" sz="1000" b="1" i="0" u="none" strike="noStrike" cap="none" normalizeH="0" baseline="0" dirty="0">
                        <a:ln>
                          <a:noFill/>
                        </a:ln>
                        <a:solidFill>
                          <a:srgbClr val="FFFFFF"/>
                        </a:solidFill>
                        <a:effectLst/>
                        <a:latin typeface="+mn-lt"/>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mn-lt"/>
                          <a:cs typeface="Calibri" panose="020F0502020204030204" pitchFamily="34" charset="0"/>
                        </a:rPr>
                        <a:t>ΕΡΩΤΗΘΕΝΤ</a:t>
                      </a:r>
                      <a:r>
                        <a:rPr kumimoji="0" lang="el-GR" altLang="el-GR" sz="1000" b="1" i="0" u="none" strike="noStrike" cap="none" normalizeH="0" baseline="0" dirty="0">
                          <a:ln>
                            <a:noFill/>
                          </a:ln>
                          <a:solidFill>
                            <a:srgbClr val="FFFFFF"/>
                          </a:solidFill>
                          <a:effectLst/>
                          <a:latin typeface="+mn-lt"/>
                          <a:cs typeface="Calibri" panose="020F0502020204030204" pitchFamily="34" charset="0"/>
                        </a:rPr>
                        <a:t>Ω</a:t>
                      </a:r>
                      <a:r>
                        <a:rPr kumimoji="0" lang="en-GB" altLang="el-GR" sz="1000" b="1" i="0" u="none" strike="noStrike" cap="none" normalizeH="0" baseline="0" dirty="0">
                          <a:ln>
                            <a:noFill/>
                          </a:ln>
                          <a:solidFill>
                            <a:srgbClr val="FFFFFF"/>
                          </a:solidFill>
                          <a:effectLst/>
                          <a:latin typeface="+mn-lt"/>
                          <a:cs typeface="Calibri" panose="020F0502020204030204" pitchFamily="34" charset="0"/>
                        </a:rPr>
                        <a:t>Ν</a:t>
                      </a:r>
                      <a:endParaRPr kumimoji="0" lang="el-GR" altLang="el-GR" sz="1000" b="1" i="0" u="none" strike="noStrike" cap="none" normalizeH="0" baseline="0" dirty="0">
                        <a:ln>
                          <a:noFill/>
                        </a:ln>
                        <a:solidFill>
                          <a:srgbClr val="FFFFFF"/>
                        </a:solidFill>
                        <a:effectLst/>
                        <a:latin typeface="+mn-lt"/>
                        <a:cs typeface="Calibri" panose="020F0502020204030204" pitchFamily="34" charset="0"/>
                      </a:endParaRPr>
                    </a:p>
                  </a:txBody>
                  <a:tcPr marL="91472" marR="91472" marT="45708" marB="4570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mn-lt"/>
                          <a:cs typeface="Calibri" panose="020F0502020204030204" pitchFamily="34" charset="0"/>
                        </a:rPr>
                        <a:t>ΨΗΦ. </a:t>
                      </a:r>
                      <a:endParaRPr kumimoji="0" lang="el-GR" altLang="el-GR" sz="1000" b="1" i="0" u="none" strike="noStrike" cap="none" normalizeH="0" baseline="0" dirty="0">
                        <a:ln>
                          <a:noFill/>
                        </a:ln>
                        <a:solidFill>
                          <a:schemeClr val="bg1"/>
                        </a:solidFill>
                        <a:effectLst/>
                        <a:latin typeface="+mn-lt"/>
                        <a:cs typeface="Calibri" panose="020F0502020204030204" pitchFamily="34" charset="0"/>
                      </a:endParaRPr>
                    </a:p>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el-GR" sz="1000" b="1" i="0" u="none" strike="noStrike" cap="none" normalizeH="0" baseline="0" dirty="0">
                          <a:ln>
                            <a:noFill/>
                          </a:ln>
                          <a:solidFill>
                            <a:schemeClr val="bg1"/>
                          </a:solidFill>
                          <a:effectLst/>
                          <a:latin typeface="+mn-lt"/>
                          <a:cs typeface="Calibri" panose="020F0502020204030204" pitchFamily="34" charset="0"/>
                        </a:rPr>
                        <a:t>N</a:t>
                      </a:r>
                      <a:r>
                        <a:rPr kumimoji="0" lang="el-GR" altLang="el-GR" sz="1000" b="1" i="0" u="none" strike="noStrike" cap="none" normalizeH="0" baseline="0" dirty="0">
                          <a:ln>
                            <a:noFill/>
                          </a:ln>
                          <a:solidFill>
                            <a:schemeClr val="bg1"/>
                          </a:solidFill>
                          <a:effectLst/>
                          <a:latin typeface="+mn-lt"/>
                          <a:cs typeface="Calibri" panose="020F0502020204030204" pitchFamily="34" charset="0"/>
                        </a:rPr>
                        <a:t>Δ</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mn-lt"/>
                          <a:cs typeface="Calibri" panose="020F0502020204030204" pitchFamily="34" charset="0"/>
                        </a:rPr>
                        <a:t>ΙΟΥΛ.</a:t>
                      </a:r>
                      <a:r>
                        <a:rPr kumimoji="0" lang="en-GB" altLang="el-GR" sz="1000" b="1" i="0" u="none" strike="noStrike" cap="none" normalizeH="0" baseline="0" dirty="0">
                          <a:ln>
                            <a:noFill/>
                          </a:ln>
                          <a:solidFill>
                            <a:schemeClr val="bg1"/>
                          </a:solidFill>
                          <a:effectLst/>
                          <a:latin typeface="+mn-lt"/>
                          <a:cs typeface="Calibri" panose="020F0502020204030204" pitchFamily="34" charset="0"/>
                        </a:rPr>
                        <a:t>‘</a:t>
                      </a:r>
                      <a:r>
                        <a:rPr kumimoji="0" lang="el-GR" altLang="el-GR" sz="1000" b="1" i="0" u="none" strike="noStrike" cap="none" normalizeH="0" baseline="0" dirty="0">
                          <a:ln>
                            <a:noFill/>
                          </a:ln>
                          <a:solidFill>
                            <a:schemeClr val="bg1"/>
                          </a:solidFill>
                          <a:effectLst/>
                          <a:latin typeface="+mn-lt"/>
                          <a:cs typeface="Calibri" panose="020F0502020204030204" pitchFamily="34" charset="0"/>
                        </a:rPr>
                        <a:t>19</a:t>
                      </a:r>
                      <a:r>
                        <a:rPr kumimoji="0" lang="en-GB" altLang="el-GR" sz="1000" b="1" i="0" u="none" strike="noStrike" cap="none" normalizeH="0" baseline="0" dirty="0">
                          <a:ln>
                            <a:noFill/>
                          </a:ln>
                          <a:solidFill>
                            <a:schemeClr val="bg1"/>
                          </a:solidFill>
                          <a:effectLst/>
                          <a:latin typeface="+mn-lt"/>
                          <a:cs typeface="Calibri" panose="020F0502020204030204" pitchFamily="34" charset="0"/>
                        </a:rPr>
                        <a:t>  </a:t>
                      </a:r>
                      <a:endParaRPr kumimoji="0" lang="el-GR" altLang="el-GR" sz="1000" b="1" i="0" u="none" strike="noStrike" cap="none" normalizeH="0" baseline="0" dirty="0">
                        <a:ln>
                          <a:noFill/>
                        </a:ln>
                        <a:solidFill>
                          <a:schemeClr val="bg1"/>
                        </a:solidFill>
                        <a:effectLst/>
                        <a:latin typeface="+mn-lt"/>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mn-lt"/>
                          <a:cs typeface="Calibri" panose="020F0502020204030204" pitchFamily="34" charset="0"/>
                        </a:rPr>
                        <a:t>ΨΗΦ.</a:t>
                      </a:r>
                      <a:endParaRPr kumimoji="0" lang="el-GR" altLang="el-GR" sz="1000" b="1" i="0" u="none" strike="noStrike" cap="none" normalizeH="0" baseline="0" dirty="0">
                        <a:ln>
                          <a:noFill/>
                        </a:ln>
                        <a:solidFill>
                          <a:schemeClr val="bg1"/>
                        </a:solidFill>
                        <a:effectLst/>
                        <a:latin typeface="+mn-lt"/>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mn-lt"/>
                          <a:cs typeface="Calibri" panose="020F0502020204030204" pitchFamily="34" charset="0"/>
                        </a:rPr>
                        <a:t>ΣΥΡΙΖΑ</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mn-lt"/>
                          <a:cs typeface="Calibri" panose="020F0502020204030204" pitchFamily="34" charset="0"/>
                        </a:rPr>
                        <a:t>ΙΟΥΛ.</a:t>
                      </a:r>
                      <a:r>
                        <a:rPr kumimoji="0" lang="en-GB" altLang="el-GR" sz="1000" b="1" i="0" u="none" strike="noStrike" cap="none" normalizeH="0" baseline="0" dirty="0">
                          <a:ln>
                            <a:noFill/>
                          </a:ln>
                          <a:solidFill>
                            <a:schemeClr val="bg1"/>
                          </a:solidFill>
                          <a:effectLst/>
                          <a:latin typeface="+mn-lt"/>
                          <a:cs typeface="Calibri" panose="020F0502020204030204" pitchFamily="34" charset="0"/>
                        </a:rPr>
                        <a:t>‘</a:t>
                      </a:r>
                      <a:r>
                        <a:rPr kumimoji="0" lang="el-GR" altLang="el-GR" sz="1000" b="1" i="0" u="none" strike="noStrike" cap="none" normalizeH="0" baseline="0" dirty="0">
                          <a:ln>
                            <a:noFill/>
                          </a:ln>
                          <a:solidFill>
                            <a:schemeClr val="bg1"/>
                          </a:solidFill>
                          <a:effectLst/>
                          <a:latin typeface="+mn-lt"/>
                          <a:cs typeface="Calibri" panose="020F0502020204030204" pitchFamily="34" charset="0"/>
                        </a:rPr>
                        <a:t>19</a:t>
                      </a:r>
                      <a:r>
                        <a:rPr kumimoji="0" lang="en-GB" altLang="el-GR" sz="1000" b="1" i="0" u="none" strike="noStrike" cap="none" normalizeH="0" baseline="0" dirty="0">
                          <a:ln>
                            <a:noFill/>
                          </a:ln>
                          <a:solidFill>
                            <a:schemeClr val="bg1"/>
                          </a:solidFill>
                          <a:effectLst/>
                          <a:latin typeface="+mn-lt"/>
                          <a:cs typeface="Calibri" panose="020F0502020204030204" pitchFamily="34" charset="0"/>
                        </a:rPr>
                        <a:t>  </a:t>
                      </a:r>
                      <a:endParaRPr kumimoji="0" lang="el-GR" altLang="el-GR" sz="1000" b="1" i="0" u="none" strike="noStrike" cap="none" normalizeH="0" baseline="0" dirty="0">
                        <a:ln>
                          <a:noFill/>
                        </a:ln>
                        <a:solidFill>
                          <a:schemeClr val="bg1"/>
                        </a:solidFill>
                        <a:effectLst/>
                        <a:latin typeface="+mn-lt"/>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1000" b="1" i="0" u="none" strike="noStrike" cap="none" normalizeH="0" baseline="0" dirty="0">
                          <a:ln>
                            <a:noFill/>
                          </a:ln>
                          <a:solidFill>
                            <a:schemeClr val="bg1"/>
                          </a:solidFill>
                          <a:effectLst/>
                          <a:latin typeface="+mn-lt"/>
                          <a:cs typeface="Calibri" panose="020F0502020204030204" pitchFamily="34" charset="0"/>
                        </a:rPr>
                        <a:t>ΑΔΙΕΥΚΡΙΝΙ</a:t>
                      </a:r>
                    </a:p>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1000" b="1" i="0" u="none" strike="noStrike" cap="none" normalizeH="0" baseline="0" dirty="0">
                          <a:ln>
                            <a:noFill/>
                          </a:ln>
                          <a:solidFill>
                            <a:schemeClr val="bg1"/>
                          </a:solidFill>
                          <a:effectLst/>
                          <a:latin typeface="+mn-lt"/>
                          <a:cs typeface="Calibri" panose="020F0502020204030204" pitchFamily="34" charset="0"/>
                        </a:rPr>
                        <a:t>ΣΤΗ</a:t>
                      </a:r>
                    </a:p>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1000" b="1" i="0" u="none" strike="noStrike" cap="none" normalizeH="0" baseline="0" dirty="0">
                          <a:ln>
                            <a:noFill/>
                          </a:ln>
                          <a:solidFill>
                            <a:schemeClr val="bg1"/>
                          </a:solidFill>
                          <a:effectLst/>
                          <a:latin typeface="+mn-lt"/>
                          <a:cs typeface="Calibri" panose="020F0502020204030204" pitchFamily="34" charset="0"/>
                        </a:rPr>
                        <a:t> ΨΗΦΟΣ </a:t>
                      </a:r>
                    </a:p>
                  </a:txBody>
                  <a:tcPr marL="91456" marR="91456" marT="45709" marB="45709"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299345">
                <a:tc>
                  <a:txBody>
                    <a:bodyPr/>
                    <a:lstStyle/>
                    <a:p>
                      <a:pPr algn="ctr" fontAlgn="b"/>
                      <a:r>
                        <a:rPr lang="el-GR" sz="1000" b="1" i="0" u="none" strike="noStrike">
                          <a:solidFill>
                            <a:srgbClr val="000000"/>
                          </a:solidFill>
                          <a:effectLst/>
                          <a:latin typeface="Arial" panose="020B0604020202020204" pitchFamily="34" charset="0"/>
                        </a:rPr>
                        <a:t>Πολύ/Αρκετά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40,9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40,9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45,9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35,1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447757">
                <a:tc>
                  <a:txBody>
                    <a:bodyPr/>
                    <a:lstStyle/>
                    <a:p>
                      <a:pPr algn="ctr" fontAlgn="b"/>
                      <a:r>
                        <a:rPr lang="el-GR" sz="1000" b="1" i="0" u="none" strike="noStrike">
                          <a:solidFill>
                            <a:srgbClr val="000000"/>
                          </a:solidFill>
                          <a:effectLst/>
                          <a:latin typeface="Arial" panose="020B0604020202020204" pitchFamily="34" charset="0"/>
                        </a:rPr>
                        <a:t>Όχι και τόσο/Καθόλου</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52,5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56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53,2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48,8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10984">
                <a:tc>
                  <a:txBody>
                    <a:bodyPr/>
                    <a:lstStyle/>
                    <a:p>
                      <a:pPr algn="ctr" fontAlgn="b"/>
                      <a:r>
                        <a:rPr lang="el-GR" sz="1000" b="1" i="0" u="none" strike="noStrike">
                          <a:solidFill>
                            <a:srgbClr val="000000"/>
                          </a:solidFill>
                          <a:effectLst/>
                          <a:latin typeface="Arial" panose="020B060402020202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6,6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257434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8"/>
          <p:cNvSpPr txBox="1">
            <a:spLocks noChangeArrowheads="1"/>
          </p:cNvSpPr>
          <p:nvPr/>
        </p:nvSpPr>
        <p:spPr bwMode="auto">
          <a:xfrm>
            <a:off x="6383339" y="6308725"/>
            <a:ext cx="295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200"/>
              <a:t>%</a:t>
            </a:r>
            <a:endParaRPr lang="en-GB" altLang="el-GR" sz="1200"/>
          </a:p>
        </p:txBody>
      </p:sp>
      <p:sp>
        <p:nvSpPr>
          <p:cNvPr id="3" name="Slide Number Placeholder 2"/>
          <p:cNvSpPr>
            <a:spLocks noGrp="1"/>
          </p:cNvSpPr>
          <p:nvPr>
            <p:ph type="sldNum" sz="quarter" idx="10"/>
          </p:nvPr>
        </p:nvSpPr>
        <p:spPr>
          <a:xfrm>
            <a:off x="9048328" y="6456955"/>
            <a:ext cx="2540000" cy="457200"/>
          </a:xfrm>
        </p:spPr>
        <p:txBody>
          <a:bodyPr/>
          <a:lstStyle/>
          <a:p>
            <a:pPr>
              <a:defRPr/>
            </a:pPr>
            <a:fld id="{4D0F2AB6-7831-446F-8A4B-3B377567A82C}" type="slidenum">
              <a:rPr lang="en-GB" altLang="en-US" smtClean="0"/>
              <a:pPr>
                <a:defRPr/>
              </a:pPr>
              <a:t>82</a:t>
            </a:fld>
            <a:endParaRPr lang="en-GB" altLang="en-US" dirty="0"/>
          </a:p>
        </p:txBody>
      </p:sp>
      <p:sp>
        <p:nvSpPr>
          <p:cNvPr id="7" name="Rectangle 2"/>
          <p:cNvSpPr>
            <a:spLocks noChangeArrowheads="1"/>
          </p:cNvSpPr>
          <p:nvPr/>
        </p:nvSpPr>
        <p:spPr bwMode="auto">
          <a:xfrm>
            <a:off x="24214" y="10391"/>
            <a:ext cx="11040338" cy="836613"/>
          </a:xfrm>
          <a:prstGeom prst="rect">
            <a:avLst/>
          </a:prstGeom>
          <a:noFill/>
          <a:ln w="9525">
            <a:noFill/>
            <a:miter lim="800000"/>
            <a:headEnd/>
            <a:tailEnd/>
          </a:ln>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l-GR" sz="1600" b="1" dirty="0">
                <a:solidFill>
                  <a:schemeClr val="bg2">
                    <a:lumMod val="25000"/>
                  </a:schemeClr>
                </a:solidFill>
                <a:latin typeface="+mj-lt"/>
                <a:ea typeface="+mj-ea"/>
                <a:cs typeface="+mj-cs"/>
              </a:rPr>
              <a:t>Άποψη που σας εκφράζει για την σχέση με την Τουρκία</a:t>
            </a:r>
            <a:r>
              <a:rPr lang="en-US" altLang="el-GR" sz="1600" b="1" dirty="0">
                <a:solidFill>
                  <a:schemeClr val="bg2">
                    <a:lumMod val="25000"/>
                  </a:schemeClr>
                </a:solidFill>
                <a:latin typeface="+mj-lt"/>
                <a:ea typeface="+mj-ea"/>
                <a:cs typeface="+mj-cs"/>
              </a:rPr>
              <a:t>: </a:t>
            </a:r>
            <a:r>
              <a:rPr lang="el-GR" altLang="el-GR" sz="1600" b="1" dirty="0">
                <a:solidFill>
                  <a:srgbClr val="00B0F0"/>
                </a:solidFill>
              </a:rPr>
              <a:t>Συνεννόηση</a:t>
            </a:r>
            <a:r>
              <a:rPr lang="el-GR" altLang="el-GR" sz="1600" b="1" dirty="0"/>
              <a:t> ή </a:t>
            </a:r>
            <a:r>
              <a:rPr lang="el-GR" altLang="el-GR" sz="1600" b="1" dirty="0">
                <a:solidFill>
                  <a:srgbClr val="FF0000"/>
                </a:solidFill>
              </a:rPr>
              <a:t>Αντιπαλότητα</a:t>
            </a:r>
          </a:p>
          <a:p>
            <a:pPr algn="ctr" eaLnBrk="1" hangingPunct="1">
              <a:spcBef>
                <a:spcPct val="0"/>
              </a:spcBef>
              <a:buFontTx/>
              <a:buNone/>
            </a:pPr>
            <a:r>
              <a:rPr lang="el-GR" sz="1100" dirty="0"/>
              <a:t> </a:t>
            </a:r>
            <a:r>
              <a:rPr lang="el-GR" sz="1200" dirty="0">
                <a:solidFill>
                  <a:srgbClr val="808080"/>
                </a:solidFill>
              </a:rPr>
              <a:t>Ποια από τα παρακάτω σας εκφράζουν ως προς ως προς τις σχέσεις της Ελλάδας με την  Τουρκία; </a:t>
            </a:r>
          </a:p>
          <a:p>
            <a:pPr algn="ctr" eaLnBrk="1" hangingPunct="1">
              <a:spcBef>
                <a:spcPct val="0"/>
              </a:spcBef>
              <a:buFontTx/>
              <a:buNone/>
            </a:pPr>
            <a:r>
              <a:rPr lang="el-GR" altLang="en-US" sz="1200" dirty="0">
                <a:solidFill>
                  <a:schemeClr val="bg2"/>
                </a:solidFill>
              </a:rPr>
              <a:t>Σύνολο ερωτηθέντων (Ν=</a:t>
            </a:r>
            <a:r>
              <a:rPr lang="en-US" altLang="en-US" sz="1200" dirty="0">
                <a:solidFill>
                  <a:schemeClr val="bg2"/>
                </a:solidFill>
              </a:rPr>
              <a:t>1000</a:t>
            </a:r>
            <a:r>
              <a:rPr lang="el-GR" altLang="en-US" sz="1200" dirty="0">
                <a:solidFill>
                  <a:schemeClr val="bg2"/>
                </a:solidFill>
              </a:rPr>
              <a:t>)</a:t>
            </a:r>
            <a:endParaRPr lang="en-GB" altLang="en-US" sz="1200" dirty="0">
              <a:solidFill>
                <a:schemeClr val="bg2"/>
              </a:solidFill>
            </a:endParaRPr>
          </a:p>
        </p:txBody>
      </p:sp>
      <p:graphicFrame>
        <p:nvGraphicFramePr>
          <p:cNvPr id="8" name="Chart 10"/>
          <p:cNvGraphicFramePr>
            <a:graphicFrameLocks/>
          </p:cNvGraphicFramePr>
          <p:nvPr>
            <p:extLst/>
          </p:nvPr>
        </p:nvGraphicFramePr>
        <p:xfrm>
          <a:off x="3312434" y="648393"/>
          <a:ext cx="7965163" cy="3230295"/>
        </p:xfrm>
        <a:graphic>
          <a:graphicData uri="http://schemas.openxmlformats.org/drawingml/2006/chart">
            <c:chart xmlns:c="http://schemas.openxmlformats.org/drawingml/2006/chart" xmlns:r="http://schemas.openxmlformats.org/officeDocument/2006/relationships" r:id="rId2"/>
          </a:graphicData>
        </a:graphic>
      </p:graphicFrame>
      <p:sp>
        <p:nvSpPr>
          <p:cNvPr id="16" name="Rectangle 15"/>
          <p:cNvSpPr/>
          <p:nvPr/>
        </p:nvSpPr>
        <p:spPr>
          <a:xfrm>
            <a:off x="3479538" y="3861048"/>
            <a:ext cx="6030416" cy="307777"/>
          </a:xfrm>
          <a:prstGeom prst="rect">
            <a:avLst/>
          </a:prstGeom>
        </p:spPr>
        <p:txBody>
          <a:bodyPr wrap="square">
            <a:spAutoFit/>
          </a:bodyPr>
          <a:lstStyle/>
          <a:p>
            <a:r>
              <a:rPr lang="el-GR" altLang="el-GR" sz="1400" b="1" dirty="0">
                <a:solidFill>
                  <a:schemeClr val="bg1">
                    <a:lumMod val="50000"/>
                  </a:schemeClr>
                </a:solidFill>
              </a:rPr>
              <a:t>Ψηφοφόροι Βουλευτικών Εκλογών Ιουλίου 2019 </a:t>
            </a:r>
            <a:endParaRPr lang="el-GR" sz="1400" dirty="0">
              <a:solidFill>
                <a:schemeClr val="bg1">
                  <a:lumMod val="50000"/>
                </a:schemeClr>
              </a:solidFill>
            </a:endParaRPr>
          </a:p>
        </p:txBody>
      </p:sp>
      <p:cxnSp>
        <p:nvCxnSpPr>
          <p:cNvPr id="17" name="Straight Connector 16"/>
          <p:cNvCxnSpPr/>
          <p:nvPr/>
        </p:nvCxnSpPr>
        <p:spPr bwMode="auto">
          <a:xfrm>
            <a:off x="0" y="3789040"/>
            <a:ext cx="12192000" cy="0"/>
          </a:xfrm>
          <a:prstGeom prst="line">
            <a:avLst/>
          </a:prstGeom>
          <a:solidFill>
            <a:schemeClr val="accent1"/>
          </a:solidFill>
          <a:ln w="285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8" name="Table 17"/>
          <p:cNvGraphicFramePr>
            <a:graphicFrameLocks noGrp="1"/>
          </p:cNvGraphicFramePr>
          <p:nvPr>
            <p:extLst/>
          </p:nvPr>
        </p:nvGraphicFramePr>
        <p:xfrm>
          <a:off x="983432" y="4168290"/>
          <a:ext cx="7488830" cy="2309495"/>
        </p:xfrm>
        <a:graphic>
          <a:graphicData uri="http://schemas.openxmlformats.org/drawingml/2006/table">
            <a:tbl>
              <a:tblPr/>
              <a:tblGrid>
                <a:gridCol w="3960440">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864094">
                  <a:extLst>
                    <a:ext uri="{9D8B030D-6E8A-4147-A177-3AD203B41FA5}">
                      <a16:colId xmlns:a16="http://schemas.microsoft.com/office/drawing/2014/main" val="20008"/>
                    </a:ext>
                  </a:extLst>
                </a:gridCol>
              </a:tblGrid>
              <a:tr h="761026">
                <a:tc>
                  <a:txBody>
                    <a:bodyPr/>
                    <a:lstStyle/>
                    <a:p>
                      <a:pPr algn="ctr" fontAlgn="b"/>
                      <a:endParaRPr kumimoji="0" lang="en-US" sz="1800" b="1" i="0" u="none" strike="noStrike" kern="1200" cap="none" spc="0" normalizeH="0" baseline="0" dirty="0">
                        <a:ln>
                          <a:noFill/>
                        </a:ln>
                        <a:solidFill>
                          <a:srgbClr val="000000"/>
                        </a:solidFill>
                        <a:effectLst/>
                        <a:uLnTx/>
                        <a:uFillTx/>
                        <a:latin typeface="+mn-lt"/>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mn-lt"/>
                          <a:cs typeface="Calibri" panose="020F0502020204030204" pitchFamily="34" charset="0"/>
                        </a:rPr>
                        <a:t>ΣΥΝΟΛΟ</a:t>
                      </a:r>
                      <a:endParaRPr kumimoji="0" lang="el-GR" altLang="el-GR" sz="1000" b="1" i="0" u="none" strike="noStrike" cap="none" normalizeH="0" baseline="0" dirty="0">
                        <a:ln>
                          <a:noFill/>
                        </a:ln>
                        <a:solidFill>
                          <a:srgbClr val="FFFFFF"/>
                        </a:solidFill>
                        <a:effectLst/>
                        <a:latin typeface="+mn-lt"/>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mn-lt"/>
                          <a:cs typeface="Calibri" panose="020F0502020204030204" pitchFamily="34" charset="0"/>
                        </a:rPr>
                        <a:t>ΕΡΩΤΗΘΕΝΤ</a:t>
                      </a:r>
                      <a:r>
                        <a:rPr kumimoji="0" lang="el-GR" altLang="el-GR" sz="1000" b="1" i="0" u="none" strike="noStrike" cap="none" normalizeH="0" baseline="0" dirty="0">
                          <a:ln>
                            <a:noFill/>
                          </a:ln>
                          <a:solidFill>
                            <a:srgbClr val="FFFFFF"/>
                          </a:solidFill>
                          <a:effectLst/>
                          <a:latin typeface="+mn-lt"/>
                          <a:cs typeface="Calibri" panose="020F0502020204030204" pitchFamily="34" charset="0"/>
                        </a:rPr>
                        <a:t>Ω</a:t>
                      </a:r>
                      <a:r>
                        <a:rPr kumimoji="0" lang="en-GB" altLang="el-GR" sz="1000" b="1" i="0" u="none" strike="noStrike" cap="none" normalizeH="0" baseline="0" dirty="0">
                          <a:ln>
                            <a:noFill/>
                          </a:ln>
                          <a:solidFill>
                            <a:srgbClr val="FFFFFF"/>
                          </a:solidFill>
                          <a:effectLst/>
                          <a:latin typeface="+mn-lt"/>
                          <a:cs typeface="Calibri" panose="020F0502020204030204" pitchFamily="34" charset="0"/>
                        </a:rPr>
                        <a:t>Ν</a:t>
                      </a:r>
                      <a:endParaRPr kumimoji="0" lang="el-GR" altLang="el-GR" sz="1000" b="1" i="0" u="none" strike="noStrike" cap="none" normalizeH="0" baseline="0" dirty="0">
                        <a:ln>
                          <a:noFill/>
                        </a:ln>
                        <a:solidFill>
                          <a:srgbClr val="FFFFFF"/>
                        </a:solidFill>
                        <a:effectLst/>
                        <a:latin typeface="+mn-lt"/>
                        <a:cs typeface="Calibri" panose="020F0502020204030204" pitchFamily="34" charset="0"/>
                      </a:endParaRPr>
                    </a:p>
                  </a:txBody>
                  <a:tcPr marL="91472" marR="91472" marT="45708" marB="4570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mn-lt"/>
                          <a:cs typeface="Calibri" panose="020F0502020204030204" pitchFamily="34" charset="0"/>
                        </a:rPr>
                        <a:t>ΨΗΦ. </a:t>
                      </a:r>
                      <a:endParaRPr kumimoji="0" lang="el-GR" altLang="el-GR" sz="1000" b="1" i="0" u="none" strike="noStrike" cap="none" normalizeH="0" baseline="0" dirty="0">
                        <a:ln>
                          <a:noFill/>
                        </a:ln>
                        <a:solidFill>
                          <a:schemeClr val="bg1"/>
                        </a:solidFill>
                        <a:effectLst/>
                        <a:latin typeface="+mn-lt"/>
                        <a:cs typeface="Calibri" panose="020F0502020204030204" pitchFamily="34" charset="0"/>
                      </a:endParaRPr>
                    </a:p>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el-GR" sz="1000" b="1" i="0" u="none" strike="noStrike" cap="none" normalizeH="0" baseline="0" dirty="0">
                          <a:ln>
                            <a:noFill/>
                          </a:ln>
                          <a:solidFill>
                            <a:schemeClr val="bg1"/>
                          </a:solidFill>
                          <a:effectLst/>
                          <a:latin typeface="+mn-lt"/>
                          <a:cs typeface="Calibri" panose="020F0502020204030204" pitchFamily="34" charset="0"/>
                        </a:rPr>
                        <a:t>N</a:t>
                      </a:r>
                      <a:r>
                        <a:rPr kumimoji="0" lang="el-GR" altLang="el-GR" sz="1000" b="1" i="0" u="none" strike="noStrike" cap="none" normalizeH="0" baseline="0" dirty="0">
                          <a:ln>
                            <a:noFill/>
                          </a:ln>
                          <a:solidFill>
                            <a:schemeClr val="bg1"/>
                          </a:solidFill>
                          <a:effectLst/>
                          <a:latin typeface="+mn-lt"/>
                          <a:cs typeface="Calibri" panose="020F0502020204030204" pitchFamily="34" charset="0"/>
                        </a:rPr>
                        <a:t>Δ</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mn-lt"/>
                          <a:cs typeface="Calibri" panose="020F0502020204030204" pitchFamily="34" charset="0"/>
                        </a:rPr>
                        <a:t>ΙΟΥΛ.</a:t>
                      </a:r>
                      <a:r>
                        <a:rPr kumimoji="0" lang="en-GB" altLang="el-GR" sz="1000" b="1" i="0" u="none" strike="noStrike" cap="none" normalizeH="0" baseline="0" dirty="0">
                          <a:ln>
                            <a:noFill/>
                          </a:ln>
                          <a:solidFill>
                            <a:schemeClr val="bg1"/>
                          </a:solidFill>
                          <a:effectLst/>
                          <a:latin typeface="+mn-lt"/>
                          <a:cs typeface="Calibri" panose="020F0502020204030204" pitchFamily="34" charset="0"/>
                        </a:rPr>
                        <a:t>‘</a:t>
                      </a:r>
                      <a:r>
                        <a:rPr kumimoji="0" lang="el-GR" altLang="el-GR" sz="1000" b="1" i="0" u="none" strike="noStrike" cap="none" normalizeH="0" baseline="0" dirty="0">
                          <a:ln>
                            <a:noFill/>
                          </a:ln>
                          <a:solidFill>
                            <a:schemeClr val="bg1"/>
                          </a:solidFill>
                          <a:effectLst/>
                          <a:latin typeface="+mn-lt"/>
                          <a:cs typeface="Calibri" panose="020F0502020204030204" pitchFamily="34" charset="0"/>
                        </a:rPr>
                        <a:t>19</a:t>
                      </a:r>
                      <a:r>
                        <a:rPr kumimoji="0" lang="en-GB" altLang="el-GR" sz="1000" b="1" i="0" u="none" strike="noStrike" cap="none" normalizeH="0" baseline="0" dirty="0">
                          <a:ln>
                            <a:noFill/>
                          </a:ln>
                          <a:solidFill>
                            <a:schemeClr val="bg1"/>
                          </a:solidFill>
                          <a:effectLst/>
                          <a:latin typeface="+mn-lt"/>
                          <a:cs typeface="Calibri" panose="020F0502020204030204" pitchFamily="34" charset="0"/>
                        </a:rPr>
                        <a:t>  </a:t>
                      </a:r>
                      <a:endParaRPr kumimoji="0" lang="el-GR" altLang="el-GR" sz="1000" b="1" i="0" u="none" strike="noStrike" cap="none" normalizeH="0" baseline="0" dirty="0">
                        <a:ln>
                          <a:noFill/>
                        </a:ln>
                        <a:solidFill>
                          <a:schemeClr val="bg1"/>
                        </a:solidFill>
                        <a:effectLst/>
                        <a:latin typeface="+mn-lt"/>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mn-lt"/>
                          <a:cs typeface="Calibri" panose="020F0502020204030204" pitchFamily="34" charset="0"/>
                        </a:rPr>
                        <a:t>ΨΗΦ.</a:t>
                      </a:r>
                      <a:endParaRPr kumimoji="0" lang="el-GR" altLang="el-GR" sz="1000" b="1" i="0" u="none" strike="noStrike" cap="none" normalizeH="0" baseline="0" dirty="0">
                        <a:ln>
                          <a:noFill/>
                        </a:ln>
                        <a:solidFill>
                          <a:schemeClr val="bg1"/>
                        </a:solidFill>
                        <a:effectLst/>
                        <a:latin typeface="+mn-lt"/>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mn-lt"/>
                          <a:cs typeface="Calibri" panose="020F0502020204030204" pitchFamily="34" charset="0"/>
                        </a:rPr>
                        <a:t>ΣΥΡΙΖΑ</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mn-lt"/>
                          <a:cs typeface="Calibri" panose="020F0502020204030204" pitchFamily="34" charset="0"/>
                        </a:rPr>
                        <a:t>ΙΟΥΛ.</a:t>
                      </a:r>
                      <a:r>
                        <a:rPr kumimoji="0" lang="en-GB" altLang="el-GR" sz="1000" b="1" i="0" u="none" strike="noStrike" cap="none" normalizeH="0" baseline="0" dirty="0">
                          <a:ln>
                            <a:noFill/>
                          </a:ln>
                          <a:solidFill>
                            <a:schemeClr val="bg1"/>
                          </a:solidFill>
                          <a:effectLst/>
                          <a:latin typeface="+mn-lt"/>
                          <a:cs typeface="Calibri" panose="020F0502020204030204" pitchFamily="34" charset="0"/>
                        </a:rPr>
                        <a:t>‘</a:t>
                      </a:r>
                      <a:r>
                        <a:rPr kumimoji="0" lang="el-GR" altLang="el-GR" sz="1000" b="1" i="0" u="none" strike="noStrike" cap="none" normalizeH="0" baseline="0" dirty="0">
                          <a:ln>
                            <a:noFill/>
                          </a:ln>
                          <a:solidFill>
                            <a:schemeClr val="bg1"/>
                          </a:solidFill>
                          <a:effectLst/>
                          <a:latin typeface="+mn-lt"/>
                          <a:cs typeface="Calibri" panose="020F0502020204030204" pitchFamily="34" charset="0"/>
                        </a:rPr>
                        <a:t>19</a:t>
                      </a:r>
                      <a:r>
                        <a:rPr kumimoji="0" lang="en-GB" altLang="el-GR" sz="1000" b="1" i="0" u="none" strike="noStrike" cap="none" normalizeH="0" baseline="0" dirty="0">
                          <a:ln>
                            <a:noFill/>
                          </a:ln>
                          <a:solidFill>
                            <a:schemeClr val="bg1"/>
                          </a:solidFill>
                          <a:effectLst/>
                          <a:latin typeface="+mn-lt"/>
                          <a:cs typeface="Calibri" panose="020F0502020204030204" pitchFamily="34" charset="0"/>
                        </a:rPr>
                        <a:t>  </a:t>
                      </a:r>
                      <a:endParaRPr kumimoji="0" lang="el-GR" altLang="el-GR" sz="1000" b="1" i="0" u="none" strike="noStrike" cap="none" normalizeH="0" baseline="0" dirty="0">
                        <a:ln>
                          <a:noFill/>
                        </a:ln>
                        <a:solidFill>
                          <a:schemeClr val="bg1"/>
                        </a:solidFill>
                        <a:effectLst/>
                        <a:latin typeface="+mn-lt"/>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1000" b="1" i="0" u="none" strike="noStrike" cap="none" normalizeH="0" baseline="0" dirty="0">
                          <a:ln>
                            <a:noFill/>
                          </a:ln>
                          <a:solidFill>
                            <a:schemeClr val="bg1"/>
                          </a:solidFill>
                          <a:effectLst/>
                          <a:latin typeface="+mn-lt"/>
                          <a:cs typeface="Calibri" panose="020F0502020204030204" pitchFamily="34" charset="0"/>
                        </a:rPr>
                        <a:t>ΑΔΙΕΥΚΡΙΝΙ</a:t>
                      </a:r>
                    </a:p>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1000" b="1" i="0" u="none" strike="noStrike" cap="none" normalizeH="0" baseline="0" dirty="0">
                          <a:ln>
                            <a:noFill/>
                          </a:ln>
                          <a:solidFill>
                            <a:schemeClr val="bg1"/>
                          </a:solidFill>
                          <a:effectLst/>
                          <a:latin typeface="+mn-lt"/>
                          <a:cs typeface="Calibri" panose="020F0502020204030204" pitchFamily="34" charset="0"/>
                        </a:rPr>
                        <a:t>ΣΤΗ</a:t>
                      </a:r>
                    </a:p>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1000" b="1" i="0" u="none" strike="noStrike" cap="none" normalizeH="0" baseline="0" dirty="0">
                          <a:ln>
                            <a:noFill/>
                          </a:ln>
                          <a:solidFill>
                            <a:schemeClr val="bg1"/>
                          </a:solidFill>
                          <a:effectLst/>
                          <a:latin typeface="+mn-lt"/>
                          <a:cs typeface="Calibri" panose="020F0502020204030204" pitchFamily="34" charset="0"/>
                        </a:rPr>
                        <a:t> ΨΗΦΟΣ </a:t>
                      </a:r>
                    </a:p>
                  </a:txBody>
                  <a:tcPr marL="91456" marR="91456" marT="45709" marB="45709"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570790">
                <a:tc>
                  <a:txBody>
                    <a:bodyPr/>
                    <a:lstStyle/>
                    <a:p>
                      <a:pPr hangingPunct="0">
                        <a:spcAft>
                          <a:spcPts val="0"/>
                        </a:spcAft>
                      </a:pPr>
                      <a:r>
                        <a:rPr lang="el-GR" sz="1000" b="1" dirty="0">
                          <a:solidFill>
                            <a:srgbClr val="000000"/>
                          </a:solidFill>
                          <a:effectLst/>
                          <a:latin typeface="+mn-lt"/>
                          <a:ea typeface="Times New Roman" panose="02020603050405020304" pitchFamily="18" charset="0"/>
                          <a:cs typeface="Times New Roman" panose="02020603050405020304" pitchFamily="18" charset="0"/>
                        </a:rPr>
                        <a:t>Δεν είναι δυνατή η συνεννόηση με την Τουρκία και η χώρα πρέπει είναι πάντα ετοιμοπόλεμη ώστε να αντιμετωπίσει τις προκλήσεις και την εχθρότητα της άλλης πλευράς και </a:t>
                      </a:r>
                      <a:r>
                        <a:rPr lang="el-GR" sz="1200" b="1" dirty="0">
                          <a:solidFill>
                            <a:srgbClr val="FF0000"/>
                          </a:solidFill>
                          <a:effectLst/>
                          <a:latin typeface="+mn-lt"/>
                          <a:ea typeface="Times New Roman" panose="02020603050405020304" pitchFamily="18" charset="0"/>
                          <a:cs typeface="Times New Roman" panose="02020603050405020304" pitchFamily="18" charset="0"/>
                        </a:rPr>
                        <a:t>με στρατιωτικά μ</a:t>
                      </a:r>
                      <a:r>
                        <a:rPr lang="el-GR" sz="1000" b="1" dirty="0">
                          <a:solidFill>
                            <a:srgbClr val="000000"/>
                          </a:solidFill>
                          <a:effectLst/>
                          <a:latin typeface="+mn-lt"/>
                          <a:ea typeface="Times New Roman" panose="02020603050405020304" pitchFamily="18" charset="0"/>
                          <a:cs typeface="Times New Roman" panose="02020603050405020304" pitchFamily="18" charset="0"/>
                        </a:rPr>
                        <a:t>έσα εάν χρειαστεί</a:t>
                      </a:r>
                      <a:endParaRPr lang="el-GR" sz="1200" b="1" dirty="0">
                        <a:effectLst/>
                        <a:latin typeface="+mn-lt"/>
                        <a:ea typeface="Times New Roman" panose="02020603050405020304" pitchFamily="18" charset="0"/>
                        <a:cs typeface="Times New Roman" panose="02020603050405020304" pitchFamily="18" charset="0"/>
                      </a:endParaRPr>
                    </a:p>
                  </a:txBody>
                  <a:tcPr marL="68580" marR="68580" marT="0" marB="0">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40,2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47,8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33,6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35,8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570790">
                <a:tc>
                  <a:txBody>
                    <a:bodyPr/>
                    <a:lstStyle/>
                    <a:p>
                      <a:pPr hangingPunct="0">
                        <a:spcAft>
                          <a:spcPts val="0"/>
                        </a:spcAft>
                      </a:pPr>
                      <a:r>
                        <a:rPr lang="el-GR" sz="1000" b="1" dirty="0">
                          <a:solidFill>
                            <a:srgbClr val="000000"/>
                          </a:solidFill>
                          <a:effectLst/>
                          <a:latin typeface="+mn-lt"/>
                          <a:ea typeface="Times New Roman" panose="02020603050405020304" pitchFamily="18" charset="0"/>
                          <a:cs typeface="Times New Roman" panose="02020603050405020304" pitchFamily="18" charset="0"/>
                        </a:rPr>
                        <a:t>Η Ελλάδα δεν μπορεί να βρίσκεται σε διαρκή αντιπαλότητα με την Τουρκία και πρέπει να βρεθεί </a:t>
                      </a:r>
                      <a:r>
                        <a:rPr lang="el-GR" sz="1200" b="1" dirty="0">
                          <a:solidFill>
                            <a:schemeClr val="accent1">
                              <a:lumMod val="75000"/>
                            </a:schemeClr>
                          </a:solidFill>
                          <a:effectLst/>
                          <a:latin typeface="+mn-lt"/>
                          <a:ea typeface="Times New Roman" panose="02020603050405020304" pitchFamily="18" charset="0"/>
                          <a:cs typeface="Times New Roman" panose="02020603050405020304" pitchFamily="18" charset="0"/>
                        </a:rPr>
                        <a:t>ένα </a:t>
                      </a:r>
                      <a:r>
                        <a:rPr lang="el-GR" sz="1200" b="1" dirty="0" err="1">
                          <a:solidFill>
                            <a:schemeClr val="accent1">
                              <a:lumMod val="75000"/>
                            </a:schemeClr>
                          </a:solidFill>
                          <a:effectLst/>
                          <a:latin typeface="+mn-lt"/>
                          <a:ea typeface="Times New Roman" panose="02020603050405020304" pitchFamily="18" charset="0"/>
                          <a:cs typeface="Times New Roman" panose="02020603050405020304" pitchFamily="18" charset="0"/>
                        </a:rPr>
                        <a:t>minimum</a:t>
                      </a:r>
                      <a:r>
                        <a:rPr lang="el-GR" sz="1200" b="1" dirty="0">
                          <a:solidFill>
                            <a:schemeClr val="accent1">
                              <a:lumMod val="75000"/>
                            </a:schemeClr>
                          </a:solidFill>
                          <a:effectLst/>
                          <a:latin typeface="+mn-lt"/>
                          <a:ea typeface="Times New Roman" panose="02020603050405020304" pitchFamily="18" charset="0"/>
                          <a:cs typeface="Times New Roman" panose="02020603050405020304" pitchFamily="18" charset="0"/>
                        </a:rPr>
                        <a:t> συνεννόησης </a:t>
                      </a:r>
                      <a:r>
                        <a:rPr lang="el-GR" sz="1000" b="1" dirty="0">
                          <a:solidFill>
                            <a:srgbClr val="000000"/>
                          </a:solidFill>
                          <a:effectLst/>
                          <a:latin typeface="+mn-lt"/>
                          <a:ea typeface="Times New Roman" panose="02020603050405020304" pitchFamily="18" charset="0"/>
                          <a:cs typeface="Times New Roman" panose="02020603050405020304" pitchFamily="18" charset="0"/>
                        </a:rPr>
                        <a:t>με την γείτονα χώρα ώστε να λυθούν οι διαφορές και να </a:t>
                      </a:r>
                      <a:r>
                        <a:rPr lang="el-GR" sz="1100" b="1" dirty="0">
                          <a:solidFill>
                            <a:schemeClr val="accent1">
                              <a:lumMod val="75000"/>
                            </a:schemeClr>
                          </a:solidFill>
                          <a:effectLst/>
                          <a:latin typeface="+mn-lt"/>
                          <a:ea typeface="Times New Roman" panose="02020603050405020304" pitchFamily="18" charset="0"/>
                          <a:cs typeface="Times New Roman" panose="02020603050405020304" pitchFamily="18" charset="0"/>
                        </a:rPr>
                        <a:t>συνυπάρχουμε ειρηνικά.  </a:t>
                      </a:r>
                      <a:endParaRPr lang="el-GR" sz="1200" b="1" dirty="0">
                        <a:solidFill>
                          <a:schemeClr val="accent1">
                            <a:lumMod val="7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b"/>
                      <a:r>
                        <a:rPr lang="el-GR" sz="1100" b="1" i="0" u="none" strike="noStrike" dirty="0">
                          <a:solidFill>
                            <a:srgbClr val="000000"/>
                          </a:solidFill>
                          <a:effectLst/>
                          <a:latin typeface="Calibri" panose="020F0502020204030204" pitchFamily="34" charset="0"/>
                        </a:rPr>
                        <a:t>54,3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b"/>
                      <a:r>
                        <a:rPr lang="el-GR" sz="1100" b="0" i="0" u="none" strike="noStrike">
                          <a:solidFill>
                            <a:srgbClr val="000000"/>
                          </a:solidFill>
                          <a:effectLst/>
                          <a:latin typeface="Calibri" panose="020F0502020204030204" pitchFamily="34" charset="0"/>
                        </a:rPr>
                        <a:t>49,1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b"/>
                      <a:r>
                        <a:rPr lang="el-GR" sz="1100" b="0" i="0" u="none" strike="noStrike">
                          <a:solidFill>
                            <a:srgbClr val="000000"/>
                          </a:solidFill>
                          <a:effectLst/>
                          <a:latin typeface="Calibri" panose="020F0502020204030204" pitchFamily="34" charset="0"/>
                        </a:rPr>
                        <a:t>64,2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b"/>
                      <a:r>
                        <a:rPr lang="el-GR" sz="1100" b="0" i="0" u="none" strike="noStrike">
                          <a:solidFill>
                            <a:srgbClr val="000000"/>
                          </a:solidFill>
                          <a:effectLst/>
                          <a:latin typeface="Calibri" panose="020F0502020204030204" pitchFamily="34" charset="0"/>
                        </a:rPr>
                        <a:t>47,8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37829">
                <a:tc>
                  <a:txBody>
                    <a:bodyPr/>
                    <a:lstStyle/>
                    <a:p>
                      <a:pPr algn="ctr" fontAlgn="b"/>
                      <a:r>
                        <a:rPr lang="el-GR" sz="1200" b="1" i="0" u="none" strike="noStrike" dirty="0">
                          <a:effectLst/>
                          <a:latin typeface="+mn-lt"/>
                        </a:rPr>
                        <a:t>ΔΞ/ΔΑ</a:t>
                      </a:r>
                    </a:p>
                  </a:txBody>
                  <a:tcPr marL="7620" marR="7620" marT="76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16,3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bl>
          </a:graphicData>
        </a:graphic>
      </p:graphicFrame>
      <p:cxnSp>
        <p:nvCxnSpPr>
          <p:cNvPr id="24" name="Straight Connector 23"/>
          <p:cNvCxnSpPr/>
          <p:nvPr/>
        </p:nvCxnSpPr>
        <p:spPr>
          <a:xfrm>
            <a:off x="9768408" y="928557"/>
            <a:ext cx="0" cy="264445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57847" y="2049676"/>
            <a:ext cx="6096000" cy="669414"/>
          </a:xfrm>
          <a:prstGeom prst="rect">
            <a:avLst/>
          </a:prstGeom>
        </p:spPr>
        <p:txBody>
          <a:bodyPr>
            <a:spAutoFit/>
          </a:bodyPr>
          <a:lstStyle/>
          <a:p>
            <a:pPr>
              <a:lnSpc>
                <a:spcPts val="1500"/>
              </a:lnSpc>
            </a:pPr>
            <a:r>
              <a:rPr lang="el-GR" sz="1400" dirty="0" smtClean="0">
                <a:solidFill>
                  <a:srgbClr val="000000"/>
                </a:solidFill>
                <a:latin typeface="Calibri" panose="020F0502020204030204" pitchFamily="34" charset="0"/>
              </a:rPr>
              <a:t>Η </a:t>
            </a:r>
            <a:r>
              <a:rPr lang="el-GR" sz="1400" dirty="0">
                <a:solidFill>
                  <a:srgbClr val="000000"/>
                </a:solidFill>
                <a:latin typeface="Calibri" panose="020F0502020204030204" pitchFamily="34" charset="0"/>
              </a:rPr>
              <a:t>Ελλάδα δεν μπορεί να βρίσκεται σε διαρκή αντιπαλότητα με την Τουρκία και πρέπει να βρεθεί ένα </a:t>
            </a:r>
            <a:r>
              <a:rPr lang="el-GR" b="1" dirty="0" err="1">
                <a:solidFill>
                  <a:schemeClr val="accent1">
                    <a:lumMod val="75000"/>
                  </a:schemeClr>
                </a:solidFill>
                <a:latin typeface="Calibri" panose="020F0502020204030204" pitchFamily="34" charset="0"/>
              </a:rPr>
              <a:t>minimum</a:t>
            </a:r>
            <a:r>
              <a:rPr lang="el-GR" b="1" dirty="0">
                <a:solidFill>
                  <a:schemeClr val="accent1">
                    <a:lumMod val="75000"/>
                  </a:schemeClr>
                </a:solidFill>
                <a:latin typeface="Calibri" panose="020F0502020204030204" pitchFamily="34" charset="0"/>
              </a:rPr>
              <a:t> συνεννόησης </a:t>
            </a:r>
            <a:r>
              <a:rPr lang="el-GR" sz="1400" dirty="0">
                <a:solidFill>
                  <a:srgbClr val="000000"/>
                </a:solidFill>
                <a:latin typeface="Calibri" panose="020F0502020204030204" pitchFamily="34" charset="0"/>
              </a:rPr>
              <a:t>με την γείτονα χώρα ώστε να λυθούν οι διαφορές και να </a:t>
            </a:r>
            <a:r>
              <a:rPr lang="el-GR" b="1" dirty="0">
                <a:solidFill>
                  <a:schemeClr val="accent1">
                    <a:lumMod val="75000"/>
                  </a:schemeClr>
                </a:solidFill>
                <a:latin typeface="Calibri" panose="020F0502020204030204" pitchFamily="34" charset="0"/>
              </a:rPr>
              <a:t>συνυπάρχουμε ειρηνικά</a:t>
            </a:r>
            <a:r>
              <a:rPr lang="el-GR" sz="1400" dirty="0">
                <a:solidFill>
                  <a:srgbClr val="000000"/>
                </a:solidFill>
                <a:latin typeface="Calibri" panose="020F0502020204030204" pitchFamily="34" charset="0"/>
              </a:rPr>
              <a:t>.  	</a:t>
            </a:r>
          </a:p>
        </p:txBody>
      </p:sp>
      <p:sp>
        <p:nvSpPr>
          <p:cNvPr id="5" name="Rectangle 4"/>
          <p:cNvSpPr/>
          <p:nvPr/>
        </p:nvSpPr>
        <p:spPr>
          <a:xfrm>
            <a:off x="357847" y="1178669"/>
            <a:ext cx="6243382" cy="669414"/>
          </a:xfrm>
          <a:prstGeom prst="rect">
            <a:avLst/>
          </a:prstGeom>
        </p:spPr>
        <p:txBody>
          <a:bodyPr wrap="square">
            <a:spAutoFit/>
          </a:bodyPr>
          <a:lstStyle/>
          <a:p>
            <a:pPr>
              <a:lnSpc>
                <a:spcPts val="1500"/>
              </a:lnSpc>
            </a:pPr>
            <a:r>
              <a:rPr lang="el-GR" sz="1400" dirty="0">
                <a:solidFill>
                  <a:srgbClr val="000000"/>
                </a:solidFill>
                <a:latin typeface="Calibri" panose="020F0502020204030204" pitchFamily="34" charset="0"/>
              </a:rPr>
              <a:t>Δεν είναι δυνατή η συνεννόηση με την Τουρκία και η χώρα πρέπει είναι πάντα ετοιμοπόλεμη ώστε να αντιμετωπίσει τις προκλήσεις και την εχθρότητα της άλλης πλευράς και </a:t>
            </a:r>
            <a:r>
              <a:rPr lang="el-GR" b="1" dirty="0">
                <a:solidFill>
                  <a:srgbClr val="FF0000"/>
                </a:solidFill>
                <a:latin typeface="Calibri" panose="020F0502020204030204" pitchFamily="34" charset="0"/>
              </a:rPr>
              <a:t>με στρατιωτικά μέσα </a:t>
            </a:r>
            <a:r>
              <a:rPr lang="el-GR" sz="1400" dirty="0">
                <a:solidFill>
                  <a:srgbClr val="000000"/>
                </a:solidFill>
                <a:latin typeface="Calibri" panose="020F0502020204030204" pitchFamily="34" charset="0"/>
              </a:rPr>
              <a:t>εάν χρειαστεί	</a:t>
            </a:r>
          </a:p>
        </p:txBody>
      </p:sp>
    </p:spTree>
    <p:extLst>
      <p:ext uri="{BB962C8B-B14F-4D97-AF65-F5344CB8AC3E}">
        <p14:creationId xmlns:p14="http://schemas.microsoft.com/office/powerpoint/2010/main" val="37644510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116565" y="2893002"/>
            <a:ext cx="4481561" cy="1817114"/>
          </a:xfrm>
          <a:prstGeom prst="rect">
            <a:avLst/>
          </a:prstGeom>
        </p:spPr>
        <p:txBody>
          <a:bodyPr vert="horz" lIns="91440" tIns="45720" rIns="91440" bIns="45720" rtlCol="0" anchor="ctr">
            <a:norm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algn="ctr" defTabSz="914400">
              <a:lnSpc>
                <a:spcPct val="90000"/>
              </a:lnSpc>
              <a:spcBef>
                <a:spcPct val="0"/>
              </a:spcBef>
              <a:spcAft>
                <a:spcPts val="600"/>
              </a:spcAft>
              <a:defRPr/>
            </a:pPr>
            <a:r>
              <a:rPr lang="el-GR" altLang="el-GR" sz="3200" b="1" dirty="0">
                <a:solidFill>
                  <a:srgbClr val="C00000"/>
                </a:solidFill>
                <a:latin typeface="Calibri" panose="020F0502020204030204"/>
              </a:rPr>
              <a:t>8. Χαλάρωση μέτρων </a:t>
            </a:r>
          </a:p>
          <a:p>
            <a:pPr algn="ctr" defTabSz="914400">
              <a:lnSpc>
                <a:spcPct val="90000"/>
              </a:lnSpc>
              <a:spcBef>
                <a:spcPct val="0"/>
              </a:spcBef>
              <a:spcAft>
                <a:spcPts val="600"/>
              </a:spcAft>
              <a:defRPr/>
            </a:pPr>
            <a:r>
              <a:rPr lang="el-GR" altLang="el-GR" sz="3200" b="1" dirty="0">
                <a:solidFill>
                  <a:srgbClr val="C00000"/>
                </a:solidFill>
                <a:latin typeface="Calibri" panose="020F0502020204030204"/>
              </a:rPr>
              <a:t>στα σχολεία </a:t>
            </a:r>
          </a:p>
        </p:txBody>
      </p:sp>
      <p:sp>
        <p:nvSpPr>
          <p:cNvPr id="12" name="AutoShape 6"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3" name="AutoShape 7"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4" name="AutoShape 8"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5" name="Rectangle 14"/>
          <p:cNvSpPr/>
          <p:nvPr/>
        </p:nvSpPr>
        <p:spPr>
          <a:xfrm>
            <a:off x="5931404" y="2637082"/>
            <a:ext cx="184730" cy="369332"/>
          </a:xfrm>
          <a:prstGeom prst="rect">
            <a:avLst/>
          </a:prstGeom>
        </p:spPr>
        <p:txBody>
          <a:bodyPr wrap="none">
            <a:spAutoFit/>
          </a:bodyPr>
          <a:lstStyle/>
          <a:p>
            <a:pPr algn="ctr">
              <a:defRPr/>
            </a:pPr>
            <a:endParaRPr lang="el-GR" altLang="el-GR" i="1" dirty="0">
              <a:solidFill>
                <a:prstClr val="white"/>
              </a:solidFill>
            </a:endParaRPr>
          </a:p>
        </p:txBody>
      </p:sp>
      <p:pic>
        <p:nvPicPr>
          <p:cNvPr id="47106" name="Picture 2" descr="Χωρίς μάσκα από αύριο σε εξωτερικούς χώρους - Ποια άλλα μέτρα χαλάρωσης  ισχύουν από Δευτέρα 28.6.2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6297" y="678496"/>
            <a:ext cx="5886178" cy="6179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6232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880485" y="319733"/>
            <a:ext cx="9448800"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a:lnSpc>
                <a:spcPct val="110000"/>
              </a:lnSpc>
              <a:spcBef>
                <a:spcPct val="20000"/>
              </a:spcBef>
            </a:pPr>
            <a:r>
              <a:rPr lang="el-GR" altLang="el-GR" sz="1800" b="1" dirty="0">
                <a:solidFill>
                  <a:schemeClr val="bg2">
                    <a:lumMod val="25000"/>
                  </a:schemeClr>
                </a:solidFill>
                <a:latin typeface="+mj-lt"/>
                <a:ea typeface="+mj-ea"/>
                <a:cs typeface="+mj-cs"/>
              </a:rPr>
              <a:t>Βαθμός συμφωνίας με την </a:t>
            </a:r>
            <a:r>
              <a:rPr lang="el-GR" altLang="el-GR" sz="1800" b="1" dirty="0">
                <a:solidFill>
                  <a:srgbClr val="FF0000"/>
                </a:solidFill>
                <a:latin typeface="+mj-lt"/>
                <a:ea typeface="+mj-ea"/>
                <a:cs typeface="+mj-cs"/>
              </a:rPr>
              <a:t>χαλάρωση των μέτρων </a:t>
            </a:r>
            <a:r>
              <a:rPr lang="el-GR" altLang="el-GR" sz="1800" b="1" dirty="0">
                <a:solidFill>
                  <a:schemeClr val="bg2">
                    <a:lumMod val="25000"/>
                  </a:schemeClr>
                </a:solidFill>
                <a:latin typeface="+mj-lt"/>
                <a:ea typeface="+mj-ea"/>
                <a:cs typeface="+mj-cs"/>
              </a:rPr>
              <a:t>ενάντια στην μετάδοση του COVID-19 στα </a:t>
            </a:r>
            <a:r>
              <a:rPr lang="el-GR" altLang="el-GR" sz="1800" b="1" dirty="0">
                <a:solidFill>
                  <a:srgbClr val="FF0000"/>
                </a:solidFill>
                <a:latin typeface="+mj-lt"/>
                <a:ea typeface="+mj-ea"/>
                <a:cs typeface="+mj-cs"/>
              </a:rPr>
              <a:t>σχολεία</a:t>
            </a:r>
            <a:r>
              <a:rPr lang="el-GR" altLang="el-GR" sz="1800" b="1" dirty="0">
                <a:solidFill>
                  <a:schemeClr val="bg2">
                    <a:lumMod val="25000"/>
                  </a:schemeClr>
                </a:solidFill>
                <a:latin typeface="+mj-lt"/>
                <a:ea typeface="+mj-ea"/>
                <a:cs typeface="+mj-cs"/>
              </a:rPr>
              <a:t> </a:t>
            </a:r>
          </a:p>
          <a:p>
            <a:pPr algn="ctr">
              <a:lnSpc>
                <a:spcPct val="110000"/>
              </a:lnSpc>
              <a:spcBef>
                <a:spcPct val="20000"/>
              </a:spcBef>
            </a:pPr>
            <a:r>
              <a:rPr lang="el-GR" altLang="el-GR" sz="1200" i="1" dirty="0">
                <a:solidFill>
                  <a:schemeClr val="bg1">
                    <a:lumMod val="50000"/>
                  </a:schemeClr>
                </a:solidFill>
              </a:rPr>
              <a:t>Ενόψει της νέας σχολικής χρονιάς συμφωνείτε με την χαλάρωση των μέτρων ενάντια στην μετάδοση του COVID-19;</a:t>
            </a:r>
          </a:p>
          <a:p>
            <a:pPr algn="ctr">
              <a:lnSpc>
                <a:spcPct val="110000"/>
              </a:lnSpc>
            </a:pPr>
            <a:r>
              <a:rPr lang="el-GR" altLang="el-GR" b="1" dirty="0">
                <a:solidFill>
                  <a:schemeClr val="bg1">
                    <a:lumMod val="50000"/>
                  </a:schemeClr>
                </a:solidFill>
              </a:rPr>
              <a:t>Σύνολο ερωτηθέντων</a:t>
            </a:r>
            <a:r>
              <a:rPr lang="en-US" altLang="el-GR" b="1" dirty="0">
                <a:solidFill>
                  <a:schemeClr val="bg1">
                    <a:lumMod val="50000"/>
                  </a:schemeClr>
                </a:solidFill>
              </a:rPr>
              <a:t> (N=</a:t>
            </a:r>
            <a:r>
              <a:rPr lang="el-GR" altLang="el-GR" b="1" dirty="0">
                <a:solidFill>
                  <a:schemeClr val="bg1">
                    <a:lumMod val="50000"/>
                  </a:schemeClr>
                </a:solidFill>
              </a:rPr>
              <a:t>1000</a:t>
            </a:r>
            <a:r>
              <a:rPr lang="en-US" altLang="el-GR" b="1" dirty="0">
                <a:solidFill>
                  <a:schemeClr val="bg1">
                    <a:lumMod val="50000"/>
                  </a:schemeClr>
                </a:solidFill>
              </a:rPr>
              <a:t>)</a:t>
            </a:r>
            <a:r>
              <a:rPr lang="el-GR" altLang="el-GR" b="1" dirty="0">
                <a:solidFill>
                  <a:schemeClr val="bg1">
                    <a:lumMod val="50000"/>
                  </a:schemeClr>
                </a:solidFill>
              </a:rPr>
              <a:t> </a:t>
            </a:r>
            <a:endParaRPr lang="en-GB" altLang="el-GR" dirty="0">
              <a:solidFill>
                <a:schemeClr val="bg2"/>
              </a:solidFill>
            </a:endParaRP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fld id="{D57F1E4F-1CFF-5643-939E-217C01CDF565}" type="slidenum">
              <a:rPr lang="en-US" smtClean="0"/>
              <a:pPr/>
              <a:t>84</a:t>
            </a:fld>
            <a:endParaRPr lang="en-US" dirty="0"/>
          </a:p>
        </p:txBody>
      </p:sp>
      <p:graphicFrame>
        <p:nvGraphicFramePr>
          <p:cNvPr id="9" name="Chart 8"/>
          <p:cNvGraphicFramePr/>
          <p:nvPr>
            <p:extLst>
              <p:ext uri="{D42A27DB-BD31-4B8C-83A1-F6EECF244321}">
                <p14:modId xmlns:p14="http://schemas.microsoft.com/office/powerpoint/2010/main" val="3611992354"/>
              </p:ext>
            </p:extLst>
          </p:nvPr>
        </p:nvGraphicFramePr>
        <p:xfrm>
          <a:off x="1112705" y="1399960"/>
          <a:ext cx="7411542" cy="451102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6445115" y="2068627"/>
            <a:ext cx="1087157" cy="523220"/>
          </a:xfrm>
          <a:prstGeom prst="rect">
            <a:avLst/>
          </a:prstGeom>
          <a:noFill/>
        </p:spPr>
        <p:txBody>
          <a:bodyPr wrap="none" rtlCol="0">
            <a:spAutoFit/>
          </a:bodyPr>
          <a:lstStyle/>
          <a:p>
            <a:r>
              <a:rPr lang="el-GR" sz="2800" b="1" dirty="0">
                <a:solidFill>
                  <a:schemeClr val="accent1">
                    <a:lumMod val="75000"/>
                  </a:schemeClr>
                </a:solidFill>
              </a:rPr>
              <a:t>55,5%</a:t>
            </a:r>
            <a:endParaRPr lang="en-US" sz="2800" b="1" dirty="0">
              <a:solidFill>
                <a:schemeClr val="accent1">
                  <a:lumMod val="75000"/>
                </a:schemeClr>
              </a:solidFill>
            </a:endParaRPr>
          </a:p>
        </p:txBody>
      </p:sp>
      <p:sp>
        <p:nvSpPr>
          <p:cNvPr id="11" name="TextBox 10"/>
          <p:cNvSpPr txBox="1"/>
          <p:nvPr/>
        </p:nvSpPr>
        <p:spPr>
          <a:xfrm>
            <a:off x="5497295" y="3989807"/>
            <a:ext cx="1087157" cy="523220"/>
          </a:xfrm>
          <a:prstGeom prst="rect">
            <a:avLst/>
          </a:prstGeom>
          <a:noFill/>
        </p:spPr>
        <p:txBody>
          <a:bodyPr wrap="none" rtlCol="0">
            <a:spAutoFit/>
          </a:bodyPr>
          <a:lstStyle/>
          <a:p>
            <a:r>
              <a:rPr lang="el-GR" sz="2800" b="1" dirty="0">
                <a:solidFill>
                  <a:schemeClr val="accent2">
                    <a:lumMod val="75000"/>
                  </a:schemeClr>
                </a:solidFill>
              </a:rPr>
              <a:t>34,4%</a:t>
            </a:r>
            <a:endParaRPr lang="en-US" sz="2800" b="1" dirty="0">
              <a:solidFill>
                <a:schemeClr val="accent2">
                  <a:lumMod val="75000"/>
                </a:schemeClr>
              </a:solidFill>
            </a:endParaRPr>
          </a:p>
        </p:txBody>
      </p:sp>
    </p:spTree>
    <p:extLst>
      <p:ext uri="{BB962C8B-B14F-4D97-AF65-F5344CB8AC3E}">
        <p14:creationId xmlns:p14="http://schemas.microsoft.com/office/powerpoint/2010/main" val="39116689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268370" y="310778"/>
            <a:ext cx="9448800" cy="89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0" lvl="0" indent="0" algn="ctr">
              <a:lnSpc>
                <a:spcPct val="110000"/>
              </a:lnSpc>
              <a:spcBef>
                <a:spcPct val="20000"/>
              </a:spcBef>
            </a:pPr>
            <a:r>
              <a:rPr lang="el-GR" altLang="el-GR" sz="1800" b="1" dirty="0">
                <a:solidFill>
                  <a:srgbClr val="E7E6E6">
                    <a:lumMod val="25000"/>
                  </a:srgbClr>
                </a:solidFill>
                <a:latin typeface="Calibri Light" panose="020F0302020204030204"/>
              </a:rPr>
              <a:t>Βαθμός συμφωνίας με την </a:t>
            </a:r>
            <a:r>
              <a:rPr lang="el-GR" altLang="el-GR" sz="1800" b="1" dirty="0">
                <a:solidFill>
                  <a:srgbClr val="FF0000"/>
                </a:solidFill>
                <a:latin typeface="Calibri Light" panose="020F0302020204030204"/>
              </a:rPr>
              <a:t>χαλάρωση των μέτρων </a:t>
            </a:r>
            <a:r>
              <a:rPr lang="el-GR" altLang="el-GR" sz="1800" b="1" dirty="0">
                <a:solidFill>
                  <a:srgbClr val="E7E6E6">
                    <a:lumMod val="25000"/>
                  </a:srgbClr>
                </a:solidFill>
                <a:latin typeface="Calibri Light" panose="020F0302020204030204"/>
              </a:rPr>
              <a:t>ενάντια στην μετάδοση του COVID-19 στα </a:t>
            </a:r>
            <a:r>
              <a:rPr lang="el-GR" altLang="el-GR" sz="1800" b="1" dirty="0">
                <a:solidFill>
                  <a:srgbClr val="FF0000"/>
                </a:solidFill>
                <a:latin typeface="Calibri Light" panose="020F0302020204030204"/>
              </a:rPr>
              <a:t>σχολεία</a:t>
            </a:r>
            <a:r>
              <a:rPr lang="el-GR" altLang="el-GR" sz="1800" b="1" dirty="0">
                <a:solidFill>
                  <a:srgbClr val="E7E6E6">
                    <a:lumMod val="25000"/>
                  </a:srgbClr>
                </a:solidFill>
                <a:latin typeface="Calibri Light" panose="020F0302020204030204"/>
              </a:rPr>
              <a:t> </a:t>
            </a:r>
          </a:p>
          <a:p>
            <a:pPr marL="0" lvl="0" indent="0" algn="ctr">
              <a:lnSpc>
                <a:spcPct val="110000"/>
              </a:lnSpc>
              <a:spcBef>
                <a:spcPct val="20000"/>
              </a:spcBef>
            </a:pPr>
            <a:r>
              <a:rPr lang="el-GR" altLang="el-GR" sz="1200" i="1" dirty="0">
                <a:solidFill>
                  <a:prstClr val="white">
                    <a:lumMod val="50000"/>
                  </a:prstClr>
                </a:solidFill>
                <a:latin typeface="Calibri" panose="020F0502020204030204"/>
              </a:rPr>
              <a:t>Ενόψει της νέας σχολικής χρονιάς συμφωνείτε με την χαλάρωση των μέτρων ενάντια στην μετάδοση του COVID-19;</a:t>
            </a:r>
          </a:p>
          <a:p>
            <a:pPr algn="ctr">
              <a:lnSpc>
                <a:spcPct val="120000"/>
              </a:lnSpc>
              <a:defRPr/>
            </a:pPr>
            <a:r>
              <a:rPr lang="el-GR" altLang="el-GR" b="1" kern="0" dirty="0">
                <a:solidFill>
                  <a:schemeClr val="bg1">
                    <a:lumMod val="50000"/>
                  </a:schemeClr>
                </a:solidFill>
              </a:rPr>
              <a:t>Ανάλυση με βάση την ψήφο 2019, το φύλο και την ηλικία, και την περιοχή</a:t>
            </a: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fld id="{D57F1E4F-1CFF-5643-939E-217C01CDF565}" type="slidenum">
              <a:rPr lang="en-US" smtClean="0"/>
              <a:pPr/>
              <a:t>85</a:t>
            </a:fld>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2137389766"/>
              </p:ext>
            </p:extLst>
          </p:nvPr>
        </p:nvGraphicFramePr>
        <p:xfrm>
          <a:off x="1842643" y="1754013"/>
          <a:ext cx="8935257" cy="1999443"/>
        </p:xfrm>
        <a:graphic>
          <a:graphicData uri="http://schemas.openxmlformats.org/drawingml/2006/table">
            <a:tbl>
              <a:tblPr/>
              <a:tblGrid>
                <a:gridCol w="2305830">
                  <a:extLst>
                    <a:ext uri="{9D8B030D-6E8A-4147-A177-3AD203B41FA5}">
                      <a16:colId xmlns:a16="http://schemas.microsoft.com/office/drawing/2014/main" val="20000"/>
                    </a:ext>
                  </a:extLst>
                </a:gridCol>
                <a:gridCol w="2029205">
                  <a:extLst>
                    <a:ext uri="{9D8B030D-6E8A-4147-A177-3AD203B41FA5}">
                      <a16:colId xmlns:a16="http://schemas.microsoft.com/office/drawing/2014/main" val="20001"/>
                    </a:ext>
                  </a:extLst>
                </a:gridCol>
                <a:gridCol w="1502738">
                  <a:extLst>
                    <a:ext uri="{9D8B030D-6E8A-4147-A177-3AD203B41FA5}">
                      <a16:colId xmlns:a16="http://schemas.microsoft.com/office/drawing/2014/main" val="20002"/>
                    </a:ext>
                  </a:extLst>
                </a:gridCol>
                <a:gridCol w="1548742">
                  <a:extLst>
                    <a:ext uri="{9D8B030D-6E8A-4147-A177-3AD203B41FA5}">
                      <a16:colId xmlns:a16="http://schemas.microsoft.com/office/drawing/2014/main" val="20003"/>
                    </a:ext>
                  </a:extLst>
                </a:gridCol>
                <a:gridCol w="1548742">
                  <a:extLst>
                    <a:ext uri="{9D8B030D-6E8A-4147-A177-3AD203B41FA5}">
                      <a16:colId xmlns:a16="http://schemas.microsoft.com/office/drawing/2014/main" val="20004"/>
                    </a:ext>
                  </a:extLst>
                </a:gridCol>
              </a:tblGrid>
              <a:tr h="703120">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62546">
                <a:tc>
                  <a:txBody>
                    <a:bodyPr/>
                    <a:lstStyle/>
                    <a:p>
                      <a:pPr algn="ctr" fontAlgn="b"/>
                      <a:r>
                        <a:rPr lang="el-GR" sz="1000" b="1" i="0" u="none" strike="noStrike" dirty="0">
                          <a:solidFill>
                            <a:srgbClr val="000000"/>
                          </a:solidFill>
                          <a:effectLst/>
                          <a:latin typeface="+mn-lt"/>
                        </a:rPr>
                        <a:t>Σίγουρα/Μάλλον Ναι</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55,5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56,9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56,3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431297">
                <a:tc>
                  <a:txBody>
                    <a:bodyPr/>
                    <a:lstStyle/>
                    <a:p>
                      <a:pPr algn="ctr" fontAlgn="b"/>
                      <a:r>
                        <a:rPr lang="el-GR" sz="1000" b="1" i="0" u="none" strike="noStrike">
                          <a:solidFill>
                            <a:srgbClr val="000000"/>
                          </a:solidFill>
                          <a:effectLst/>
                          <a:latin typeface="+mn-lt"/>
                        </a:rPr>
                        <a:t>Μάλλον/Σίγουρα Όχι</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34,4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36,6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34,4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31,7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02480">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10,1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9,2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8468131"/>
              </p:ext>
            </p:extLst>
          </p:nvPr>
        </p:nvGraphicFramePr>
        <p:xfrm>
          <a:off x="1842643" y="4412369"/>
          <a:ext cx="8935258" cy="1883230"/>
        </p:xfrm>
        <a:graphic>
          <a:graphicData uri="http://schemas.openxmlformats.org/drawingml/2006/table">
            <a:tbl>
              <a:tblPr/>
              <a:tblGrid>
                <a:gridCol w="1327096">
                  <a:extLst>
                    <a:ext uri="{9D8B030D-6E8A-4147-A177-3AD203B41FA5}">
                      <a16:colId xmlns:a16="http://schemas.microsoft.com/office/drawing/2014/main" val="20000"/>
                    </a:ext>
                  </a:extLst>
                </a:gridCol>
                <a:gridCol w="893383">
                  <a:extLst>
                    <a:ext uri="{9D8B030D-6E8A-4147-A177-3AD203B41FA5}">
                      <a16:colId xmlns:a16="http://schemas.microsoft.com/office/drawing/2014/main" val="20001"/>
                    </a:ext>
                  </a:extLst>
                </a:gridCol>
                <a:gridCol w="948544">
                  <a:extLst>
                    <a:ext uri="{9D8B030D-6E8A-4147-A177-3AD203B41FA5}">
                      <a16:colId xmlns:a16="http://schemas.microsoft.com/office/drawing/2014/main" val="20002"/>
                    </a:ext>
                  </a:extLst>
                </a:gridCol>
                <a:gridCol w="946640">
                  <a:extLst>
                    <a:ext uri="{9D8B030D-6E8A-4147-A177-3AD203B41FA5}">
                      <a16:colId xmlns:a16="http://schemas.microsoft.com/office/drawing/2014/main" val="20003"/>
                    </a:ext>
                  </a:extLst>
                </a:gridCol>
                <a:gridCol w="963919">
                  <a:extLst>
                    <a:ext uri="{9D8B030D-6E8A-4147-A177-3AD203B41FA5}">
                      <a16:colId xmlns:a16="http://schemas.microsoft.com/office/drawing/2014/main" val="20004"/>
                    </a:ext>
                  </a:extLst>
                </a:gridCol>
                <a:gridCol w="963919">
                  <a:extLst>
                    <a:ext uri="{9D8B030D-6E8A-4147-A177-3AD203B41FA5}">
                      <a16:colId xmlns:a16="http://schemas.microsoft.com/office/drawing/2014/main" val="20005"/>
                    </a:ext>
                  </a:extLst>
                </a:gridCol>
                <a:gridCol w="963919">
                  <a:extLst>
                    <a:ext uri="{9D8B030D-6E8A-4147-A177-3AD203B41FA5}">
                      <a16:colId xmlns:a16="http://schemas.microsoft.com/office/drawing/2014/main" val="20006"/>
                    </a:ext>
                  </a:extLst>
                </a:gridCol>
                <a:gridCol w="963919">
                  <a:extLst>
                    <a:ext uri="{9D8B030D-6E8A-4147-A177-3AD203B41FA5}">
                      <a16:colId xmlns:a16="http://schemas.microsoft.com/office/drawing/2014/main" val="20007"/>
                    </a:ext>
                  </a:extLst>
                </a:gridCol>
                <a:gridCol w="963919">
                  <a:extLst>
                    <a:ext uri="{9D8B030D-6E8A-4147-A177-3AD203B41FA5}">
                      <a16:colId xmlns:a16="http://schemas.microsoft.com/office/drawing/2014/main" val="20008"/>
                    </a:ext>
                  </a:extLst>
                </a:gridCol>
              </a:tblGrid>
              <a:tr h="703758">
                <a:tc>
                  <a:txBody>
                    <a:bodyPr/>
                    <a:lstStyle/>
                    <a:p>
                      <a:pPr algn="ctr" fontAlgn="b"/>
                      <a:endParaRPr kumimoji="0" lang="en-US" sz="1600" b="1" i="0" u="none" strike="noStrike" kern="1200" cap="none" spc="0" normalizeH="0" baseline="0" dirty="0">
                        <a:ln>
                          <a:noFill/>
                        </a:ln>
                        <a:solidFill>
                          <a:srgbClr val="000000"/>
                        </a:solidFill>
                        <a:effectLst/>
                        <a:uLnTx/>
                        <a:uFillTx/>
                        <a:latin typeface="+mn-lt"/>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mn-lt"/>
                          <a:cs typeface="Calibri" panose="020F0502020204030204" pitchFamily="34" charset="0"/>
                        </a:rPr>
                        <a:t>ΣΥΝΟΛΟ</a:t>
                      </a:r>
                      <a:endParaRPr kumimoji="0" lang="el-GR" altLang="el-GR" sz="1000" b="1" i="0" u="none" strike="noStrike" cap="none" normalizeH="0" baseline="0" dirty="0">
                        <a:ln>
                          <a:noFill/>
                        </a:ln>
                        <a:solidFill>
                          <a:srgbClr val="FFFFFF"/>
                        </a:solidFill>
                        <a:effectLst/>
                        <a:latin typeface="+mn-lt"/>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mn-lt"/>
                          <a:cs typeface="Calibri" panose="020F0502020204030204" pitchFamily="34" charset="0"/>
                        </a:rPr>
                        <a:t>ΕΡΩΤΗ</a:t>
                      </a:r>
                      <a:endParaRPr kumimoji="0" lang="el-GR" altLang="el-GR" sz="1000" b="1" i="0" u="none" strike="noStrike" cap="none" normalizeH="0" baseline="0" dirty="0">
                        <a:ln>
                          <a:noFill/>
                        </a:ln>
                        <a:solidFill>
                          <a:srgbClr val="FFFFFF"/>
                        </a:solidFill>
                        <a:effectLst/>
                        <a:latin typeface="+mn-lt"/>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mn-lt"/>
                          <a:cs typeface="Calibri" panose="020F0502020204030204" pitchFamily="34" charset="0"/>
                        </a:rPr>
                        <a:t>ΘΕΝΤ</a:t>
                      </a:r>
                      <a:r>
                        <a:rPr kumimoji="0" lang="el-GR" altLang="el-GR" sz="1000" b="1" i="0" u="none" strike="noStrike" cap="none" normalizeH="0" baseline="0" dirty="0">
                          <a:ln>
                            <a:noFill/>
                          </a:ln>
                          <a:solidFill>
                            <a:srgbClr val="FFFFFF"/>
                          </a:solidFill>
                          <a:effectLst/>
                          <a:latin typeface="+mn-lt"/>
                          <a:cs typeface="Calibri" panose="020F0502020204030204" pitchFamily="34" charset="0"/>
                        </a:rPr>
                        <a:t>ΩΝ</a:t>
                      </a:r>
                      <a:endParaRPr kumimoji="0" lang="en-GB" altLang="el-GR" sz="1000" b="1" i="0" u="none" strike="noStrike" cap="none" normalizeH="0" baseline="0" dirty="0">
                        <a:ln>
                          <a:noFill/>
                        </a:ln>
                        <a:solidFill>
                          <a:srgbClr val="FFFFFF"/>
                        </a:solidFill>
                        <a:effectLst/>
                        <a:latin typeface="+mn-lt"/>
                        <a:cs typeface="Calibri" panose="020F0502020204030204" pitchFamily="34" charset="0"/>
                      </a:endParaRPr>
                    </a:p>
                  </a:txBody>
                  <a:tcPr marL="91437" marR="91437" marT="45710" marB="4571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mn-lt"/>
                          <a:cs typeface="Calibri" panose="020F0502020204030204" pitchFamily="34" charset="0"/>
                        </a:rPr>
                        <a:t>ΑΝΔΡΕΣ</a:t>
                      </a:r>
                      <a:endParaRPr kumimoji="0" lang="en-US" altLang="el-GR" sz="1050" b="1" i="0" u="none" strike="noStrike" cap="none" normalizeH="0" baseline="0" dirty="0">
                        <a:ln>
                          <a:noFill/>
                        </a:ln>
                        <a:solidFill>
                          <a:schemeClr val="bg1"/>
                        </a:solidFill>
                        <a:effectLst/>
                        <a:latin typeface="+mn-lt"/>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mn-lt"/>
                          <a:cs typeface="Calibri" panose="020F0502020204030204" pitchFamily="34" charset="0"/>
                        </a:rPr>
                        <a:t>ΓΥΝΑΙΚΕΣ</a:t>
                      </a:r>
                      <a:endParaRPr kumimoji="0" lang="en-US" altLang="el-GR" sz="1050" b="1" i="0" u="none" strike="noStrike" cap="none" normalizeH="0" baseline="0" dirty="0">
                        <a:ln>
                          <a:noFill/>
                        </a:ln>
                        <a:solidFill>
                          <a:schemeClr val="bg1"/>
                        </a:solidFill>
                        <a:effectLst/>
                        <a:latin typeface="+mn-lt"/>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mn-lt"/>
                          <a:ea typeface="+mn-ea"/>
                          <a:cs typeface="Calibri" panose="020F0502020204030204" pitchFamily="34" charset="0"/>
                        </a:rPr>
                        <a:t>17-34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mn-lt"/>
                          <a:ea typeface="+mn-ea"/>
                          <a:cs typeface="Calibri" panose="020F0502020204030204" pitchFamily="34" charset="0"/>
                        </a:rPr>
                        <a:t>35-44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mn-lt"/>
                          <a:ea typeface="+mn-ea"/>
                          <a:cs typeface="Calibri" panose="020F0502020204030204" pitchFamily="34" charset="0"/>
                        </a:rPr>
                        <a:t>45-54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mn-lt"/>
                          <a:ea typeface="+mn-ea"/>
                          <a:cs typeface="Calibri" panose="020F0502020204030204" pitchFamily="34" charset="0"/>
                        </a:rPr>
                        <a:t>55-64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l-GR" sz="1050" b="1" i="0" u="none" strike="noStrike" kern="1200" cap="none" normalizeH="0" baseline="0" dirty="0">
                          <a:ln>
                            <a:noFill/>
                          </a:ln>
                          <a:solidFill>
                            <a:schemeClr val="bg1"/>
                          </a:solidFill>
                          <a:effectLst/>
                          <a:latin typeface="+mn-lt"/>
                          <a:ea typeface="+mn-ea"/>
                          <a:cs typeface="Calibri" panose="020F0502020204030204" pitchFamily="34" charset="0"/>
                        </a:rPr>
                        <a:t>65+</a:t>
                      </a:r>
                      <a:endParaRPr kumimoji="0" lang="en-US" sz="1050" b="1" i="0" u="none" strike="noStrike" kern="1200" cap="none" normalizeH="0" baseline="0" dirty="0">
                        <a:ln>
                          <a:noFill/>
                        </a:ln>
                        <a:solidFill>
                          <a:schemeClr val="bg1"/>
                        </a:solidFill>
                        <a:effectLst/>
                        <a:latin typeface="+mn-lt"/>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40773">
                <a:tc>
                  <a:txBody>
                    <a:bodyPr/>
                    <a:lstStyle/>
                    <a:p>
                      <a:pPr algn="ctr" fontAlgn="b"/>
                      <a:r>
                        <a:rPr lang="el-GR" sz="1000" b="1" i="0" u="none" strike="noStrike" dirty="0">
                          <a:solidFill>
                            <a:srgbClr val="000000"/>
                          </a:solidFill>
                          <a:effectLst/>
                          <a:latin typeface="+mn-lt"/>
                        </a:rPr>
                        <a:t>Σίγουρα/Μάλλον Ναι</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55,5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60,5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58,2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57,8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41,7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440773">
                <a:tc>
                  <a:txBody>
                    <a:bodyPr/>
                    <a:lstStyle/>
                    <a:p>
                      <a:pPr algn="ctr" fontAlgn="b"/>
                      <a:r>
                        <a:rPr lang="el-GR" sz="1000" b="1" i="0" u="none" strike="noStrike">
                          <a:solidFill>
                            <a:srgbClr val="000000"/>
                          </a:solidFill>
                          <a:effectLst/>
                          <a:latin typeface="+mn-lt"/>
                        </a:rPr>
                        <a:t>Μάλλον/Σίγουρα Όχι</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34,4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33,3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35,4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29,3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30,6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38,4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40,2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97926">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10,1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8,7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8,2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499429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265716" y="2893002"/>
            <a:ext cx="5272888" cy="1817114"/>
          </a:xfrm>
          <a:prstGeom prst="rect">
            <a:avLst/>
          </a:prstGeom>
        </p:spPr>
        <p:txBody>
          <a:bodyPr vert="horz" lIns="91440" tIns="45720" rIns="91440" bIns="45720" rtlCol="0" anchor="ctr">
            <a:norm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algn="ctr" defTabSz="914400">
              <a:lnSpc>
                <a:spcPct val="90000"/>
              </a:lnSpc>
              <a:spcBef>
                <a:spcPct val="0"/>
              </a:spcBef>
              <a:spcAft>
                <a:spcPts val="600"/>
              </a:spcAft>
              <a:defRPr/>
            </a:pPr>
            <a:r>
              <a:rPr lang="el-GR" altLang="el-GR" sz="3200" b="1" dirty="0">
                <a:solidFill>
                  <a:srgbClr val="C00000"/>
                </a:solidFill>
                <a:latin typeface="Calibri" panose="020F0502020204030204"/>
              </a:rPr>
              <a:t>9. Δείκτες αισιοδοξίας</a:t>
            </a:r>
          </a:p>
        </p:txBody>
      </p:sp>
      <p:sp>
        <p:nvSpPr>
          <p:cNvPr id="12" name="AutoShape 6"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3" name="AutoShape 7"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4" name="AutoShape 8"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5" name="Rectangle 14"/>
          <p:cNvSpPr/>
          <p:nvPr/>
        </p:nvSpPr>
        <p:spPr>
          <a:xfrm>
            <a:off x="5931404" y="2637082"/>
            <a:ext cx="184730" cy="369332"/>
          </a:xfrm>
          <a:prstGeom prst="rect">
            <a:avLst/>
          </a:prstGeom>
        </p:spPr>
        <p:txBody>
          <a:bodyPr wrap="none">
            <a:spAutoFit/>
          </a:bodyPr>
          <a:lstStyle/>
          <a:p>
            <a:pPr algn="ctr">
              <a:defRPr/>
            </a:pPr>
            <a:endParaRPr lang="el-GR" altLang="el-GR" i="1" dirty="0">
              <a:solidFill>
                <a:prstClr val="white"/>
              </a:solidFill>
            </a:endParaRPr>
          </a:p>
        </p:txBody>
      </p:sp>
      <p:pic>
        <p:nvPicPr>
          <p:cNvPr id="24578" name="Picture 2" descr="Η αισιοδοξία είναι στάση ζωής! - Εναλλακτική Δράση"/>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5067" y="704498"/>
            <a:ext cx="6357408" cy="6153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94374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287530" y="6256380"/>
            <a:ext cx="584978" cy="365125"/>
          </a:xfrm>
        </p:spPr>
        <p:txBody>
          <a:bodyPr/>
          <a:lstStyle/>
          <a:p>
            <a:fld id="{D57F1E4F-1CFF-5643-939E-217C01CDF565}" type="slidenum">
              <a:rPr lang="en-US" smtClean="0"/>
              <a:pPr/>
              <a:t>87</a:t>
            </a:fld>
            <a:endParaRPr lang="en-US" dirty="0"/>
          </a:p>
        </p:txBody>
      </p:sp>
      <p:sp>
        <p:nvSpPr>
          <p:cNvPr id="34819" name="Rectangle 2"/>
          <p:cNvSpPr>
            <a:spLocks noGrp="1" noChangeArrowheads="1"/>
          </p:cNvSpPr>
          <p:nvPr>
            <p:ph type="title" idx="4294967295"/>
          </p:nvPr>
        </p:nvSpPr>
        <p:spPr bwMode="auto">
          <a:xfrm>
            <a:off x="1140361" y="0"/>
            <a:ext cx="9144000" cy="7817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p>
            <a:pPr algn="ctr" eaLnBrk="1" hangingPunct="1">
              <a:lnSpc>
                <a:spcPct val="110000"/>
              </a:lnSpc>
            </a:pPr>
            <a:r>
              <a:rPr lang="el-GR" altLang="en-US" sz="1800" dirty="0">
                <a:solidFill>
                  <a:schemeClr val="tx1"/>
                </a:solidFill>
                <a:latin typeface="Calibri" panose="020F0502020204030204" pitchFamily="34" charset="0"/>
                <a:cs typeface="Calibri" panose="020F0502020204030204" pitchFamily="34" charset="0"/>
              </a:rPr>
              <a:t>Δείκτης </a:t>
            </a:r>
            <a:r>
              <a:rPr lang="el-GR" altLang="en-US" sz="1800" dirty="0" smtClean="0">
                <a:solidFill>
                  <a:schemeClr val="tx1"/>
                </a:solidFill>
                <a:latin typeface="Calibri" panose="020F0502020204030204" pitchFamily="34" charset="0"/>
                <a:cs typeface="Calibri" panose="020F0502020204030204" pitchFamily="34" charset="0"/>
              </a:rPr>
              <a:t>αισιοδοξίας – </a:t>
            </a:r>
            <a:r>
              <a:rPr lang="el-GR" altLang="en-US" sz="1800" dirty="0" smtClean="0">
                <a:solidFill>
                  <a:srgbClr val="FF0000"/>
                </a:solidFill>
                <a:latin typeface="Calibri" panose="020F0502020204030204" pitchFamily="34" charset="0"/>
                <a:cs typeface="Calibri" panose="020F0502020204030204" pitchFamily="34" charset="0"/>
              </a:rPr>
              <a:t>Πως πάνε τα πράγμα στην χώρα </a:t>
            </a:r>
            <a:r>
              <a:rPr lang="el-GR" altLang="en-US" sz="1800" dirty="0">
                <a:solidFill>
                  <a:srgbClr val="FF0000"/>
                </a:solidFill>
                <a:latin typeface="Calibri" panose="020F0502020204030204" pitchFamily="34" charset="0"/>
                <a:cs typeface="Calibri" panose="020F0502020204030204" pitchFamily="34" charset="0"/>
              </a:rPr>
              <a:t/>
            </a:r>
            <a:br>
              <a:rPr lang="el-GR" altLang="en-US" sz="1800" dirty="0">
                <a:solidFill>
                  <a:srgbClr val="FF0000"/>
                </a:solidFill>
                <a:latin typeface="Calibri" panose="020F0502020204030204" pitchFamily="34" charset="0"/>
                <a:cs typeface="Calibri" panose="020F0502020204030204" pitchFamily="34" charset="0"/>
              </a:rPr>
            </a:br>
            <a:r>
              <a:rPr lang="el-GR" altLang="el-GR" sz="1200" b="1" dirty="0">
                <a:solidFill>
                  <a:schemeClr val="bg1">
                    <a:lumMod val="50000"/>
                  </a:schemeClr>
                </a:solidFill>
                <a:latin typeface="Calibri" panose="020F0502020204030204" pitchFamily="34" charset="0"/>
                <a:cs typeface="Calibri" panose="020F0502020204030204" pitchFamily="34" charset="0"/>
              </a:rPr>
              <a:t>Σύνολο ερωτηθέντων</a:t>
            </a:r>
            <a:r>
              <a:rPr lang="en-US" altLang="el-GR" sz="1200" b="1" dirty="0">
                <a:solidFill>
                  <a:schemeClr val="bg1">
                    <a:lumMod val="50000"/>
                  </a:schemeClr>
                </a:solidFill>
                <a:latin typeface="Calibri" panose="020F0502020204030204" pitchFamily="34" charset="0"/>
                <a:cs typeface="Calibri" panose="020F0502020204030204" pitchFamily="34" charset="0"/>
              </a:rPr>
              <a:t> (N=1000)</a:t>
            </a:r>
            <a:r>
              <a:rPr lang="el-GR" altLang="el-GR" sz="1200" b="1" dirty="0">
                <a:solidFill>
                  <a:schemeClr val="bg1">
                    <a:lumMod val="50000"/>
                  </a:schemeClr>
                </a:solidFill>
                <a:latin typeface="Calibri" panose="020F0502020204030204" pitchFamily="34" charset="0"/>
                <a:cs typeface="Calibri" panose="020F0502020204030204" pitchFamily="34" charset="0"/>
              </a:rPr>
              <a:t> </a:t>
            </a:r>
            <a:endParaRPr lang="en-GB" altLang="el-GR" sz="1200" b="1" dirty="0">
              <a:solidFill>
                <a:schemeClr val="bg1">
                  <a:lumMod val="50000"/>
                </a:schemeClr>
              </a:solidFill>
              <a:latin typeface="Calibri" panose="020F0502020204030204" pitchFamily="34" charset="0"/>
              <a:cs typeface="Calibri" panose="020F0502020204030204" pitchFamily="34" charset="0"/>
            </a:endParaRPr>
          </a:p>
        </p:txBody>
      </p:sp>
      <p:sp>
        <p:nvSpPr>
          <p:cNvPr id="7" name="Rectangle 6"/>
          <p:cNvSpPr/>
          <p:nvPr/>
        </p:nvSpPr>
        <p:spPr>
          <a:xfrm>
            <a:off x="3028118" y="815570"/>
            <a:ext cx="6594150" cy="461665"/>
          </a:xfrm>
          <a:prstGeom prst="rect">
            <a:avLst/>
          </a:prstGeom>
        </p:spPr>
        <p:txBody>
          <a:bodyPr wrap="square">
            <a:spAutoFit/>
          </a:bodyPr>
          <a:lstStyle/>
          <a:p>
            <a:r>
              <a:rPr lang="el-GR" altLang="en-US" sz="1200" i="1" dirty="0">
                <a:solidFill>
                  <a:srgbClr val="5F5F5F"/>
                </a:solidFill>
                <a:latin typeface="Calibri" panose="020F0502020204030204" pitchFamily="34" charset="0"/>
                <a:cs typeface="Calibri" panose="020F0502020204030204" pitchFamily="34" charset="0"/>
              </a:rPr>
              <a:t>Θα ήθελα να μου πείτε, πως πιστεύετε ότι πάνε τα πράγματα γενικά, στην χώρα μας.</a:t>
            </a:r>
            <a:br>
              <a:rPr lang="el-GR" altLang="en-US" sz="1200" i="1" dirty="0">
                <a:solidFill>
                  <a:srgbClr val="5F5F5F"/>
                </a:solidFill>
                <a:latin typeface="Calibri" panose="020F0502020204030204" pitchFamily="34" charset="0"/>
                <a:cs typeface="Calibri" panose="020F0502020204030204" pitchFamily="34" charset="0"/>
              </a:rPr>
            </a:br>
            <a:endParaRPr lang="el-GR" sz="1200" i="1" dirty="0"/>
          </a:p>
        </p:txBody>
      </p:sp>
      <p:graphicFrame>
        <p:nvGraphicFramePr>
          <p:cNvPr id="20" name="Chart 19"/>
          <p:cNvGraphicFramePr/>
          <p:nvPr>
            <p:extLst>
              <p:ext uri="{D42A27DB-BD31-4B8C-83A1-F6EECF244321}">
                <p14:modId xmlns:p14="http://schemas.microsoft.com/office/powerpoint/2010/main" val="3114535061"/>
              </p:ext>
            </p:extLst>
          </p:nvPr>
        </p:nvGraphicFramePr>
        <p:xfrm>
          <a:off x="460749" y="1158563"/>
          <a:ext cx="9082261" cy="4901840"/>
        </p:xfrm>
        <a:graphic>
          <a:graphicData uri="http://schemas.openxmlformats.org/drawingml/2006/chart">
            <c:chart xmlns:c="http://schemas.openxmlformats.org/drawingml/2006/chart" xmlns:r="http://schemas.openxmlformats.org/officeDocument/2006/relationships" r:id="rId3"/>
          </a:graphicData>
        </a:graphic>
      </p:graphicFrame>
      <p:sp>
        <p:nvSpPr>
          <p:cNvPr id="21" name="Right Brace 20"/>
          <p:cNvSpPr/>
          <p:nvPr/>
        </p:nvSpPr>
        <p:spPr>
          <a:xfrm>
            <a:off x="5710334" y="1692234"/>
            <a:ext cx="224286" cy="10437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2" name="Right Brace 21"/>
          <p:cNvSpPr/>
          <p:nvPr/>
        </p:nvSpPr>
        <p:spPr>
          <a:xfrm>
            <a:off x="6711509" y="3924382"/>
            <a:ext cx="386884" cy="1069676"/>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3" name="TextBox 22"/>
          <p:cNvSpPr txBox="1"/>
          <p:nvPr/>
        </p:nvSpPr>
        <p:spPr>
          <a:xfrm>
            <a:off x="7098393" y="4274554"/>
            <a:ext cx="1043797" cy="369332"/>
          </a:xfrm>
          <a:prstGeom prst="rect">
            <a:avLst/>
          </a:prstGeom>
          <a:noFill/>
        </p:spPr>
        <p:txBody>
          <a:bodyPr wrap="square" rtlCol="0">
            <a:spAutoFit/>
          </a:bodyPr>
          <a:lstStyle/>
          <a:p>
            <a:r>
              <a:rPr lang="el-GR" b="1" dirty="0"/>
              <a:t>59,7%</a:t>
            </a:r>
          </a:p>
        </p:txBody>
      </p:sp>
      <p:sp>
        <p:nvSpPr>
          <p:cNvPr id="24" name="TextBox 23"/>
          <p:cNvSpPr txBox="1"/>
          <p:nvPr/>
        </p:nvSpPr>
        <p:spPr>
          <a:xfrm>
            <a:off x="6021192" y="2029466"/>
            <a:ext cx="1043797" cy="369332"/>
          </a:xfrm>
          <a:prstGeom prst="rect">
            <a:avLst/>
          </a:prstGeom>
          <a:noFill/>
        </p:spPr>
        <p:txBody>
          <a:bodyPr wrap="square" rtlCol="0">
            <a:spAutoFit/>
          </a:bodyPr>
          <a:lstStyle/>
          <a:p>
            <a:r>
              <a:rPr lang="el-GR" b="1" dirty="0"/>
              <a:t>13%</a:t>
            </a:r>
          </a:p>
        </p:txBody>
      </p:sp>
    </p:spTree>
    <p:extLst>
      <p:ext uri="{BB962C8B-B14F-4D97-AF65-F5344CB8AC3E}">
        <p14:creationId xmlns:p14="http://schemas.microsoft.com/office/powerpoint/2010/main" val="7704246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287530" y="6256380"/>
            <a:ext cx="584978" cy="365125"/>
          </a:xfrm>
        </p:spPr>
        <p:txBody>
          <a:bodyPr/>
          <a:lstStyle/>
          <a:p>
            <a:fld id="{D57F1E4F-1CFF-5643-939E-217C01CDF565}" type="slidenum">
              <a:rPr lang="en-US" smtClean="0"/>
              <a:pPr/>
              <a:t>88</a:t>
            </a:fld>
            <a:endParaRPr lang="en-US" dirty="0"/>
          </a:p>
        </p:txBody>
      </p:sp>
      <p:sp>
        <p:nvSpPr>
          <p:cNvPr id="34819" name="Rectangle 2"/>
          <p:cNvSpPr>
            <a:spLocks noGrp="1" noChangeArrowheads="1"/>
          </p:cNvSpPr>
          <p:nvPr>
            <p:ph type="title" idx="4294967295"/>
          </p:nvPr>
        </p:nvSpPr>
        <p:spPr bwMode="auto">
          <a:xfrm>
            <a:off x="1140361" y="0"/>
            <a:ext cx="9144000" cy="7817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p>
            <a:pPr algn="ctr">
              <a:lnSpc>
                <a:spcPct val="110000"/>
              </a:lnSpc>
            </a:pPr>
            <a:r>
              <a:rPr lang="el-GR" altLang="en-US" sz="1800" dirty="0">
                <a:latin typeface="Calibri" panose="020F0502020204030204" pitchFamily="34" charset="0"/>
                <a:cs typeface="Calibri" panose="020F0502020204030204" pitchFamily="34" charset="0"/>
              </a:rPr>
              <a:t>Δείκτης αισιοδοξίας – </a:t>
            </a:r>
            <a:r>
              <a:rPr lang="el-GR" altLang="en-US" sz="1800" dirty="0">
                <a:solidFill>
                  <a:srgbClr val="FF0000"/>
                </a:solidFill>
                <a:latin typeface="Calibri" panose="020F0502020204030204" pitchFamily="34" charset="0"/>
                <a:cs typeface="Calibri" panose="020F0502020204030204" pitchFamily="34" charset="0"/>
              </a:rPr>
              <a:t>Πως πάνε τα πράγμα στην χώρα </a:t>
            </a:r>
            <a:br>
              <a:rPr lang="el-GR" altLang="en-US" sz="1800" dirty="0">
                <a:solidFill>
                  <a:srgbClr val="FF0000"/>
                </a:solidFill>
                <a:latin typeface="Calibri" panose="020F0502020204030204" pitchFamily="34" charset="0"/>
                <a:cs typeface="Calibri" panose="020F0502020204030204" pitchFamily="34" charset="0"/>
              </a:rPr>
            </a:br>
            <a:r>
              <a:rPr lang="el-GR" altLang="el-GR" sz="1200" b="1" dirty="0" smtClean="0">
                <a:solidFill>
                  <a:schemeClr val="bg1">
                    <a:lumMod val="50000"/>
                  </a:schemeClr>
                </a:solidFill>
                <a:latin typeface="Calibri" panose="020F0502020204030204" pitchFamily="34" charset="0"/>
                <a:cs typeface="Calibri" panose="020F0502020204030204" pitchFamily="34" charset="0"/>
              </a:rPr>
              <a:t>Σύνολο </a:t>
            </a:r>
            <a:r>
              <a:rPr lang="el-GR" altLang="el-GR" sz="1200" b="1" dirty="0">
                <a:solidFill>
                  <a:schemeClr val="bg1">
                    <a:lumMod val="50000"/>
                  </a:schemeClr>
                </a:solidFill>
                <a:latin typeface="Calibri" panose="020F0502020204030204" pitchFamily="34" charset="0"/>
                <a:cs typeface="Calibri" panose="020F0502020204030204" pitchFamily="34" charset="0"/>
              </a:rPr>
              <a:t>ερωτηθέντων</a:t>
            </a:r>
            <a:r>
              <a:rPr lang="en-US" altLang="el-GR" sz="1200" b="1" dirty="0">
                <a:solidFill>
                  <a:schemeClr val="bg1">
                    <a:lumMod val="50000"/>
                  </a:schemeClr>
                </a:solidFill>
                <a:latin typeface="Calibri" panose="020F0502020204030204" pitchFamily="34" charset="0"/>
                <a:cs typeface="Calibri" panose="020F0502020204030204" pitchFamily="34" charset="0"/>
              </a:rPr>
              <a:t> (N=1000)</a:t>
            </a:r>
            <a:r>
              <a:rPr lang="el-GR" altLang="el-GR" sz="1200" b="1" dirty="0">
                <a:solidFill>
                  <a:schemeClr val="bg1">
                    <a:lumMod val="50000"/>
                  </a:schemeClr>
                </a:solidFill>
                <a:latin typeface="Calibri" panose="020F0502020204030204" pitchFamily="34" charset="0"/>
                <a:cs typeface="Calibri" panose="020F0502020204030204" pitchFamily="34" charset="0"/>
              </a:rPr>
              <a:t> </a:t>
            </a:r>
            <a:endParaRPr lang="en-GB" altLang="el-GR" sz="1200" b="1" dirty="0">
              <a:solidFill>
                <a:schemeClr val="bg1">
                  <a:lumMod val="50000"/>
                </a:schemeClr>
              </a:solidFill>
              <a:latin typeface="Calibri" panose="020F0502020204030204" pitchFamily="34" charset="0"/>
              <a:cs typeface="Calibri" panose="020F0502020204030204" pitchFamily="34" charset="0"/>
            </a:endParaRPr>
          </a:p>
        </p:txBody>
      </p:sp>
      <p:graphicFrame>
        <p:nvGraphicFramePr>
          <p:cNvPr id="25" name="Object 2"/>
          <p:cNvGraphicFramePr>
            <a:graphicFrameLocks noChangeAspect="1"/>
          </p:cNvGraphicFramePr>
          <p:nvPr>
            <p:extLst>
              <p:ext uri="{D42A27DB-BD31-4B8C-83A1-F6EECF244321}">
                <p14:modId xmlns:p14="http://schemas.microsoft.com/office/powerpoint/2010/main" val="453961424"/>
              </p:ext>
            </p:extLst>
          </p:nvPr>
        </p:nvGraphicFramePr>
        <p:xfrm>
          <a:off x="383769" y="781743"/>
          <a:ext cx="10657184" cy="5167573"/>
        </p:xfrm>
        <a:graphic>
          <a:graphicData uri="http://schemas.openxmlformats.org/drawingml/2006/chart">
            <c:chart xmlns:c="http://schemas.openxmlformats.org/drawingml/2006/chart" xmlns:r="http://schemas.openxmlformats.org/officeDocument/2006/relationships" r:id="rId3"/>
          </a:graphicData>
        </a:graphic>
      </p:graphicFrame>
      <p:sp>
        <p:nvSpPr>
          <p:cNvPr id="26" name="Rectangle 25"/>
          <p:cNvSpPr/>
          <p:nvPr/>
        </p:nvSpPr>
        <p:spPr>
          <a:xfrm>
            <a:off x="2617571" y="781743"/>
            <a:ext cx="6594150" cy="461665"/>
          </a:xfrm>
          <a:prstGeom prst="rect">
            <a:avLst/>
          </a:prstGeom>
        </p:spPr>
        <p:txBody>
          <a:bodyPr wrap="square">
            <a:spAutoFit/>
          </a:bodyPr>
          <a:lstStyle/>
          <a:p>
            <a:pPr algn="ctr"/>
            <a:r>
              <a:rPr lang="el-GR" altLang="en-US" sz="1200" i="1" dirty="0">
                <a:solidFill>
                  <a:srgbClr val="5F5F5F"/>
                </a:solidFill>
                <a:latin typeface="Calibri" panose="020F0502020204030204" pitchFamily="34" charset="0"/>
                <a:cs typeface="Calibri" panose="020F0502020204030204" pitchFamily="34" charset="0"/>
              </a:rPr>
              <a:t>Θα ήθελα να μου πείτε, πως πιστεύετε ότι πάνε τα πράγματα γενικά, στην χώρα μας.</a:t>
            </a:r>
            <a:br>
              <a:rPr lang="el-GR" altLang="en-US" sz="1200" i="1" dirty="0">
                <a:solidFill>
                  <a:srgbClr val="5F5F5F"/>
                </a:solidFill>
                <a:latin typeface="Calibri" panose="020F0502020204030204" pitchFamily="34" charset="0"/>
                <a:cs typeface="Calibri" panose="020F0502020204030204" pitchFamily="34" charset="0"/>
              </a:rPr>
            </a:br>
            <a:endParaRPr lang="el-GR" sz="1200" i="1" dirty="0"/>
          </a:p>
        </p:txBody>
      </p:sp>
    </p:spTree>
    <p:extLst>
      <p:ext uri="{BB962C8B-B14F-4D97-AF65-F5344CB8AC3E}">
        <p14:creationId xmlns:p14="http://schemas.microsoft.com/office/powerpoint/2010/main" val="29907511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287530" y="6256380"/>
            <a:ext cx="584978" cy="365125"/>
          </a:xfrm>
        </p:spPr>
        <p:txBody>
          <a:bodyPr/>
          <a:lstStyle/>
          <a:p>
            <a:fld id="{D57F1E4F-1CFF-5643-939E-217C01CDF565}" type="slidenum">
              <a:rPr lang="en-US" smtClean="0"/>
              <a:pPr/>
              <a:t>89</a:t>
            </a:fld>
            <a:endParaRPr lang="en-US" dirty="0"/>
          </a:p>
        </p:txBody>
      </p:sp>
      <p:sp>
        <p:nvSpPr>
          <p:cNvPr id="34819" name="Rectangle 2"/>
          <p:cNvSpPr>
            <a:spLocks noGrp="1" noChangeArrowheads="1"/>
          </p:cNvSpPr>
          <p:nvPr>
            <p:ph type="title" idx="4294967295"/>
          </p:nvPr>
        </p:nvSpPr>
        <p:spPr bwMode="auto">
          <a:xfrm>
            <a:off x="1140361" y="0"/>
            <a:ext cx="9144000" cy="7817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0000"/>
          </a:bodyPr>
          <a:lstStyle/>
          <a:p>
            <a:pPr algn="ctr">
              <a:lnSpc>
                <a:spcPct val="110000"/>
              </a:lnSpc>
            </a:pPr>
            <a:r>
              <a:rPr lang="el-GR" altLang="en-US" sz="1800" dirty="0">
                <a:latin typeface="Calibri" panose="020F0502020204030204" pitchFamily="34" charset="0"/>
                <a:cs typeface="Calibri" panose="020F0502020204030204" pitchFamily="34" charset="0"/>
              </a:rPr>
              <a:t>Δείκτης αισιοδοξίας - </a:t>
            </a:r>
            <a:r>
              <a:rPr lang="el-GR" altLang="en-US" sz="1800" dirty="0">
                <a:solidFill>
                  <a:srgbClr val="FF0000"/>
                </a:solidFill>
                <a:latin typeface="Calibri" panose="020F0502020204030204" pitchFamily="34" charset="0"/>
                <a:cs typeface="Calibri" panose="020F0502020204030204" pitchFamily="34" charset="0"/>
              </a:rPr>
              <a:t>Πορεία της προσωπικής τους οικονομικής κατάστασης τους επόμενους 12 μήνες </a:t>
            </a:r>
            <a:br>
              <a:rPr lang="el-GR" altLang="en-US" sz="1800" dirty="0">
                <a:solidFill>
                  <a:srgbClr val="FF0000"/>
                </a:solidFill>
                <a:latin typeface="Calibri" panose="020F0502020204030204" pitchFamily="34" charset="0"/>
                <a:cs typeface="Calibri" panose="020F0502020204030204" pitchFamily="34" charset="0"/>
              </a:rPr>
            </a:br>
            <a:r>
              <a:rPr lang="el-GR" altLang="el-GR" sz="1200" b="1" dirty="0" smtClean="0">
                <a:solidFill>
                  <a:schemeClr val="bg1">
                    <a:lumMod val="50000"/>
                  </a:schemeClr>
                </a:solidFill>
                <a:latin typeface="Calibri" panose="020F0502020204030204" pitchFamily="34" charset="0"/>
                <a:cs typeface="Calibri" panose="020F0502020204030204" pitchFamily="34" charset="0"/>
              </a:rPr>
              <a:t>Σύνολο </a:t>
            </a:r>
            <a:r>
              <a:rPr lang="el-GR" altLang="el-GR" sz="1200" b="1" dirty="0">
                <a:solidFill>
                  <a:schemeClr val="bg1">
                    <a:lumMod val="50000"/>
                  </a:schemeClr>
                </a:solidFill>
                <a:latin typeface="Calibri" panose="020F0502020204030204" pitchFamily="34" charset="0"/>
                <a:cs typeface="Calibri" panose="020F0502020204030204" pitchFamily="34" charset="0"/>
              </a:rPr>
              <a:t>ερωτηθέντων</a:t>
            </a:r>
            <a:r>
              <a:rPr lang="en-US" altLang="el-GR" sz="1200" b="1" dirty="0">
                <a:solidFill>
                  <a:schemeClr val="bg1">
                    <a:lumMod val="50000"/>
                  </a:schemeClr>
                </a:solidFill>
                <a:latin typeface="Calibri" panose="020F0502020204030204" pitchFamily="34" charset="0"/>
                <a:cs typeface="Calibri" panose="020F0502020204030204" pitchFamily="34" charset="0"/>
              </a:rPr>
              <a:t> (N=1000)</a:t>
            </a:r>
            <a:r>
              <a:rPr lang="el-GR" altLang="el-GR" sz="1200" b="1" dirty="0">
                <a:solidFill>
                  <a:schemeClr val="bg1">
                    <a:lumMod val="50000"/>
                  </a:schemeClr>
                </a:solidFill>
                <a:latin typeface="Calibri" panose="020F0502020204030204" pitchFamily="34" charset="0"/>
                <a:cs typeface="Calibri" panose="020F0502020204030204" pitchFamily="34" charset="0"/>
              </a:rPr>
              <a:t> </a:t>
            </a:r>
            <a:endParaRPr lang="en-GB" altLang="el-GR" sz="1200" b="1" dirty="0">
              <a:solidFill>
                <a:schemeClr val="bg1">
                  <a:lumMod val="50000"/>
                </a:schemeClr>
              </a:solidFill>
              <a:latin typeface="Calibri" panose="020F0502020204030204" pitchFamily="34" charset="0"/>
              <a:cs typeface="Calibri" panose="020F0502020204030204" pitchFamily="34" charset="0"/>
            </a:endParaRPr>
          </a:p>
        </p:txBody>
      </p:sp>
      <p:sp>
        <p:nvSpPr>
          <p:cNvPr id="29" name="Rectangle 28"/>
          <p:cNvSpPr/>
          <p:nvPr/>
        </p:nvSpPr>
        <p:spPr>
          <a:xfrm>
            <a:off x="2889184" y="693121"/>
            <a:ext cx="6779904" cy="276999"/>
          </a:xfrm>
          <a:prstGeom prst="rect">
            <a:avLst/>
          </a:prstGeom>
        </p:spPr>
        <p:txBody>
          <a:bodyPr wrap="square">
            <a:spAutoFit/>
          </a:bodyPr>
          <a:lstStyle/>
          <a:p>
            <a:r>
              <a:rPr lang="el-GR" altLang="en-US" sz="1200" i="1" dirty="0">
                <a:solidFill>
                  <a:srgbClr val="5F5F5F"/>
                </a:solidFill>
                <a:latin typeface="Calibri" panose="020F0502020204030204" pitchFamily="34" charset="0"/>
                <a:cs typeface="Calibri" panose="020F0502020204030204" pitchFamily="34" charset="0"/>
              </a:rPr>
              <a:t>Στους επόμενους 12 μήνες, θα λέγατε ότι η προσωπική σας οικονομική κατάσταση ….</a:t>
            </a:r>
            <a:endParaRPr lang="el-GR" sz="1200" i="1" dirty="0"/>
          </a:p>
        </p:txBody>
      </p:sp>
      <p:graphicFrame>
        <p:nvGraphicFramePr>
          <p:cNvPr id="18" name="Chart 17"/>
          <p:cNvGraphicFramePr/>
          <p:nvPr>
            <p:extLst>
              <p:ext uri="{D42A27DB-BD31-4B8C-83A1-F6EECF244321}">
                <p14:modId xmlns:p14="http://schemas.microsoft.com/office/powerpoint/2010/main" val="2327684902"/>
              </p:ext>
            </p:extLst>
          </p:nvPr>
        </p:nvGraphicFramePr>
        <p:xfrm>
          <a:off x="266007" y="1237415"/>
          <a:ext cx="8421011" cy="4901840"/>
        </p:xfrm>
        <a:graphic>
          <a:graphicData uri="http://schemas.openxmlformats.org/drawingml/2006/chart">
            <c:chart xmlns:c="http://schemas.openxmlformats.org/drawingml/2006/chart" xmlns:r="http://schemas.openxmlformats.org/officeDocument/2006/relationships" r:id="rId3"/>
          </a:graphicData>
        </a:graphic>
      </p:graphicFrame>
      <p:sp>
        <p:nvSpPr>
          <p:cNvPr id="32" name="Right Brace 31"/>
          <p:cNvSpPr/>
          <p:nvPr/>
        </p:nvSpPr>
        <p:spPr>
          <a:xfrm>
            <a:off x="5488075" y="1839657"/>
            <a:ext cx="224286" cy="10437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3" name="Right Brace 32"/>
          <p:cNvSpPr/>
          <p:nvPr/>
        </p:nvSpPr>
        <p:spPr>
          <a:xfrm>
            <a:off x="6178816" y="3898925"/>
            <a:ext cx="386884" cy="1146899"/>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4" name="TextBox 33"/>
          <p:cNvSpPr txBox="1"/>
          <p:nvPr/>
        </p:nvSpPr>
        <p:spPr>
          <a:xfrm>
            <a:off x="6582561" y="4287708"/>
            <a:ext cx="1043797" cy="369332"/>
          </a:xfrm>
          <a:prstGeom prst="rect">
            <a:avLst/>
          </a:prstGeom>
          <a:noFill/>
        </p:spPr>
        <p:txBody>
          <a:bodyPr wrap="square" rtlCol="0">
            <a:spAutoFit/>
          </a:bodyPr>
          <a:lstStyle/>
          <a:p>
            <a:r>
              <a:rPr lang="el-GR" b="1" dirty="0"/>
              <a:t>53,5%</a:t>
            </a:r>
          </a:p>
        </p:txBody>
      </p:sp>
      <p:sp>
        <p:nvSpPr>
          <p:cNvPr id="35" name="TextBox 34"/>
          <p:cNvSpPr txBox="1"/>
          <p:nvPr/>
        </p:nvSpPr>
        <p:spPr>
          <a:xfrm>
            <a:off x="5757237" y="2176889"/>
            <a:ext cx="1043797" cy="369332"/>
          </a:xfrm>
          <a:prstGeom prst="rect">
            <a:avLst/>
          </a:prstGeom>
          <a:noFill/>
        </p:spPr>
        <p:txBody>
          <a:bodyPr wrap="square" rtlCol="0">
            <a:spAutoFit/>
          </a:bodyPr>
          <a:lstStyle/>
          <a:p>
            <a:r>
              <a:rPr lang="el-GR" b="1" dirty="0"/>
              <a:t>14,1%</a:t>
            </a:r>
          </a:p>
        </p:txBody>
      </p:sp>
    </p:spTree>
    <p:extLst>
      <p:ext uri="{BB962C8B-B14F-4D97-AF65-F5344CB8AC3E}">
        <p14:creationId xmlns:p14="http://schemas.microsoft.com/office/powerpoint/2010/main" val="2199921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116565" y="2897436"/>
            <a:ext cx="5272888" cy="1812680"/>
          </a:xfrm>
          <a:prstGeom prst="rect">
            <a:avLst/>
          </a:prstGeom>
        </p:spPr>
        <p:txBody>
          <a:bodyPr vert="horz" lIns="91440" tIns="45720" rIns="91440" bIns="45720" rtlCol="0" anchor="ctr">
            <a:norm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algn="ctr" defTabSz="914400">
              <a:lnSpc>
                <a:spcPct val="90000"/>
              </a:lnSpc>
              <a:spcBef>
                <a:spcPct val="0"/>
              </a:spcBef>
              <a:spcAft>
                <a:spcPts val="600"/>
              </a:spcAft>
              <a:defRPr/>
            </a:pPr>
            <a:r>
              <a:rPr lang="en-US" altLang="el-GR" sz="3200" b="1" dirty="0">
                <a:solidFill>
                  <a:srgbClr val="C00000"/>
                </a:solidFill>
                <a:latin typeface="Calibri" panose="020F0502020204030204"/>
              </a:rPr>
              <a:t>2</a:t>
            </a:r>
            <a:r>
              <a:rPr lang="el-GR" altLang="el-GR" sz="3200" b="1" dirty="0">
                <a:solidFill>
                  <a:srgbClr val="C00000"/>
                </a:solidFill>
                <a:latin typeface="Calibri" panose="020F0502020204030204"/>
              </a:rPr>
              <a:t>. Δείκτες πολιτικής επικαιρότητας</a:t>
            </a:r>
          </a:p>
          <a:p>
            <a:pPr algn="ctr" defTabSz="914400">
              <a:lnSpc>
                <a:spcPct val="90000"/>
              </a:lnSpc>
              <a:spcBef>
                <a:spcPct val="0"/>
              </a:spcBef>
              <a:spcAft>
                <a:spcPts val="600"/>
              </a:spcAft>
              <a:defRPr/>
            </a:pPr>
            <a:r>
              <a:rPr lang="el-GR" altLang="el-GR" sz="3200" b="1" dirty="0">
                <a:solidFill>
                  <a:srgbClr val="C00000"/>
                </a:solidFill>
                <a:latin typeface="Calibri" panose="020F0502020204030204"/>
              </a:rPr>
              <a:t>Εκλογές</a:t>
            </a:r>
          </a:p>
        </p:txBody>
      </p:sp>
      <p:sp>
        <p:nvSpPr>
          <p:cNvPr id="12" name="AutoShape 6"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3" name="AutoShape 7"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4" name="AutoShape 8"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5" name="Rectangle 14"/>
          <p:cNvSpPr/>
          <p:nvPr/>
        </p:nvSpPr>
        <p:spPr>
          <a:xfrm>
            <a:off x="5931404" y="2637082"/>
            <a:ext cx="184730" cy="369332"/>
          </a:xfrm>
          <a:prstGeom prst="rect">
            <a:avLst/>
          </a:prstGeom>
        </p:spPr>
        <p:txBody>
          <a:bodyPr wrap="none">
            <a:spAutoFit/>
          </a:bodyPr>
          <a:lstStyle/>
          <a:p>
            <a:pPr algn="ctr">
              <a:defRPr/>
            </a:pPr>
            <a:endParaRPr lang="el-GR" altLang="el-GR" i="1" dirty="0">
              <a:solidFill>
                <a:prstClr val="white"/>
              </a:solidFill>
            </a:endParaRPr>
          </a:p>
        </p:txBody>
      </p:sp>
      <p:pic>
        <p:nvPicPr>
          <p:cNvPr id="19460" name="Picture 4" descr="Ο Κυριάκος Μητσοτάκης και ο Αλέξης Τσίπρας στη Συζήτηση του Προϋπολογισμού 2022 στην Ολομέλεια της Βουλή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8937" y="705080"/>
            <a:ext cx="6283063" cy="6152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54623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287530" y="6256380"/>
            <a:ext cx="584978" cy="365125"/>
          </a:xfrm>
        </p:spPr>
        <p:txBody>
          <a:bodyPr/>
          <a:lstStyle/>
          <a:p>
            <a:fld id="{D57F1E4F-1CFF-5643-939E-217C01CDF565}" type="slidenum">
              <a:rPr lang="en-US" smtClean="0"/>
              <a:pPr/>
              <a:t>90</a:t>
            </a:fld>
            <a:endParaRPr lang="en-US" dirty="0"/>
          </a:p>
        </p:txBody>
      </p:sp>
      <p:graphicFrame>
        <p:nvGraphicFramePr>
          <p:cNvPr id="25" name="Object 2"/>
          <p:cNvGraphicFramePr>
            <a:graphicFrameLocks noChangeAspect="1"/>
          </p:cNvGraphicFramePr>
          <p:nvPr>
            <p:extLst>
              <p:ext uri="{D42A27DB-BD31-4B8C-83A1-F6EECF244321}">
                <p14:modId xmlns:p14="http://schemas.microsoft.com/office/powerpoint/2010/main" val="3365880504"/>
              </p:ext>
            </p:extLst>
          </p:nvPr>
        </p:nvGraphicFramePr>
        <p:xfrm>
          <a:off x="383769" y="781743"/>
          <a:ext cx="10657184" cy="5167573"/>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2"/>
          <p:cNvSpPr txBox="1">
            <a:spLocks noChangeArrowheads="1"/>
          </p:cNvSpPr>
          <p:nvPr/>
        </p:nvSpPr>
        <p:spPr bwMode="auto">
          <a:xfrm>
            <a:off x="513184" y="0"/>
            <a:ext cx="9771177" cy="7817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pPr>
            <a:r>
              <a:rPr lang="el-GR" altLang="en-US" sz="1800" dirty="0" smtClean="0">
                <a:latin typeface="Calibri" panose="020F0502020204030204" pitchFamily="34" charset="0"/>
                <a:cs typeface="Calibri" panose="020F0502020204030204" pitchFamily="34" charset="0"/>
              </a:rPr>
              <a:t>Δείκτης αισιοδοξίας - </a:t>
            </a:r>
            <a:r>
              <a:rPr lang="el-GR" altLang="en-US" sz="1800" dirty="0" smtClean="0">
                <a:solidFill>
                  <a:srgbClr val="FF0000"/>
                </a:solidFill>
                <a:latin typeface="Calibri" panose="020F0502020204030204" pitchFamily="34" charset="0"/>
                <a:cs typeface="Calibri" panose="020F0502020204030204" pitchFamily="34" charset="0"/>
              </a:rPr>
              <a:t>Πορεία της προσωπικής τους οικονομικής κατάστασης τους επόμενους 12 μήνες </a:t>
            </a:r>
            <a:br>
              <a:rPr lang="el-GR" altLang="en-US" sz="1800" dirty="0" smtClean="0">
                <a:solidFill>
                  <a:srgbClr val="FF0000"/>
                </a:solidFill>
                <a:latin typeface="Calibri" panose="020F0502020204030204" pitchFamily="34" charset="0"/>
                <a:cs typeface="Calibri" panose="020F0502020204030204" pitchFamily="34" charset="0"/>
              </a:rPr>
            </a:br>
            <a:r>
              <a:rPr lang="el-GR" altLang="el-GR" sz="1200" b="1" dirty="0" smtClean="0">
                <a:solidFill>
                  <a:schemeClr val="bg1">
                    <a:lumMod val="50000"/>
                  </a:schemeClr>
                </a:solidFill>
                <a:latin typeface="Calibri" panose="020F0502020204030204" pitchFamily="34" charset="0"/>
                <a:cs typeface="Calibri" panose="020F0502020204030204" pitchFamily="34" charset="0"/>
              </a:rPr>
              <a:t>Σύνολο ερωτηθέντων</a:t>
            </a:r>
            <a:r>
              <a:rPr lang="en-US" altLang="el-GR" sz="1200" b="1" dirty="0" smtClean="0">
                <a:solidFill>
                  <a:schemeClr val="bg1">
                    <a:lumMod val="50000"/>
                  </a:schemeClr>
                </a:solidFill>
                <a:latin typeface="Calibri" panose="020F0502020204030204" pitchFamily="34" charset="0"/>
                <a:cs typeface="Calibri" panose="020F0502020204030204" pitchFamily="34" charset="0"/>
              </a:rPr>
              <a:t> (N=1000)</a:t>
            </a:r>
            <a:r>
              <a:rPr lang="el-GR" altLang="el-GR" sz="1200" b="1" dirty="0" smtClean="0">
                <a:solidFill>
                  <a:schemeClr val="bg1">
                    <a:lumMod val="50000"/>
                  </a:schemeClr>
                </a:solidFill>
                <a:latin typeface="Calibri" panose="020F0502020204030204" pitchFamily="34" charset="0"/>
                <a:cs typeface="Calibri" panose="020F0502020204030204" pitchFamily="34" charset="0"/>
              </a:rPr>
              <a:t> </a:t>
            </a:r>
            <a:endParaRPr lang="en-GB" altLang="el-GR" sz="1200" b="1" dirty="0">
              <a:solidFill>
                <a:schemeClr val="bg1">
                  <a:lumMod val="50000"/>
                </a:schemeClr>
              </a:solidFill>
              <a:latin typeface="Calibri" panose="020F0502020204030204" pitchFamily="34" charset="0"/>
              <a:cs typeface="Calibri" panose="020F0502020204030204" pitchFamily="34" charset="0"/>
            </a:endParaRPr>
          </a:p>
        </p:txBody>
      </p:sp>
      <p:sp>
        <p:nvSpPr>
          <p:cNvPr id="7" name="Rectangle 6"/>
          <p:cNvSpPr/>
          <p:nvPr/>
        </p:nvSpPr>
        <p:spPr>
          <a:xfrm>
            <a:off x="2907846" y="781743"/>
            <a:ext cx="6779904" cy="276999"/>
          </a:xfrm>
          <a:prstGeom prst="rect">
            <a:avLst/>
          </a:prstGeom>
        </p:spPr>
        <p:txBody>
          <a:bodyPr wrap="square">
            <a:spAutoFit/>
          </a:bodyPr>
          <a:lstStyle/>
          <a:p>
            <a:r>
              <a:rPr lang="el-GR" altLang="en-US" sz="1200" i="1" dirty="0">
                <a:solidFill>
                  <a:srgbClr val="5F5F5F"/>
                </a:solidFill>
                <a:latin typeface="Calibri" panose="020F0502020204030204" pitchFamily="34" charset="0"/>
                <a:cs typeface="Calibri" panose="020F0502020204030204" pitchFamily="34" charset="0"/>
              </a:rPr>
              <a:t>Στους επόμενους 12 μήνες, θα λέγατε ότι η προσωπική σας οικονομική κατάσταση ….</a:t>
            </a:r>
            <a:endParaRPr lang="el-GR" sz="1200" i="1" dirty="0"/>
          </a:p>
        </p:txBody>
      </p:sp>
    </p:spTree>
    <p:extLst>
      <p:ext uri="{BB962C8B-B14F-4D97-AF65-F5344CB8AC3E}">
        <p14:creationId xmlns:p14="http://schemas.microsoft.com/office/powerpoint/2010/main" val="12948688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287530" y="6256380"/>
            <a:ext cx="584978" cy="365125"/>
          </a:xfrm>
        </p:spPr>
        <p:txBody>
          <a:bodyPr/>
          <a:lstStyle/>
          <a:p>
            <a:fld id="{D57F1E4F-1CFF-5643-939E-217C01CDF565}" type="slidenum">
              <a:rPr lang="en-US" smtClean="0"/>
              <a:pPr/>
              <a:t>91</a:t>
            </a:fld>
            <a:endParaRPr lang="en-US" dirty="0"/>
          </a:p>
        </p:txBody>
      </p:sp>
      <p:sp>
        <p:nvSpPr>
          <p:cNvPr id="34819" name="Rectangle 2"/>
          <p:cNvSpPr>
            <a:spLocks noGrp="1" noChangeArrowheads="1"/>
          </p:cNvSpPr>
          <p:nvPr>
            <p:ph type="title" idx="4294967295"/>
          </p:nvPr>
        </p:nvSpPr>
        <p:spPr bwMode="auto">
          <a:xfrm>
            <a:off x="1372024" y="248575"/>
            <a:ext cx="9144000" cy="7817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0000"/>
          </a:bodyPr>
          <a:lstStyle/>
          <a:p>
            <a:pPr algn="ctr">
              <a:lnSpc>
                <a:spcPct val="110000"/>
              </a:lnSpc>
            </a:pPr>
            <a:r>
              <a:rPr lang="el-GR" altLang="en-US" sz="1800" dirty="0">
                <a:solidFill>
                  <a:schemeClr val="tx1"/>
                </a:solidFill>
                <a:latin typeface="Calibri" panose="020F0502020204030204" pitchFamily="34" charset="0"/>
                <a:cs typeface="Calibri" panose="020F0502020204030204" pitchFamily="34" charset="0"/>
              </a:rPr>
              <a:t>Δείκτης </a:t>
            </a:r>
            <a:r>
              <a:rPr lang="el-GR" altLang="en-US" sz="1800" dirty="0" smtClean="0">
                <a:solidFill>
                  <a:schemeClr val="tx1"/>
                </a:solidFill>
                <a:latin typeface="Calibri" panose="020F0502020204030204" pitchFamily="34" charset="0"/>
                <a:cs typeface="Calibri" panose="020F0502020204030204" pitchFamily="34" charset="0"/>
              </a:rPr>
              <a:t>αισιοδοξίας- </a:t>
            </a:r>
            <a:r>
              <a:rPr lang="el-GR" altLang="en-US" sz="1800" dirty="0">
                <a:solidFill>
                  <a:srgbClr val="FF0000"/>
                </a:solidFill>
                <a:latin typeface="Calibri" panose="020F0502020204030204" pitchFamily="34" charset="0"/>
                <a:cs typeface="Calibri" panose="020F0502020204030204" pitchFamily="34" charset="0"/>
              </a:rPr>
              <a:t>Πορεία της προσωπικής τους οικονομικής κατάστασης τους επόμενους 12 </a:t>
            </a:r>
            <a:r>
              <a:rPr lang="el-GR" altLang="en-US" sz="1800" dirty="0" smtClean="0">
                <a:solidFill>
                  <a:srgbClr val="FF0000"/>
                </a:solidFill>
                <a:latin typeface="Calibri" panose="020F0502020204030204" pitchFamily="34" charset="0"/>
                <a:cs typeface="Calibri" panose="020F0502020204030204" pitchFamily="34" charset="0"/>
              </a:rPr>
              <a:t>μήνες</a:t>
            </a:r>
            <a:br>
              <a:rPr lang="el-GR" altLang="en-US" sz="1800" dirty="0" smtClean="0">
                <a:solidFill>
                  <a:srgbClr val="FF0000"/>
                </a:solidFill>
                <a:latin typeface="Calibri" panose="020F0502020204030204" pitchFamily="34" charset="0"/>
                <a:cs typeface="Calibri" panose="020F0502020204030204" pitchFamily="34" charset="0"/>
              </a:rPr>
            </a:br>
            <a:r>
              <a:rPr lang="el-GR" altLang="el-GR" sz="1200" b="1" dirty="0" smtClean="0">
                <a:solidFill>
                  <a:schemeClr val="bg1">
                    <a:lumMod val="50000"/>
                  </a:schemeClr>
                </a:solidFill>
                <a:latin typeface="Calibri" panose="020F0502020204030204" pitchFamily="34" charset="0"/>
                <a:cs typeface="Calibri" panose="020F0502020204030204" pitchFamily="34" charset="0"/>
              </a:rPr>
              <a:t>Σύνολο </a:t>
            </a:r>
            <a:r>
              <a:rPr lang="el-GR" altLang="el-GR" sz="1200" b="1" dirty="0">
                <a:solidFill>
                  <a:schemeClr val="bg1">
                    <a:lumMod val="50000"/>
                  </a:schemeClr>
                </a:solidFill>
                <a:latin typeface="Calibri" panose="020F0502020204030204" pitchFamily="34" charset="0"/>
                <a:cs typeface="Calibri" panose="020F0502020204030204" pitchFamily="34" charset="0"/>
              </a:rPr>
              <a:t>ερωτηθέντων</a:t>
            </a:r>
            <a:r>
              <a:rPr lang="en-US" altLang="el-GR" sz="1200" b="1" dirty="0">
                <a:solidFill>
                  <a:schemeClr val="bg1">
                    <a:lumMod val="50000"/>
                  </a:schemeClr>
                </a:solidFill>
                <a:latin typeface="Calibri" panose="020F0502020204030204" pitchFamily="34" charset="0"/>
                <a:cs typeface="Calibri" panose="020F0502020204030204" pitchFamily="34" charset="0"/>
              </a:rPr>
              <a:t> (N=1000)</a:t>
            </a:r>
            <a:r>
              <a:rPr lang="el-GR" altLang="el-GR" sz="1200" b="1" dirty="0">
                <a:solidFill>
                  <a:schemeClr val="bg1">
                    <a:lumMod val="50000"/>
                  </a:schemeClr>
                </a:solidFill>
                <a:latin typeface="Calibri" panose="020F0502020204030204" pitchFamily="34" charset="0"/>
                <a:cs typeface="Calibri" panose="020F0502020204030204" pitchFamily="34" charset="0"/>
              </a:rPr>
              <a:t> </a:t>
            </a:r>
            <a:endParaRPr lang="en-GB" altLang="el-GR" sz="1200" b="1" dirty="0">
              <a:solidFill>
                <a:schemeClr val="bg1">
                  <a:lumMod val="50000"/>
                </a:schemeClr>
              </a:solidFill>
              <a:latin typeface="Calibri" panose="020F0502020204030204" pitchFamily="34" charset="0"/>
              <a:cs typeface="Calibri" panose="020F0502020204030204" pitchFamily="34" charset="0"/>
            </a:endParaRPr>
          </a:p>
        </p:txBody>
      </p:sp>
      <p:graphicFrame>
        <p:nvGraphicFramePr>
          <p:cNvPr id="36" name="Object 3"/>
          <p:cNvGraphicFramePr>
            <a:graphicFrameLocks/>
          </p:cNvGraphicFramePr>
          <p:nvPr>
            <p:extLst>
              <p:ext uri="{D42A27DB-BD31-4B8C-83A1-F6EECF244321}">
                <p14:modId xmlns:p14="http://schemas.microsoft.com/office/powerpoint/2010/main" val="1476491526"/>
              </p:ext>
            </p:extLst>
          </p:nvPr>
        </p:nvGraphicFramePr>
        <p:xfrm>
          <a:off x="814647" y="1556792"/>
          <a:ext cx="10848109" cy="3605412"/>
        </p:xfrm>
        <a:graphic>
          <a:graphicData uri="http://schemas.openxmlformats.org/drawingml/2006/chart">
            <c:chart xmlns:c="http://schemas.openxmlformats.org/drawingml/2006/chart" xmlns:r="http://schemas.openxmlformats.org/officeDocument/2006/relationships" r:id="rId3"/>
          </a:graphicData>
        </a:graphic>
      </p:graphicFrame>
      <p:sp>
        <p:nvSpPr>
          <p:cNvPr id="40" name="TextBox 39"/>
          <p:cNvSpPr txBox="1"/>
          <p:nvPr/>
        </p:nvSpPr>
        <p:spPr>
          <a:xfrm>
            <a:off x="5016408" y="4161907"/>
            <a:ext cx="1297856" cy="307777"/>
          </a:xfrm>
          <a:prstGeom prst="rect">
            <a:avLst/>
          </a:prstGeom>
          <a:noFill/>
        </p:spPr>
        <p:txBody>
          <a:bodyPr wrap="none" rtlCol="0">
            <a:spAutoFit/>
          </a:bodyPr>
          <a:lstStyle/>
          <a:p>
            <a:pPr lvl="0" algn="ctr">
              <a:defRPr/>
            </a:pPr>
            <a:r>
              <a:rPr lang="el-GR" sz="1400" i="1" dirty="0" smtClean="0">
                <a:solidFill>
                  <a:schemeClr val="bg1">
                    <a:lumMod val="50000"/>
                  </a:schemeClr>
                </a:solidFill>
              </a:rPr>
              <a:t>18-26 </a:t>
            </a:r>
            <a:r>
              <a:rPr lang="el-GR" sz="1400" i="1" dirty="0">
                <a:solidFill>
                  <a:schemeClr val="bg1">
                    <a:lumMod val="50000"/>
                  </a:schemeClr>
                </a:solidFill>
              </a:rPr>
              <a:t>Μαρτίου</a:t>
            </a:r>
          </a:p>
        </p:txBody>
      </p:sp>
      <p:sp>
        <p:nvSpPr>
          <p:cNvPr id="41" name="TextBox 40"/>
          <p:cNvSpPr txBox="1"/>
          <p:nvPr/>
        </p:nvSpPr>
        <p:spPr>
          <a:xfrm>
            <a:off x="7520731" y="4161906"/>
            <a:ext cx="1138453"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400" i="1" dirty="0" smtClean="0">
                <a:solidFill>
                  <a:schemeClr val="bg1">
                    <a:lumMod val="50000"/>
                  </a:schemeClr>
                </a:solidFill>
              </a:rPr>
              <a:t>16-18 </a:t>
            </a:r>
            <a:r>
              <a:rPr lang="el-GR" sz="1400" i="1" dirty="0">
                <a:solidFill>
                  <a:schemeClr val="bg1">
                    <a:lumMod val="50000"/>
                  </a:schemeClr>
                </a:solidFill>
              </a:rPr>
              <a:t>Μαΐου</a:t>
            </a:r>
          </a:p>
        </p:txBody>
      </p:sp>
      <p:sp>
        <p:nvSpPr>
          <p:cNvPr id="42" name="TextBox 41"/>
          <p:cNvSpPr txBox="1"/>
          <p:nvPr/>
        </p:nvSpPr>
        <p:spPr>
          <a:xfrm>
            <a:off x="9300980" y="4161906"/>
            <a:ext cx="2430089" cy="307777"/>
          </a:xfrm>
          <a:prstGeom prst="rect">
            <a:avLst/>
          </a:prstGeom>
          <a:noFill/>
        </p:spPr>
        <p:txBody>
          <a:bodyPr wrap="none" rtlCol="0">
            <a:spAutoFit/>
          </a:bodyPr>
          <a:lstStyle/>
          <a:p>
            <a:pPr lvl="0" algn="ctr">
              <a:defRPr/>
            </a:pPr>
            <a:r>
              <a:rPr lang="el-GR" sz="1400" i="1" dirty="0" smtClean="0">
                <a:solidFill>
                  <a:schemeClr val="bg1">
                    <a:lumMod val="50000"/>
                  </a:schemeClr>
                </a:solidFill>
              </a:rPr>
              <a:t>31 </a:t>
            </a:r>
            <a:r>
              <a:rPr lang="el-GR" sz="1400" i="1" dirty="0">
                <a:solidFill>
                  <a:schemeClr val="bg1">
                    <a:lumMod val="50000"/>
                  </a:schemeClr>
                </a:solidFill>
              </a:rPr>
              <a:t>Αυγούστου– 5 Σεπτεμβρίου</a:t>
            </a:r>
          </a:p>
        </p:txBody>
      </p:sp>
    </p:spTree>
    <p:extLst>
      <p:ext uri="{BB962C8B-B14F-4D97-AF65-F5344CB8AC3E}">
        <p14:creationId xmlns:p14="http://schemas.microsoft.com/office/powerpoint/2010/main" val="22867355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4" descr="Political Confidence Barometer – ASSFORUM">
            <a:extLst>
              <a:ext uri="{FF2B5EF4-FFF2-40B4-BE49-F238E27FC236}">
                <a16:creationId xmlns:a16="http://schemas.microsoft.com/office/drawing/2014/main" id="{5A2B3360-8AC5-4CD8-9F36-1C29976F4A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880"/>
            <a:ext cx="8680815" cy="707972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4"/>
          </p:nvPr>
        </p:nvSpPr>
        <p:spPr>
          <a:xfrm>
            <a:off x="10821309" y="6316752"/>
            <a:ext cx="931963" cy="365125"/>
          </a:xfrm>
        </p:spPr>
        <p:txBody>
          <a:bodyPr/>
          <a:lstStyle/>
          <a:p>
            <a:fld id="{D57F1E4F-1CFF-5643-939E-217C01CDF565}" type="slidenum">
              <a:rPr lang="en-US" smtClean="0"/>
              <a:pPr/>
              <a:t>92</a:t>
            </a:fld>
            <a:endParaRPr lang="en-US" dirty="0"/>
          </a:p>
        </p:txBody>
      </p:sp>
      <p:sp>
        <p:nvSpPr>
          <p:cNvPr id="10" name="Oval 9"/>
          <p:cNvSpPr/>
          <p:nvPr/>
        </p:nvSpPr>
        <p:spPr>
          <a:xfrm>
            <a:off x="6091518" y="0"/>
            <a:ext cx="6100482" cy="684512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090212" y="1"/>
            <a:ext cx="3101788"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idx="4294967295"/>
          </p:nvPr>
        </p:nvSpPr>
        <p:spPr>
          <a:xfrm>
            <a:off x="5889812" y="1480299"/>
            <a:ext cx="6846474" cy="2111987"/>
          </a:xfrm>
        </p:spPr>
        <p:txBody>
          <a:bodyPr>
            <a:normAutofit fontScale="90000"/>
          </a:bodyPr>
          <a:lstStyle/>
          <a:p>
            <a:pPr algn="ctr">
              <a:defRPr/>
            </a:pPr>
            <a:r>
              <a:rPr lang="el-GR" sz="2800" dirty="0"/>
              <a:t/>
            </a:r>
            <a:br>
              <a:rPr lang="el-GR" sz="2800" dirty="0"/>
            </a:br>
            <a:r>
              <a:rPr lang="el-GR" altLang="el-GR" sz="3200" dirty="0"/>
              <a:t>Έρευνα Καταγραφής των </a:t>
            </a:r>
            <a:br>
              <a:rPr lang="el-GR" altLang="el-GR" sz="3200" dirty="0"/>
            </a:br>
            <a:r>
              <a:rPr lang="el-GR" altLang="el-GR" sz="3200" dirty="0"/>
              <a:t>Πολιτικών και Κοινωνικών Εξελίξεων </a:t>
            </a:r>
            <a:br>
              <a:rPr lang="el-GR" altLang="el-GR" sz="3200" dirty="0"/>
            </a:br>
            <a:r>
              <a:rPr lang="el-GR" altLang="el-GR" sz="3200" dirty="0"/>
              <a:t/>
            </a:r>
            <a:br>
              <a:rPr lang="el-GR" altLang="el-GR" sz="3200" dirty="0"/>
            </a:br>
            <a:r>
              <a:rPr lang="el-GR" altLang="el-GR" sz="3200" b="1" dirty="0">
                <a:solidFill>
                  <a:srgbClr val="C00000"/>
                </a:solidFill>
                <a:latin typeface="+mn-lt"/>
              </a:rPr>
              <a:t>3</a:t>
            </a:r>
            <a:r>
              <a:rPr lang="el-GR" altLang="el-GR" sz="3200" b="1" baseline="30000" dirty="0">
                <a:solidFill>
                  <a:srgbClr val="C00000"/>
                </a:solidFill>
                <a:latin typeface="+mn-lt"/>
              </a:rPr>
              <a:t>η</a:t>
            </a:r>
            <a:r>
              <a:rPr lang="el-GR" altLang="el-GR" sz="3200" b="1" dirty="0">
                <a:solidFill>
                  <a:srgbClr val="C00000"/>
                </a:solidFill>
                <a:latin typeface="+mn-lt"/>
              </a:rPr>
              <a:t> Μέτρηση </a:t>
            </a:r>
            <a:endParaRPr lang="en-US" sz="4000" b="1" i="1" dirty="0">
              <a:solidFill>
                <a:srgbClr val="C00000"/>
              </a:solidFill>
              <a:latin typeface="+mn-lt"/>
            </a:endParaRPr>
          </a:p>
        </p:txBody>
      </p:sp>
      <p:sp>
        <p:nvSpPr>
          <p:cNvPr id="3" name="Subtitle 2"/>
          <p:cNvSpPr>
            <a:spLocks noGrp="1"/>
          </p:cNvSpPr>
          <p:nvPr>
            <p:ph type="subTitle" idx="4294967295"/>
          </p:nvPr>
        </p:nvSpPr>
        <p:spPr>
          <a:xfrm>
            <a:off x="4091267" y="4308475"/>
            <a:ext cx="8477251" cy="2549525"/>
          </a:xfrm>
        </p:spPr>
        <p:txBody>
          <a:bodyPr>
            <a:noAutofit/>
          </a:bodyPr>
          <a:lstStyle/>
          <a:p>
            <a:pPr marL="0" indent="0" algn="ctr">
              <a:buNone/>
            </a:pPr>
            <a:r>
              <a:rPr lang="el-GR" sz="2000" dirty="0"/>
              <a:t>Διεξήχθη για το </a:t>
            </a:r>
            <a:r>
              <a:rPr lang="en-US" sz="2000" dirty="0"/>
              <a:t> </a:t>
            </a:r>
          </a:p>
          <a:p>
            <a:pPr marL="0" indent="0" algn="ctr">
              <a:buNone/>
            </a:pPr>
            <a:endParaRPr lang="el-GR" sz="2000" dirty="0">
              <a:solidFill>
                <a:schemeClr val="tx1"/>
              </a:solidFill>
            </a:endParaRPr>
          </a:p>
          <a:p>
            <a:pPr marL="0" indent="0" algn="ctr">
              <a:buNone/>
            </a:pPr>
            <a:endParaRPr lang="el-GR" sz="2000" dirty="0">
              <a:solidFill>
                <a:schemeClr val="tx1"/>
              </a:solidFill>
            </a:endParaRPr>
          </a:p>
          <a:p>
            <a:pPr marL="0" indent="0" algn="ctr">
              <a:buNone/>
            </a:pPr>
            <a:r>
              <a:rPr lang="el-GR" sz="2000" dirty="0"/>
              <a:t>Από την </a:t>
            </a:r>
          </a:p>
          <a:p>
            <a:pPr marL="0" indent="0" algn="ctr">
              <a:buNone/>
            </a:pPr>
            <a:r>
              <a:rPr lang="el-GR" sz="2000" dirty="0"/>
              <a:t>						Σεπτέμβριος 2022</a:t>
            </a:r>
          </a:p>
          <a:p>
            <a:pPr marL="0" indent="0" algn="ctr">
              <a:buNone/>
            </a:pPr>
            <a:endParaRPr lang="en-US" sz="2000" dirty="0"/>
          </a:p>
        </p:txBody>
      </p:sp>
      <p:graphicFrame>
        <p:nvGraphicFramePr>
          <p:cNvPr id="5" name="Object 18"/>
          <p:cNvGraphicFramePr>
            <a:graphicFrameLocks noChangeAspect="1"/>
          </p:cNvGraphicFramePr>
          <p:nvPr/>
        </p:nvGraphicFramePr>
        <p:xfrm>
          <a:off x="8875092" y="5399980"/>
          <a:ext cx="533333" cy="601086"/>
        </p:xfrm>
        <a:graphic>
          <a:graphicData uri="http://schemas.openxmlformats.org/presentationml/2006/ole">
            <mc:AlternateContent xmlns:mc="http://schemas.openxmlformats.org/markup-compatibility/2006">
              <mc:Choice xmlns:v="urn:schemas-microsoft-com:vml" Requires="v">
                <p:oleObj spid="_x0000_s7214" name="Picture" r:id="rId5" imgW="1249680" imgH="1249680" progId="Word.Picture.8">
                  <p:embed/>
                </p:oleObj>
              </mc:Choice>
              <mc:Fallback>
                <p:oleObj name="Picture" r:id="rId5" imgW="1249680" imgH="1249680" progId="Word.Picture.8">
                  <p:embed/>
                  <p:pic>
                    <p:nvPicPr>
                      <p:cNvPr id="5" name="Object 18"/>
                      <p:cNvPicPr>
                        <a:picLocks noChangeAspect="1" noChangeArrowheads="1"/>
                      </p:cNvPicPr>
                      <p:nvPr/>
                    </p:nvPicPr>
                    <p:blipFill>
                      <a:blip r:embed="rId6">
                        <a:extLst>
                          <a:ext uri="{28A0092B-C50C-407E-A947-70E740481C1C}">
                            <a14:useLocalDpi xmlns:a14="http://schemas.microsoft.com/office/drawing/2010/main" val="0"/>
                          </a:ext>
                        </a:extLst>
                      </a:blip>
                      <a:srcRect l="6198" r="6335"/>
                      <a:stretch>
                        <a:fillRect/>
                      </a:stretch>
                    </p:blipFill>
                    <p:spPr bwMode="auto">
                      <a:xfrm>
                        <a:off x="8875092" y="5399980"/>
                        <a:ext cx="533333" cy="601086"/>
                      </a:xfrm>
                      <a:prstGeom prst="rect">
                        <a:avLst/>
                      </a:prstGeom>
                      <a:noFill/>
                      <a:ln>
                        <a:noFill/>
                      </a:ln>
                      <a:effectLst>
                        <a:outerShdw dist="35921" dir="2700000" algn="ctr" rotWithShape="0">
                          <a:schemeClr val="tx1"/>
                        </a:outerShdw>
                      </a:effectLst>
                    </p:spPr>
                  </p:pic>
                </p:oleObj>
              </mc:Fallback>
            </mc:AlternateContent>
          </a:graphicData>
        </a:graphic>
      </p:graphicFrame>
      <p:pic>
        <p:nvPicPr>
          <p:cNvPr id="9" name="Picture 8"/>
          <p:cNvPicPr>
            <a:picLocks noChangeAspect="1"/>
          </p:cNvPicPr>
          <p:nvPr/>
        </p:nvPicPr>
        <p:blipFill rotWithShape="1">
          <a:blip r:embed="rId7"/>
          <a:srcRect l="2631" t="12210" r="82607" b="80675"/>
          <a:stretch/>
        </p:blipFill>
        <p:spPr>
          <a:xfrm>
            <a:off x="9282718" y="4073810"/>
            <a:ext cx="2024743" cy="609981"/>
          </a:xfrm>
          <a:prstGeom prst="rect">
            <a:avLst/>
          </a:prstGeom>
        </p:spPr>
      </p:pic>
    </p:spTree>
    <p:extLst>
      <p:ext uri="{BB962C8B-B14F-4D97-AF65-F5344CB8AC3E}">
        <p14:creationId xmlns:p14="http://schemas.microsoft.com/office/powerpoint/2010/main" val="5853625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Override>
</file>

<file path=ppt/theme/themeOverride11.xml><?xml version="1.0" encoding="utf-8"?>
<a:themeOverride xmlns:a="http://schemas.openxmlformats.org/drawingml/2006/main">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Override>
</file>

<file path=ppt/theme/themeOverride12.xml><?xml version="1.0" encoding="utf-8"?>
<a:themeOverride xmlns:a="http://schemas.openxmlformats.org/drawingml/2006/main">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Override>
</file>

<file path=ppt/theme/themeOverride13.xml><?xml version="1.0" encoding="utf-8"?>
<a:themeOverride xmlns:a="http://schemas.openxmlformats.org/drawingml/2006/main">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Override>
</file>

<file path=ppt/theme/themeOverride14.xml><?xml version="1.0" encoding="utf-8"?>
<a:themeOverride xmlns:a="http://schemas.openxmlformats.org/drawingml/2006/main">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Override>
</file>

<file path=ppt/theme/themeOverride15.xml><?xml version="1.0" encoding="utf-8"?>
<a:themeOverride xmlns:a="http://schemas.openxmlformats.org/drawingml/2006/main">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Override>
</file>

<file path=ppt/theme/themeOverride16.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Override>
</file>

<file path=ppt/theme/themeOverride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35386</TotalTime>
  <Words>7675</Words>
  <Application>Microsoft Office PowerPoint</Application>
  <PresentationFormat>Widescreen</PresentationFormat>
  <Paragraphs>3027</Paragraphs>
  <Slides>92</Slides>
  <Notes>56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92</vt:i4>
      </vt:variant>
    </vt:vector>
  </HeadingPairs>
  <TitlesOfParts>
    <vt:vector size="101" baseType="lpstr">
      <vt:lpstr>Arial</vt:lpstr>
      <vt:lpstr>Calibri</vt:lpstr>
      <vt:lpstr>Calibri Light</vt:lpstr>
      <vt:lpstr>Century Gothic</vt:lpstr>
      <vt:lpstr>Tahoma</vt:lpstr>
      <vt:lpstr>Times New Roman</vt:lpstr>
      <vt:lpstr>Verdana</vt:lpstr>
      <vt:lpstr>Office Theme</vt:lpstr>
      <vt:lpstr>Picture</vt:lpstr>
      <vt:lpstr> Έρευνα Καταγραφής των  Πολιτικών και Κοινωνικών Εξελίξεων   3η Μέτρηση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Παράσταση νίκης κόμματος σε βουλευτικές εκλογές  Ανεξάρτητα από τις κομματικές σας προτιμήσεις, ποιο κόμμα πιστεύετε ότι θα κερδίσει στις επερχόμενες Βουλευτικές Εκλογές;   Σύνολο ερωτηθέντων (Ν=1000)</vt:lpstr>
      <vt:lpstr>PowerPoint Presentation</vt:lpstr>
      <vt:lpstr>PowerPoint Presentation</vt:lpstr>
      <vt:lpstr>PowerPoint Presentation</vt:lpstr>
      <vt:lpstr>PowerPoint Presentation</vt:lpstr>
      <vt:lpstr>Βαθμός συμφωνίας με την ανάληψη της πρωθυπουργίας από κάποιον τεχνοκράτη  Σε περίπτωση πού από τις επόμενες βουλευτικές εκλογές προκύψει κυβέρνηση συνεργασίας μεταξύ δύο ή και περισσότερων κομμάτων πόσο συμφωνείτε ή διαφωνείτε με την ανάληψη της πρωθυπουργίας από κάποιον τεχνοκράτη;  Σύνολο ερωτηθέντων (Ν=1000)</vt:lpstr>
      <vt:lpstr>PowerPoint Presentation</vt:lpstr>
      <vt:lpstr>PowerPoint Presentation</vt:lpstr>
      <vt:lpstr>Λέξεις που εκφράζουν περισσότερο τον Έλληνα για το παρόν &amp; το μέλλον της χώρας  Ανάλυση βάσει φύλου και ηλικίας Ψηφοφόροι Βουλευτικών Εκλογών Ιουλίου 2019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Υποκλοπές των συνδιαλέξεων του Ν. Ανδρουλάκη: Θέμα Εθνικής Ασφάλειας ή Προσπάθεια Εκμετάλλευσης;  Πιστεύετε ότι οι υποκλοπές των συνδιαλέξεων του κυρίου Ν. Ανδρουλάκη έγιναν για…  Σύνολο ερωτηθέντων (Ν=1000)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Δείκτης αισιοδοξίας – Πως πάνε τα πράγμα στην χώρα  Σύνολο ερωτηθέντων (N=1000) </vt:lpstr>
      <vt:lpstr>Δείκτης αισιοδοξίας – Πως πάνε τα πράγμα στην χώρα  Σύνολο ερωτηθέντων (N=1000) </vt:lpstr>
      <vt:lpstr>Δείκτης αισιοδοξίας - Πορεία της προσωπικής τους οικονομικής κατάστασης τους επόμενους 12 μήνες  Σύνολο ερωτηθέντων (N=1000) </vt:lpstr>
      <vt:lpstr>PowerPoint Presentation</vt:lpstr>
      <vt:lpstr>Δείκτης αισιοδοξίας- Πορεία της προσωπικής τους οικονομικής κατάστασης τους επόμενους 12 μήνες Σύνολο ερωτηθέντων (N=1000) </vt:lpstr>
      <vt:lpstr> Έρευνα Καταγραφής των  Πολιτικών και Κοινωνικών Εξελίξεων   3η Μέτρηση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VIVIAN ANTONOPOULOU</dc:creator>
  <cp:lastModifiedBy>TASSOS VELISSARIDES</cp:lastModifiedBy>
  <cp:revision>1487</cp:revision>
  <cp:lastPrinted>2022-09-06T07:20:31Z</cp:lastPrinted>
  <dcterms:created xsi:type="dcterms:W3CDTF">2016-04-05T08:34:55Z</dcterms:created>
  <dcterms:modified xsi:type="dcterms:W3CDTF">2022-09-07T07:47:28Z</dcterms:modified>
</cp:coreProperties>
</file>